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rts/colors1.xml" ContentType="application/vnd.ms-office.chartcolorstyle+xml"/>
  <Override PartName="/ppt/charts/style1.xml" ContentType="application/vnd.ms-office.chartstyle+xml"/>
  <Override PartName="/ppt/charts/colors2.xml" ContentType="application/vnd.ms-office.chartcolorstyle+xml"/>
  <Override PartName="/ppt/charts/style2.xml" ContentType="application/vnd.ms-office.chartstyle+xml"/>
  <Override PartName="/ppt/charts/colors3.xml" ContentType="application/vnd.ms-office.chartcolorstyle+xml"/>
  <Override PartName="/ppt/charts/style3.xml" ContentType="application/vnd.ms-office.chartstyle+xml"/>
  <Override PartName="/ppt/charts/colors4.xml" ContentType="application/vnd.ms-office.chartcolorstyle+xml"/>
  <Override PartName="/ppt/charts/style4.xml" ContentType="application/vnd.ms-office.chartstyle+xml"/>
  <Override PartName="/ppt/charts/colors5.xml" ContentType="application/vnd.ms-office.chartcolorstyle+xml"/>
  <Override PartName="/ppt/charts/style5.xml" ContentType="application/vnd.ms-office.chartstyle+xml"/>
  <Override PartName="/ppt/charts/colors6.xml" ContentType="application/vnd.ms-office.chartcolorstyle+xml"/>
  <Override PartName="/ppt/charts/style6.xml" ContentType="application/vnd.ms-office.chart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notesMasterIdLst>
    <p:notesMasterId r:id="rId20"/>
  </p:notesMasterIdLst>
  <p:handoutMasterIdLst>
    <p:handoutMasterId r:id="rId21"/>
  </p:handoutMasterIdLst>
  <p:sldIdLst>
    <p:sldId id="264" r:id="rId6"/>
    <p:sldId id="265" r:id="rId7"/>
    <p:sldId id="271" r:id="rId8"/>
    <p:sldId id="256" r:id="rId9"/>
    <p:sldId id="258" r:id="rId10"/>
    <p:sldId id="259" r:id="rId11"/>
    <p:sldId id="260" r:id="rId12"/>
    <p:sldId id="261" r:id="rId13"/>
    <p:sldId id="262" r:id="rId14"/>
    <p:sldId id="266" r:id="rId15"/>
    <p:sldId id="267" r:id="rId16"/>
    <p:sldId id="268" r:id="rId17"/>
    <p:sldId id="269" r:id="rId18"/>
    <p:sldId id="270" r:id="rId19"/>
  </p:sldIdLst>
  <p:sldSz cx="9906000" cy="6858000" type="A4"/>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12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ray, Lauren" initials="WL"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60000"/>
    <a:srgbClr val="B2324B"/>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11" autoAdjust="0"/>
    <p:restoredTop sz="94660"/>
  </p:normalViewPr>
  <p:slideViewPr>
    <p:cSldViewPr snapToGrid="0">
      <p:cViewPr>
        <p:scale>
          <a:sx n="75" d="100"/>
          <a:sy n="75" d="100"/>
        </p:scale>
        <p:origin x="-365" y="-58"/>
      </p:cViewPr>
      <p:guideLst>
        <p:guide orient="horz" pos="2160"/>
        <p:guide pos="3120"/>
      </p:guideLst>
    </p:cSldViewPr>
  </p:slideViewPr>
  <p:notesTextViewPr>
    <p:cViewPr>
      <p:scale>
        <a:sx n="1" d="1"/>
        <a:sy n="1" d="1"/>
      </p:scale>
      <p:origin x="0" y="0"/>
    </p:cViewPr>
  </p:notesTextViewPr>
  <p:sorterViewPr>
    <p:cViewPr>
      <p:scale>
        <a:sx n="150" d="100"/>
        <a:sy n="150" d="100"/>
      </p:scale>
      <p:origin x="0" y="-210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22" Type="http://schemas.openxmlformats.org/officeDocument/2006/relationships/commentAuthors" Target="commentAuthors.xml"/><Relationship Id="rId9" Type="http://schemas.openxmlformats.org/officeDocument/2006/relationships/slide" Target="slides/slide4.xml"/><Relationship Id="rId14" Type="http://schemas.openxmlformats.org/officeDocument/2006/relationships/slide" Target="slides/slide9.xml"/></Relationships>
</file>

<file path=ppt/charts/_rels/chart1.xml.rels><?xml version="1.0" encoding="UTF-8" standalone="yes"?>
<Relationships xmlns="http://schemas.openxmlformats.org/package/2006/relationships"><Relationship Id="rId2" Type="http://schemas.openxmlformats.org/officeDocument/2006/relationships/oleObject" Target="file:///\\10.224.0.212\wypa$\Research%20Officer\Performance\Delivery%20Quarterly\PCC%20quarterly\2017-18\Apr-June%2017\Data\Data%20for%20graphs%20-%20LW.xls" TargetMode="External"/><Relationship Id="rId1" Type="http://schemas.openxmlformats.org/officeDocument/2006/relationships/themeOverride" Target="../theme/themeOverride1.xml"/></Relationships>
</file>

<file path=ppt/charts/_rels/chart10.xml.rels><?xml version="1.0" encoding="UTF-8" standalone="yes"?>
<Relationships xmlns="http://schemas.openxmlformats.org/package/2006/relationships"><Relationship Id="rId3" Type="http://schemas.microsoft.com/office/2011/relationships/chartStyle" Target="style4.xml"/><Relationship Id="rId2" Type="http://schemas.microsoft.com/office/2011/relationships/chartColorStyle" Target="colors4.xml"/><Relationship Id="rId1" Type="http://schemas.openxmlformats.org/officeDocument/2006/relationships/oleObject" Target="file:///\\10.224.0.212\wypa$\Research%20Officer\Surveys\Your%20Views\Results%20and%20Analysis\Qtr%201%20-%20Jul-Aug%2017\Graphs%20for%20report.xls"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10.224.0.212\wypa$\Research%20Officer\Performance\Delivery%20Quarterly\PCC%20quarterly\2017-18\Jul-Sept%2017\Data%20for%20graphs%20-%20LW.xls" TargetMode="External"/></Relationships>
</file>

<file path=ppt/charts/_rels/chart12.xml.rels><?xml version="1.0" encoding="UTF-8" standalone="yes"?>
<Relationships xmlns="http://schemas.openxmlformats.org/package/2006/relationships"><Relationship Id="rId3" Type="http://schemas.microsoft.com/office/2011/relationships/chartStyle" Target="style5.xml"/><Relationship Id="rId2" Type="http://schemas.microsoft.com/office/2011/relationships/chartColorStyle" Target="colors5.xml"/><Relationship Id="rId1" Type="http://schemas.openxmlformats.org/officeDocument/2006/relationships/oleObject" Target="file:///\\10.224.0.212\wypa$\Research%20Officer\Performance\Delivery%20Quarterly\PCC%20quarterly\2017-18\Apr-June%2017\Data\Data%20for%20graphs%20-%20LW.xls"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embeddings/oleObject1.bin"/></Relationships>
</file>

<file path=ppt/charts/_rels/chart14.xml.rels><?xml version="1.0" encoding="UTF-8" standalone="yes"?>
<Relationships xmlns="http://schemas.openxmlformats.org/package/2006/relationships"><Relationship Id="rId3" Type="http://schemas.microsoft.com/office/2011/relationships/chartStyle" Target="style6.xml"/><Relationship Id="rId2" Type="http://schemas.microsoft.com/office/2011/relationships/chartColorStyle" Target="colors6.xml"/><Relationship Id="rId1" Type="http://schemas.openxmlformats.org/officeDocument/2006/relationships/oleObject" Target="../embeddings/oleObject2.bin"/></Relationships>
</file>

<file path=ppt/charts/_rels/chart2.xml.rels><?xml version="1.0" encoding="UTF-8" standalone="yes"?>
<Relationships xmlns="http://schemas.openxmlformats.org/package/2006/relationships"><Relationship Id="rId1" Type="http://schemas.openxmlformats.org/officeDocument/2006/relationships/oleObject" Target="file:///\\10.224.0.212\wypa$\Research%20Officer\Performance\Delivery%20Quarterly\PCC%20quarterly\2017-18\Jul-Sept%2017\Data%20for%20graphs%20-%20LW.xls"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10.224.0.212\wypa$\Research%20Officer\Performance\Delivery%20Quarterly\PCC%20quarterly\2017-18\Jul-Sept%2017\Data%20for%20graphs%20-%20LW.xls" TargetMode="External"/></Relationships>
</file>

<file path=ppt/charts/_rels/chart4.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oleObject" Target="Book1" TargetMode="External"/></Relationships>
</file>

<file path=ppt/charts/_rels/chart5.xml.rels><?xml version="1.0" encoding="UTF-8" standalone="yes"?>
<Relationships xmlns="http://schemas.openxmlformats.org/package/2006/relationships"><Relationship Id="rId3" Type="http://schemas.microsoft.com/office/2011/relationships/chartStyle" Target="style2.xml"/><Relationship Id="rId2" Type="http://schemas.microsoft.com/office/2011/relationships/chartColorStyle" Target="colors2.xml"/><Relationship Id="rId1" Type="http://schemas.openxmlformats.org/officeDocument/2006/relationships/oleObject" Target="file:///\\10.224.0.212\wypa$\Research%20Officer\Surveys\Your%20Views\Results%20and%20Analysis\Qtr%201%20-%20Jul-Aug%2017\Graphs%20for%20report.xls" TargetMode="External"/></Relationships>
</file>

<file path=ppt/charts/_rels/chart6.xml.rels><?xml version="1.0" encoding="UTF-8" standalone="yes"?>
<Relationships xmlns="http://schemas.openxmlformats.org/package/2006/relationships"><Relationship Id="rId3" Type="http://schemas.microsoft.com/office/2011/relationships/chartStyle" Target="style3.xml"/><Relationship Id="rId2" Type="http://schemas.microsoft.com/office/2011/relationships/chartColorStyle" Target="colors3.xml"/><Relationship Id="rId1" Type="http://schemas.openxmlformats.org/officeDocument/2006/relationships/oleObject" Target="file:///\\10.224.0.212\wypa$\Research%20Officer\Surveys\Your%20Views\Results%20and%20Analysis\Qtr%201%20-%20Jul-Aug%2017\Graphs%20for%20report.xls"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10.224.0.212\wypa$\Research%20Officer\Performance\Delivery%20Quarterly\PCC%20quarterly\2016-17\Jan-Mar%2017\Report\Data\Data%20for%20graphs%20-%20LW.xls"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10.224.0.212\wypa$\Research%20Officer\Performance\Delivery%20Quarterly\PCC%20quarterly\2017-18\Apr-June%2017\Data\Data%20for%20graphs%20-%20LW.xls"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10.224.0.212\wypa$\Research%20Officer\Performance\Delivery%20Quarterly\PCC%20quarterly\2017-18\Jul-Sept%2017\Data%20for%20graphs%20-%20LW.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050" b="0" i="0" u="none" strike="noStrike" baseline="0">
                <a:solidFill>
                  <a:srgbClr val="333333"/>
                </a:solidFill>
                <a:latin typeface="Arial Narrow"/>
                <a:ea typeface="Arial Narrow"/>
                <a:cs typeface="Arial Narrow"/>
              </a:defRPr>
            </a:pPr>
            <a:r>
              <a:rPr lang="en-GB" dirty="0"/>
              <a:t>% of workforce in operational functions</a:t>
            </a:r>
          </a:p>
        </c:rich>
      </c:tx>
      <c:layout>
        <c:manualLayout>
          <c:xMode val="edge"/>
          <c:yMode val="edge"/>
          <c:x val="0.27091252925825032"/>
          <c:y val="6.9457146520549407E-2"/>
        </c:manualLayout>
      </c:layout>
      <c:overlay val="0"/>
      <c:spPr>
        <a:noFill/>
        <a:ln w="25400">
          <a:noFill/>
        </a:ln>
      </c:spPr>
    </c:title>
    <c:autoTitleDeleted val="0"/>
    <c:plotArea>
      <c:layout>
        <c:manualLayout>
          <c:layoutTarget val="inner"/>
          <c:xMode val="edge"/>
          <c:yMode val="edge"/>
          <c:x val="9.3718752329291916E-2"/>
          <c:y val="0.21487599734822341"/>
          <c:w val="0.87224205540044542"/>
          <c:h val="0.60243968381144741"/>
        </c:manualLayout>
      </c:layout>
      <c:lineChart>
        <c:grouping val="standard"/>
        <c:varyColors val="0"/>
        <c:ser>
          <c:idx val="0"/>
          <c:order val="0"/>
          <c:spPr>
            <a:ln w="28575" cap="rnd">
              <a:solidFill>
                <a:schemeClr val="accent1"/>
              </a:solidFill>
              <a:round/>
            </a:ln>
            <a:effectLst/>
          </c:spPr>
          <c:cat>
            <c:numRef>
              <c:f>Workforce!$B$30:$B$42</c:f>
              <c:numCache>
                <c:formatCode>mmm\-yy</c:formatCode>
                <c:ptCount val="13"/>
                <c:pt idx="0">
                  <c:v>41791</c:v>
                </c:pt>
                <c:pt idx="1">
                  <c:v>41883</c:v>
                </c:pt>
                <c:pt idx="2">
                  <c:v>41974</c:v>
                </c:pt>
                <c:pt idx="3">
                  <c:v>42064</c:v>
                </c:pt>
                <c:pt idx="4">
                  <c:v>42156</c:v>
                </c:pt>
                <c:pt idx="5">
                  <c:v>42248</c:v>
                </c:pt>
                <c:pt idx="6">
                  <c:v>42339</c:v>
                </c:pt>
                <c:pt idx="7">
                  <c:v>42430</c:v>
                </c:pt>
                <c:pt idx="8">
                  <c:v>42522</c:v>
                </c:pt>
                <c:pt idx="9">
                  <c:v>42614</c:v>
                </c:pt>
                <c:pt idx="10">
                  <c:v>42705</c:v>
                </c:pt>
                <c:pt idx="11">
                  <c:v>42795</c:v>
                </c:pt>
                <c:pt idx="12">
                  <c:v>42887</c:v>
                </c:pt>
              </c:numCache>
            </c:numRef>
          </c:cat>
          <c:val>
            <c:numRef>
              <c:f>Workforce!$C$30:$C$42</c:f>
              <c:numCache>
                <c:formatCode>0.0%</c:formatCode>
                <c:ptCount val="13"/>
                <c:pt idx="0">
                  <c:v>0.94199999999999995</c:v>
                </c:pt>
                <c:pt idx="1">
                  <c:v>0.94299999999999995</c:v>
                </c:pt>
                <c:pt idx="2">
                  <c:v>0.94299999999999995</c:v>
                </c:pt>
                <c:pt idx="3">
                  <c:v>0.94299999999999995</c:v>
                </c:pt>
                <c:pt idx="4">
                  <c:v>0.94</c:v>
                </c:pt>
                <c:pt idx="5">
                  <c:v>0.94299999999999995</c:v>
                </c:pt>
                <c:pt idx="6">
                  <c:v>0.94299999999999995</c:v>
                </c:pt>
                <c:pt idx="7">
                  <c:v>0.93200000000000005</c:v>
                </c:pt>
                <c:pt idx="8">
                  <c:v>0.93</c:v>
                </c:pt>
                <c:pt idx="9">
                  <c:v>0.93099999999999994</c:v>
                </c:pt>
                <c:pt idx="10">
                  <c:v>0.93099999999999994</c:v>
                </c:pt>
                <c:pt idx="11">
                  <c:v>0.93100000000000005</c:v>
                </c:pt>
                <c:pt idx="12">
                  <c:v>0.93400000000000005</c:v>
                </c:pt>
              </c:numCache>
            </c:numRef>
          </c:val>
          <c:smooth val="0"/>
        </c:ser>
        <c:dLbls>
          <c:showLegendKey val="0"/>
          <c:showVal val="0"/>
          <c:showCatName val="0"/>
          <c:showSerName val="0"/>
          <c:showPercent val="0"/>
          <c:showBubbleSize val="0"/>
        </c:dLbls>
        <c:marker val="1"/>
        <c:smooth val="0"/>
        <c:axId val="23917312"/>
        <c:axId val="23918848"/>
      </c:lineChart>
      <c:dateAx>
        <c:axId val="23917312"/>
        <c:scaling>
          <c:orientation val="minMax"/>
        </c:scaling>
        <c:delete val="0"/>
        <c:axPos val="b"/>
        <c:numFmt formatCode="mmm\-yy" sourceLinked="0"/>
        <c:majorTickMark val="out"/>
        <c:minorTickMark val="none"/>
        <c:tickLblPos val="nextTo"/>
        <c:spPr>
          <a:noFill/>
          <a:ln w="9525" cap="flat" cmpd="sng" algn="ctr">
            <a:solidFill>
              <a:schemeClr val="tx1">
                <a:lumMod val="15000"/>
                <a:lumOff val="85000"/>
              </a:schemeClr>
            </a:solidFill>
            <a:round/>
          </a:ln>
          <a:effectLst/>
        </c:spPr>
        <c:txPr>
          <a:bodyPr rot="0" vert="horz"/>
          <a:lstStyle/>
          <a:p>
            <a:pPr>
              <a:defRPr sz="900" b="0" i="0" u="none" strike="noStrike" baseline="0">
                <a:solidFill>
                  <a:srgbClr val="333333"/>
                </a:solidFill>
                <a:latin typeface="Arial Narrow"/>
                <a:ea typeface="Arial Narrow"/>
                <a:cs typeface="Arial Narrow"/>
              </a:defRPr>
            </a:pPr>
            <a:endParaRPr lang="en-US"/>
          </a:p>
        </c:txPr>
        <c:crossAx val="23918848"/>
        <c:crosses val="autoZero"/>
        <c:auto val="1"/>
        <c:lblOffset val="100"/>
        <c:baseTimeUnit val="months"/>
        <c:majorUnit val="6"/>
        <c:majorTimeUnit val="months"/>
      </c:dateAx>
      <c:valAx>
        <c:axId val="23918848"/>
        <c:scaling>
          <c:orientation val="minMax"/>
          <c:min val="0.9"/>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ln w="6350">
            <a:noFill/>
          </a:ln>
        </c:spPr>
        <c:txPr>
          <a:bodyPr rot="0" vert="horz"/>
          <a:lstStyle/>
          <a:p>
            <a:pPr>
              <a:defRPr sz="900" b="0" i="0" u="none" strike="noStrike" baseline="0">
                <a:solidFill>
                  <a:srgbClr val="333333"/>
                </a:solidFill>
                <a:latin typeface="Arial Narrow"/>
                <a:ea typeface="Arial Narrow"/>
                <a:cs typeface="Arial Narrow"/>
              </a:defRPr>
            </a:pPr>
            <a:endParaRPr lang="en-US"/>
          </a:p>
        </c:txPr>
        <c:crossAx val="23917312"/>
        <c:crosses val="autoZero"/>
        <c:crossBetween val="between"/>
      </c:valAx>
      <c:spPr>
        <a:noFill/>
        <a:ln w="25400">
          <a:noFill/>
        </a:ln>
      </c:spPr>
    </c:plotArea>
    <c:plotVisOnly val="1"/>
    <c:dispBlanksAs val="gap"/>
    <c:showDLblsOverMax val="0"/>
  </c:chart>
  <c:spPr>
    <a:noFill/>
    <a:ln w="12700">
      <a:noFill/>
    </a:ln>
  </c:spPr>
  <c:txPr>
    <a:bodyPr/>
    <a:lstStyle/>
    <a:p>
      <a:pPr>
        <a:defRPr/>
      </a:pPr>
      <a:endParaRPr lang="en-US"/>
    </a:p>
  </c:txPr>
  <c:externalData r:id="rId2">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100" b="0" i="0" baseline="0" dirty="0">
                <a:effectLst/>
                <a:latin typeface="Arial Narrow" panose="020B0606020202030204" pitchFamily="34" charset="0"/>
              </a:rPr>
              <a:t>% who are confident that their local community safety partners will listen and respond to their concerns</a:t>
            </a:r>
            <a:endParaRPr lang="en-GB" sz="1100" dirty="0">
              <a:effectLst/>
              <a:latin typeface="Arial Narrow" panose="020B0606020202030204" pitchFamily="34" charset="0"/>
            </a:endParaRPr>
          </a:p>
        </c:rich>
      </c:tx>
      <c:layout>
        <c:manualLayout>
          <c:xMode val="edge"/>
          <c:yMode val="edge"/>
          <c:x val="0.1283543398063377"/>
          <c:y val="7.9995037957833384E-3"/>
        </c:manualLayout>
      </c:layout>
      <c:overlay val="0"/>
      <c:spPr>
        <a:noFill/>
        <a:ln>
          <a:noFill/>
        </a:ln>
        <a:effectLst/>
      </c:spPr>
    </c:title>
    <c:autoTitleDeleted val="0"/>
    <c:plotArea>
      <c:layout>
        <c:manualLayout>
          <c:layoutTarget val="inner"/>
          <c:xMode val="edge"/>
          <c:yMode val="edge"/>
          <c:x val="8.679073095488056E-2"/>
          <c:y val="0.34266002436887533"/>
          <c:w val="0.88043565215861308"/>
          <c:h val="0.42598297041441996"/>
        </c:manualLayout>
      </c:layout>
      <c:barChart>
        <c:barDir val="col"/>
        <c:grouping val="clustered"/>
        <c:varyColors val="0"/>
        <c:ser>
          <c:idx val="0"/>
          <c:order val="0"/>
          <c:spPr>
            <a:solidFill>
              <a:srgbClr val="002060"/>
            </a:solidFill>
            <a:ln>
              <a:noFill/>
            </a:ln>
            <a:effectLst/>
          </c:spPr>
          <c:invertIfNegative val="0"/>
          <c:dPt>
            <c:idx val="5"/>
            <c:invertIfNegative val="0"/>
            <c:bubble3D val="0"/>
            <c:spPr>
              <a:solidFill>
                <a:srgbClr val="960000"/>
              </a:solidFill>
              <a:ln>
                <a:noFill/>
              </a:ln>
              <a:effectLst/>
            </c:spPr>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Arial Narrow" panose="020B060602020203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'Q13'!$L$3:$Q$3</c:f>
              <c:strCache>
                <c:ptCount val="6"/>
                <c:pt idx="0">
                  <c:v>Leeds</c:v>
                </c:pt>
                <c:pt idx="1">
                  <c:v>Wakefield</c:v>
                </c:pt>
                <c:pt idx="2">
                  <c:v>Kirklees</c:v>
                </c:pt>
                <c:pt idx="3">
                  <c:v>Calderdale</c:v>
                </c:pt>
                <c:pt idx="4">
                  <c:v>Bradford</c:v>
                </c:pt>
                <c:pt idx="5">
                  <c:v>West Yorkshire</c:v>
                </c:pt>
              </c:strCache>
            </c:strRef>
          </c:cat>
          <c:val>
            <c:numRef>
              <c:f>'Q13'!$L$4:$Q$4</c:f>
              <c:numCache>
                <c:formatCode>###0.0%</c:formatCode>
                <c:ptCount val="6"/>
                <c:pt idx="0">
                  <c:v>0.54070660522273428</c:v>
                </c:pt>
                <c:pt idx="1">
                  <c:v>0.45730550284629984</c:v>
                </c:pt>
                <c:pt idx="2">
                  <c:v>0.49313501144164762</c:v>
                </c:pt>
                <c:pt idx="3">
                  <c:v>0.47988505747126436</c:v>
                </c:pt>
                <c:pt idx="4">
                  <c:v>0.44883720930232557</c:v>
                </c:pt>
                <c:pt idx="5">
                  <c:v>0.49322423932498083</c:v>
                </c:pt>
              </c:numCache>
            </c:numRef>
          </c:val>
        </c:ser>
        <c:dLbls>
          <c:showLegendKey val="0"/>
          <c:showVal val="0"/>
          <c:showCatName val="0"/>
          <c:showSerName val="0"/>
          <c:showPercent val="0"/>
          <c:showBubbleSize val="0"/>
        </c:dLbls>
        <c:gapWidth val="219"/>
        <c:overlap val="-27"/>
        <c:axId val="30129152"/>
        <c:axId val="29758208"/>
      </c:barChart>
      <c:catAx>
        <c:axId val="301291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Narrow" panose="020B0606020202030204" pitchFamily="34" charset="0"/>
                <a:ea typeface="+mn-ea"/>
                <a:cs typeface="+mn-cs"/>
              </a:defRPr>
            </a:pPr>
            <a:endParaRPr lang="en-US"/>
          </a:p>
        </c:txPr>
        <c:crossAx val="29758208"/>
        <c:crosses val="autoZero"/>
        <c:auto val="1"/>
        <c:lblAlgn val="ctr"/>
        <c:lblOffset val="100"/>
        <c:noMultiLvlLbl val="0"/>
      </c:catAx>
      <c:valAx>
        <c:axId val="2975820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Narrow" panose="020B0606020202030204" pitchFamily="34" charset="0"/>
                <a:ea typeface="+mn-ea"/>
                <a:cs typeface="+mn-cs"/>
              </a:defRPr>
            </a:pPr>
            <a:endParaRPr lang="en-US"/>
          </a:p>
        </c:txPr>
        <c:crossAx val="3012915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ctr" rtl="0">
              <a:defRPr lang="en-GB" sz="1050" b="0" i="0" u="none" strike="noStrike" kern="1200" baseline="0">
                <a:solidFill>
                  <a:srgbClr val="333333"/>
                </a:solidFill>
                <a:latin typeface="Arial Narrow"/>
                <a:ea typeface="Calibri"/>
                <a:cs typeface="Calibri"/>
              </a:defRPr>
            </a:pPr>
            <a:r>
              <a:rPr lang="en-GB" sz="1050" b="0" i="0" u="none" strike="noStrike" kern="1200" baseline="0" dirty="0">
                <a:solidFill>
                  <a:srgbClr val="333333"/>
                </a:solidFill>
                <a:latin typeface="Arial Narrow"/>
                <a:ea typeface="Calibri"/>
                <a:cs typeface="Calibri"/>
              </a:rPr>
              <a:t>% of workforce from a BME background</a:t>
            </a:r>
          </a:p>
        </c:rich>
      </c:tx>
      <c:layout>
        <c:manualLayout>
          <c:xMode val="edge"/>
          <c:yMode val="edge"/>
          <c:x val="0.25758680558037744"/>
          <c:y val="2.9007155859788088E-2"/>
        </c:manualLayout>
      </c:layout>
      <c:overlay val="0"/>
      <c:spPr>
        <a:noFill/>
        <a:ln w="25400">
          <a:noFill/>
        </a:ln>
      </c:spPr>
    </c:title>
    <c:autoTitleDeleted val="0"/>
    <c:plotArea>
      <c:layout/>
      <c:lineChart>
        <c:grouping val="standard"/>
        <c:varyColors val="0"/>
        <c:ser>
          <c:idx val="0"/>
          <c:order val="0"/>
          <c:spPr>
            <a:ln w="28575" cap="rnd">
              <a:solidFill>
                <a:schemeClr val="tx1"/>
              </a:solidFill>
              <a:round/>
            </a:ln>
            <a:effectLst/>
          </c:spPr>
          <c:marker>
            <c:symbol val="diamond"/>
            <c:size val="6"/>
            <c:spPr>
              <a:solidFill>
                <a:schemeClr val="tx1"/>
              </a:solidFill>
              <a:ln>
                <a:solidFill>
                  <a:schemeClr val="tx1"/>
                </a:solidFill>
              </a:ln>
            </c:spPr>
          </c:marker>
          <c:cat>
            <c:numRef>
              <c:f>Workforce!$B$10:$B$22</c:f>
              <c:numCache>
                <c:formatCode>mmm\-yy</c:formatCode>
                <c:ptCount val="13"/>
                <c:pt idx="0">
                  <c:v>41883</c:v>
                </c:pt>
                <c:pt idx="1">
                  <c:v>41974</c:v>
                </c:pt>
                <c:pt idx="2">
                  <c:v>42064</c:v>
                </c:pt>
                <c:pt idx="3">
                  <c:v>42156</c:v>
                </c:pt>
                <c:pt idx="4">
                  <c:v>42248</c:v>
                </c:pt>
                <c:pt idx="5">
                  <c:v>42339</c:v>
                </c:pt>
                <c:pt idx="6">
                  <c:v>42430</c:v>
                </c:pt>
                <c:pt idx="7">
                  <c:v>42522</c:v>
                </c:pt>
                <c:pt idx="8">
                  <c:v>42614</c:v>
                </c:pt>
                <c:pt idx="9">
                  <c:v>42705</c:v>
                </c:pt>
                <c:pt idx="10">
                  <c:v>42795</c:v>
                </c:pt>
                <c:pt idx="11">
                  <c:v>42887</c:v>
                </c:pt>
                <c:pt idx="12">
                  <c:v>42979</c:v>
                </c:pt>
              </c:numCache>
            </c:numRef>
          </c:cat>
          <c:val>
            <c:numRef>
              <c:f>Workforce!$C$10:$C$22</c:f>
              <c:numCache>
                <c:formatCode>0.0%</c:formatCode>
                <c:ptCount val="13"/>
                <c:pt idx="0">
                  <c:v>0.05</c:v>
                </c:pt>
                <c:pt idx="1">
                  <c:v>0.05</c:v>
                </c:pt>
                <c:pt idx="2">
                  <c:v>0.05</c:v>
                </c:pt>
                <c:pt idx="3">
                  <c:v>5.0999999999999997E-2</c:v>
                </c:pt>
                <c:pt idx="4">
                  <c:v>5.2999999999999999E-2</c:v>
                </c:pt>
                <c:pt idx="5">
                  <c:v>5.1999999999999998E-2</c:v>
                </c:pt>
                <c:pt idx="6">
                  <c:v>5.2999999999999999E-2</c:v>
                </c:pt>
                <c:pt idx="7">
                  <c:v>5.3999999999999999E-2</c:v>
                </c:pt>
                <c:pt idx="8">
                  <c:v>5.1999999999999998E-2</c:v>
                </c:pt>
                <c:pt idx="9">
                  <c:v>5.2999999999999999E-2</c:v>
                </c:pt>
                <c:pt idx="10">
                  <c:v>5.5E-2</c:v>
                </c:pt>
                <c:pt idx="11">
                  <c:v>5.3999999999999999E-2</c:v>
                </c:pt>
                <c:pt idx="12">
                  <c:v>5.2999999999999999E-2</c:v>
                </c:pt>
              </c:numCache>
            </c:numRef>
          </c:val>
          <c:smooth val="0"/>
        </c:ser>
        <c:dLbls>
          <c:showLegendKey val="0"/>
          <c:showVal val="0"/>
          <c:showCatName val="0"/>
          <c:showSerName val="0"/>
          <c:showPercent val="0"/>
          <c:showBubbleSize val="0"/>
        </c:dLbls>
        <c:marker val="1"/>
        <c:smooth val="0"/>
        <c:axId val="29786112"/>
        <c:axId val="29788032"/>
      </c:lineChart>
      <c:dateAx>
        <c:axId val="29786112"/>
        <c:scaling>
          <c:orientation val="minMax"/>
        </c:scaling>
        <c:delete val="0"/>
        <c:axPos val="b"/>
        <c:numFmt formatCode="mmm\-yy" sourceLinked="0"/>
        <c:majorTickMark val="out"/>
        <c:minorTickMark val="none"/>
        <c:tickLblPos val="nextTo"/>
        <c:spPr>
          <a:noFill/>
          <a:ln w="9525" cap="flat" cmpd="sng" algn="ctr">
            <a:solidFill>
              <a:schemeClr val="tx1">
                <a:lumMod val="15000"/>
                <a:lumOff val="85000"/>
              </a:schemeClr>
            </a:solidFill>
            <a:round/>
          </a:ln>
          <a:effectLst/>
        </c:spPr>
        <c:txPr>
          <a:bodyPr rot="0" vert="horz"/>
          <a:lstStyle/>
          <a:p>
            <a:pPr>
              <a:defRPr sz="900" b="0" i="0" u="none" strike="noStrike" baseline="0">
                <a:solidFill>
                  <a:srgbClr val="333333"/>
                </a:solidFill>
                <a:latin typeface="Arial Narrow"/>
                <a:ea typeface="Arial Narrow"/>
                <a:cs typeface="Arial Narrow"/>
              </a:defRPr>
            </a:pPr>
            <a:endParaRPr lang="en-US"/>
          </a:p>
        </c:txPr>
        <c:crossAx val="29788032"/>
        <c:crosses val="autoZero"/>
        <c:auto val="1"/>
        <c:lblOffset val="100"/>
        <c:baseTimeUnit val="months"/>
      </c:dateAx>
      <c:valAx>
        <c:axId val="29788032"/>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ln w="6350">
            <a:noFill/>
          </a:ln>
        </c:spPr>
        <c:txPr>
          <a:bodyPr rot="0" vert="horz"/>
          <a:lstStyle/>
          <a:p>
            <a:pPr>
              <a:defRPr sz="900" b="0" i="0" u="none" strike="noStrike" baseline="0">
                <a:solidFill>
                  <a:srgbClr val="333333"/>
                </a:solidFill>
                <a:latin typeface="Arial Narrow"/>
                <a:ea typeface="Arial Narrow"/>
                <a:cs typeface="Arial Narrow"/>
              </a:defRPr>
            </a:pPr>
            <a:endParaRPr lang="en-US"/>
          </a:p>
        </c:txPr>
        <c:crossAx val="29786112"/>
        <c:crosses val="autoZero"/>
        <c:crossBetween val="between"/>
      </c:valAx>
      <c:spPr>
        <a:noFill/>
        <a:ln w="25400">
          <a:noFill/>
        </a:ln>
      </c:spPr>
    </c:plotArea>
    <c:plotVisOnly val="1"/>
    <c:dispBlanksAs val="gap"/>
    <c:showDLblsOverMax val="0"/>
  </c:chart>
  <c:spPr>
    <a:solidFill>
      <a:schemeClr val="bg1"/>
    </a:solidFill>
    <a:ln w="9525" cap="flat" cmpd="sng" algn="ctr">
      <a:noFill/>
      <a:round/>
    </a:ln>
    <a:effectLst/>
  </c:spPr>
  <c:txPr>
    <a:bodyPr/>
    <a:lstStyle/>
    <a:p>
      <a:pPr>
        <a:defRPr sz="1000" b="0" i="0" u="none" strike="noStrike" baseline="0">
          <a:solidFill>
            <a:srgbClr val="000000"/>
          </a:solidFill>
          <a:latin typeface="Calibri"/>
          <a:ea typeface="Calibri"/>
          <a:cs typeface="Calibri"/>
        </a:defRPr>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50" b="0" i="0" u="none" strike="noStrike" kern="1200" spc="0" baseline="0">
                <a:solidFill>
                  <a:schemeClr val="tx1">
                    <a:lumMod val="65000"/>
                    <a:lumOff val="35000"/>
                  </a:schemeClr>
                </a:solidFill>
                <a:latin typeface="Arial Narrow" panose="020B0606020202030204" pitchFamily="34" charset="0"/>
                <a:ea typeface="+mn-ea"/>
                <a:cs typeface="+mn-cs"/>
              </a:defRPr>
            </a:pPr>
            <a:r>
              <a:rPr lang="en-GB" sz="1050" b="0" i="0" baseline="0" dirty="0">
                <a:effectLst/>
                <a:latin typeface="Arial Narrow" panose="020B0606020202030204" pitchFamily="34" charset="0"/>
              </a:rPr>
              <a:t>% </a:t>
            </a:r>
            <a:r>
              <a:rPr lang="en-GB" sz="1050" b="0" i="0" baseline="0" dirty="0" smtClean="0">
                <a:effectLst/>
                <a:latin typeface="Arial Narrow" panose="020B0606020202030204" pitchFamily="34" charset="0"/>
              </a:rPr>
              <a:t>satisfied with outcome</a:t>
            </a:r>
            <a:endParaRPr lang="en-GB" sz="1050" dirty="0">
              <a:effectLst/>
              <a:latin typeface="Arial Narrow" panose="020B0606020202030204" pitchFamily="34" charset="0"/>
            </a:endParaRPr>
          </a:p>
        </c:rich>
      </c:tx>
      <c:layout>
        <c:manualLayout>
          <c:xMode val="edge"/>
          <c:yMode val="edge"/>
          <c:x val="0.35175347346911351"/>
          <c:y val="0"/>
        </c:manualLayout>
      </c:layout>
      <c:overlay val="0"/>
      <c:spPr>
        <a:noFill/>
        <a:ln>
          <a:noFill/>
        </a:ln>
        <a:effectLst/>
      </c:spPr>
    </c:title>
    <c:autoTitleDeleted val="0"/>
    <c:plotArea>
      <c:layout>
        <c:manualLayout>
          <c:layoutTarget val="inner"/>
          <c:xMode val="edge"/>
          <c:yMode val="edge"/>
          <c:x val="8.409936196674371E-2"/>
          <c:y val="0.16534248829724987"/>
          <c:w val="0.8841433266340637"/>
          <c:h val="0.6563133463596087"/>
        </c:manualLayout>
      </c:layout>
      <c:barChart>
        <c:barDir val="col"/>
        <c:grouping val="clustered"/>
        <c:varyColors val="0"/>
        <c:ser>
          <c:idx val="0"/>
          <c:order val="0"/>
          <c:spPr>
            <a:solidFill>
              <a:srgbClr val="002060"/>
            </a:solidFill>
            <a:ln>
              <a:noFill/>
            </a:ln>
            <a:effectLst/>
          </c:spPr>
          <c:invertIfNegative val="0"/>
          <c:dPt>
            <c:idx val="0"/>
            <c:invertIfNegative val="0"/>
            <c:bubble3D val="0"/>
            <c:spPr>
              <a:solidFill>
                <a:srgbClr val="B2324B"/>
              </a:solidFill>
              <a:ln>
                <a:noFill/>
              </a:ln>
              <a:effectLst/>
            </c:spPr>
          </c:dPt>
          <c:cat>
            <c:strRef>
              <c:f>Confidence!$B$75:$G$75</c:f>
              <c:strCache>
                <c:ptCount val="6"/>
                <c:pt idx="0">
                  <c:v>West Yorkshire </c:v>
                </c:pt>
                <c:pt idx="1">
                  <c:v>Bradford</c:v>
                </c:pt>
                <c:pt idx="2">
                  <c:v>Calderdale</c:v>
                </c:pt>
                <c:pt idx="3">
                  <c:v>Kirklees</c:v>
                </c:pt>
                <c:pt idx="4">
                  <c:v>Leeds</c:v>
                </c:pt>
                <c:pt idx="5">
                  <c:v>Wakefield</c:v>
                </c:pt>
              </c:strCache>
            </c:strRef>
          </c:cat>
          <c:val>
            <c:numRef>
              <c:f>Confidence!$B$76:$G$76</c:f>
              <c:numCache>
                <c:formatCode>0.00%</c:formatCode>
                <c:ptCount val="6"/>
                <c:pt idx="0">
                  <c:v>0.63600000000000001</c:v>
                </c:pt>
                <c:pt idx="1">
                  <c:v>0.68899999999999995</c:v>
                </c:pt>
                <c:pt idx="2">
                  <c:v>0.60899999999999999</c:v>
                </c:pt>
                <c:pt idx="3">
                  <c:v>0.57599999999999996</c:v>
                </c:pt>
                <c:pt idx="4">
                  <c:v>0.64600000000000002</c:v>
                </c:pt>
                <c:pt idx="5">
                  <c:v>0.64600000000000002</c:v>
                </c:pt>
              </c:numCache>
            </c:numRef>
          </c:val>
        </c:ser>
        <c:dLbls>
          <c:showLegendKey val="0"/>
          <c:showVal val="0"/>
          <c:showCatName val="0"/>
          <c:showSerName val="0"/>
          <c:showPercent val="0"/>
          <c:showBubbleSize val="0"/>
        </c:dLbls>
        <c:gapWidth val="219"/>
        <c:overlap val="-27"/>
        <c:axId val="30177152"/>
        <c:axId val="30178688"/>
      </c:barChart>
      <c:catAx>
        <c:axId val="301771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Narrow" panose="020B0606020202030204" pitchFamily="34" charset="0"/>
                <a:ea typeface="+mn-ea"/>
                <a:cs typeface="+mn-cs"/>
              </a:defRPr>
            </a:pPr>
            <a:endParaRPr lang="en-US"/>
          </a:p>
        </c:txPr>
        <c:crossAx val="30178688"/>
        <c:crosses val="autoZero"/>
        <c:auto val="1"/>
        <c:lblAlgn val="ctr"/>
        <c:lblOffset val="100"/>
        <c:noMultiLvlLbl val="0"/>
      </c:catAx>
      <c:valAx>
        <c:axId val="3017868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Narrow" panose="020B0606020202030204" pitchFamily="34" charset="0"/>
                <a:ea typeface="+mn-ea"/>
                <a:cs typeface="+mn-cs"/>
              </a:defRPr>
            </a:pPr>
            <a:endParaRPr lang="en-US"/>
          </a:p>
        </c:txPr>
        <c:crossAx val="3017715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000" b="0" i="0" u="none" strike="noStrike" baseline="0">
                <a:solidFill>
                  <a:srgbClr val="000000"/>
                </a:solidFill>
                <a:latin typeface="Calibri"/>
                <a:ea typeface="Calibri"/>
                <a:cs typeface="Calibri"/>
              </a:defRPr>
            </a:pPr>
            <a:r>
              <a:rPr lang="en-GB" sz="1050" b="0" i="0" u="none" strike="noStrike" baseline="0" dirty="0">
                <a:solidFill>
                  <a:srgbClr val="333333"/>
                </a:solidFill>
                <a:latin typeface="Arial Narrow"/>
              </a:rPr>
              <a:t>Overall satisfaction levels </a:t>
            </a:r>
          </a:p>
          <a:p>
            <a:pPr>
              <a:defRPr sz="1000" b="0" i="0" u="none" strike="noStrike" baseline="0">
                <a:solidFill>
                  <a:srgbClr val="000000"/>
                </a:solidFill>
                <a:latin typeface="Calibri"/>
                <a:ea typeface="Calibri"/>
                <a:cs typeface="Calibri"/>
              </a:defRPr>
            </a:pPr>
            <a:r>
              <a:rPr lang="en-GB" sz="1050" b="0" i="0" u="none" strike="noStrike" baseline="0" dirty="0" smtClean="0">
                <a:solidFill>
                  <a:srgbClr val="333333"/>
                </a:solidFill>
                <a:latin typeface="Arial Narrow"/>
              </a:rPr>
              <a:t>Sept. 2015 – Sept. 2017</a:t>
            </a:r>
            <a:endParaRPr lang="en-GB" sz="1050" b="0" i="0" u="none" strike="noStrike" baseline="0" dirty="0">
              <a:solidFill>
                <a:srgbClr val="333333"/>
              </a:solidFill>
              <a:latin typeface="Arial Narrow"/>
            </a:endParaRPr>
          </a:p>
        </c:rich>
      </c:tx>
      <c:overlay val="0"/>
      <c:spPr>
        <a:noFill/>
        <a:ln w="25400">
          <a:noFill/>
        </a:ln>
      </c:spPr>
    </c:title>
    <c:autoTitleDeleted val="0"/>
    <c:plotArea>
      <c:layout>
        <c:manualLayout>
          <c:layoutTarget val="inner"/>
          <c:xMode val="edge"/>
          <c:yMode val="edge"/>
          <c:x val="0.11603471195033091"/>
          <c:y val="0.26501156069364162"/>
          <c:w val="0.85156171535282199"/>
          <c:h val="0.57187052023121399"/>
        </c:manualLayout>
      </c:layout>
      <c:lineChart>
        <c:grouping val="standard"/>
        <c:varyColors val="0"/>
        <c:ser>
          <c:idx val="0"/>
          <c:order val="0"/>
          <c:spPr>
            <a:ln w="25400">
              <a:solidFill>
                <a:schemeClr val="tx1"/>
              </a:solidFill>
            </a:ln>
            <a:effectLst/>
          </c:spPr>
          <c:marker>
            <c:symbol val="circle"/>
            <c:size val="5"/>
            <c:spPr>
              <a:solidFill>
                <a:schemeClr val="tx1"/>
              </a:solidFill>
              <a:ln w="12700">
                <a:solidFill>
                  <a:schemeClr val="tx1"/>
                </a:solidFill>
              </a:ln>
            </c:spPr>
          </c:marker>
          <c:cat>
            <c:numRef>
              <c:f>'Victims '!$O$33:$O$41</c:f>
              <c:numCache>
                <c:formatCode>mmm\-yy</c:formatCode>
                <c:ptCount val="9"/>
                <c:pt idx="0">
                  <c:v>42248</c:v>
                </c:pt>
                <c:pt idx="1">
                  <c:v>42339</c:v>
                </c:pt>
                <c:pt idx="2">
                  <c:v>42430</c:v>
                </c:pt>
                <c:pt idx="3">
                  <c:v>42522</c:v>
                </c:pt>
                <c:pt idx="4">
                  <c:v>42614</c:v>
                </c:pt>
                <c:pt idx="5">
                  <c:v>42705</c:v>
                </c:pt>
                <c:pt idx="6">
                  <c:v>42795</c:v>
                </c:pt>
                <c:pt idx="7">
                  <c:v>42887</c:v>
                </c:pt>
                <c:pt idx="8">
                  <c:v>42979</c:v>
                </c:pt>
              </c:numCache>
            </c:numRef>
          </c:cat>
          <c:val>
            <c:numRef>
              <c:f>'Victims '!$P$33:$P$41</c:f>
              <c:numCache>
                <c:formatCode>#,##0.0%</c:formatCode>
                <c:ptCount val="9"/>
                <c:pt idx="0">
                  <c:v>0.86796447181184133</c:v>
                </c:pt>
                <c:pt idx="1">
                  <c:v>0.85925099433762731</c:v>
                </c:pt>
                <c:pt idx="2">
                  <c:v>0.84341056739897613</c:v>
                </c:pt>
                <c:pt idx="3">
                  <c:v>0.82540035339799989</c:v>
                </c:pt>
                <c:pt idx="4">
                  <c:v>0.81279379078817304</c:v>
                </c:pt>
                <c:pt idx="5">
                  <c:v>0.80103065551997976</c:v>
                </c:pt>
                <c:pt idx="6">
                  <c:v>0.78600000000000003</c:v>
                </c:pt>
                <c:pt idx="7">
                  <c:v>0.77600000000000002</c:v>
                </c:pt>
                <c:pt idx="8" formatCode="0.00%">
                  <c:v>0.76600000000000001</c:v>
                </c:pt>
              </c:numCache>
            </c:numRef>
          </c:val>
          <c:smooth val="0"/>
        </c:ser>
        <c:dLbls>
          <c:showLegendKey val="0"/>
          <c:showVal val="0"/>
          <c:showCatName val="0"/>
          <c:showSerName val="0"/>
          <c:showPercent val="0"/>
          <c:showBubbleSize val="0"/>
        </c:dLbls>
        <c:marker val="1"/>
        <c:smooth val="0"/>
        <c:axId val="29989888"/>
        <c:axId val="30475392"/>
      </c:lineChart>
      <c:dateAx>
        <c:axId val="29989888"/>
        <c:scaling>
          <c:orientation val="minMax"/>
        </c:scaling>
        <c:delete val="0"/>
        <c:axPos val="b"/>
        <c:numFmt formatCode="mmm\-yy" sourceLinked="0"/>
        <c:majorTickMark val="out"/>
        <c:minorTickMark val="none"/>
        <c:tickLblPos val="nextTo"/>
        <c:spPr>
          <a:noFill/>
          <a:ln w="9525" cap="flat" cmpd="sng" algn="ctr">
            <a:solidFill>
              <a:schemeClr val="tx1">
                <a:lumMod val="15000"/>
                <a:lumOff val="85000"/>
              </a:schemeClr>
            </a:solidFill>
            <a:round/>
          </a:ln>
          <a:effectLst/>
        </c:spPr>
        <c:txPr>
          <a:bodyPr rot="0" vert="horz"/>
          <a:lstStyle/>
          <a:p>
            <a:pPr>
              <a:defRPr sz="900" b="0" i="0" u="none" strike="noStrike" baseline="0">
                <a:solidFill>
                  <a:srgbClr val="333333"/>
                </a:solidFill>
                <a:latin typeface="Arial Narrow"/>
                <a:ea typeface="Arial Narrow"/>
                <a:cs typeface="Arial Narrow"/>
              </a:defRPr>
            </a:pPr>
            <a:endParaRPr lang="en-US"/>
          </a:p>
        </c:txPr>
        <c:crossAx val="30475392"/>
        <c:crosses val="autoZero"/>
        <c:auto val="1"/>
        <c:lblOffset val="100"/>
        <c:baseTimeUnit val="months"/>
      </c:dateAx>
      <c:valAx>
        <c:axId val="30475392"/>
        <c:scaling>
          <c:orientation val="minMax"/>
          <c:max val="1"/>
          <c:min val="0.5"/>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ln w="6350">
            <a:noFill/>
          </a:ln>
        </c:spPr>
        <c:txPr>
          <a:bodyPr rot="0" vert="horz"/>
          <a:lstStyle/>
          <a:p>
            <a:pPr>
              <a:defRPr sz="900" b="0" i="0" u="none" strike="noStrike" baseline="0">
                <a:solidFill>
                  <a:srgbClr val="333333"/>
                </a:solidFill>
                <a:latin typeface="Arial Narrow"/>
                <a:ea typeface="Arial Narrow"/>
                <a:cs typeface="Arial Narrow"/>
              </a:defRPr>
            </a:pPr>
            <a:endParaRPr lang="en-US"/>
          </a:p>
        </c:txPr>
        <c:crossAx val="29989888"/>
        <c:crosses val="autoZero"/>
        <c:crossBetween val="between"/>
      </c:valAx>
      <c:spPr>
        <a:noFill/>
        <a:ln w="25400">
          <a:noFill/>
        </a:ln>
      </c:spPr>
    </c:plotArea>
    <c:plotVisOnly val="1"/>
    <c:dispBlanksAs val="gap"/>
    <c:showDLblsOverMax val="0"/>
  </c:chart>
  <c:spPr>
    <a:solidFill>
      <a:schemeClr val="bg1"/>
    </a:solidFill>
    <a:ln w="9525" cap="flat" cmpd="sng" algn="ctr">
      <a:noFill/>
      <a:round/>
    </a:ln>
    <a:effectLst/>
  </c:spPr>
  <c:txPr>
    <a:bodyPr/>
    <a:lstStyle/>
    <a:p>
      <a:pPr>
        <a:defRPr sz="1000" b="0" i="0" u="none" strike="noStrike" baseline="0">
          <a:solidFill>
            <a:srgbClr val="000000"/>
          </a:solidFill>
          <a:latin typeface="Calibri"/>
          <a:ea typeface="Calibri"/>
          <a:cs typeface="Calibri"/>
        </a:defRPr>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050" dirty="0">
                <a:latin typeface="Arial Narrow" panose="020B0606020202030204" pitchFamily="34" charset="0"/>
              </a:rPr>
              <a:t>Victim Support</a:t>
            </a:r>
            <a:r>
              <a:rPr lang="en-GB" sz="1050" baseline="0" dirty="0">
                <a:latin typeface="Arial Narrow" panose="020B0606020202030204" pitchFamily="34" charset="0"/>
              </a:rPr>
              <a:t> scores before and after accessing service</a:t>
            </a:r>
            <a:endParaRPr lang="en-GB" sz="1050" dirty="0">
              <a:latin typeface="Arial Narrow" panose="020B0606020202030204" pitchFamily="34" charset="0"/>
            </a:endParaRPr>
          </a:p>
        </c:rich>
      </c:tx>
      <c:layout>
        <c:manualLayout>
          <c:xMode val="edge"/>
          <c:yMode val="edge"/>
          <c:x val="0.17682094143572918"/>
          <c:y val="5.6654858242060596E-2"/>
        </c:manualLayout>
      </c:layout>
      <c:overlay val="0"/>
      <c:spPr>
        <a:noFill/>
        <a:ln>
          <a:noFill/>
        </a:ln>
        <a:effectLst/>
      </c:spPr>
    </c:title>
    <c:autoTitleDeleted val="0"/>
    <c:plotArea>
      <c:layout>
        <c:manualLayout>
          <c:layoutTarget val="inner"/>
          <c:xMode val="edge"/>
          <c:yMode val="edge"/>
          <c:x val="8.5719398369493008E-2"/>
          <c:y val="0.15196430642179723"/>
          <c:w val="0.89000743485187161"/>
          <c:h val="0.58502747846175185"/>
        </c:manualLayout>
      </c:layout>
      <c:barChart>
        <c:barDir val="col"/>
        <c:grouping val="clustered"/>
        <c:varyColors val="0"/>
        <c:ser>
          <c:idx val="0"/>
          <c:order val="0"/>
          <c:tx>
            <c:strRef>
              <c:f>'Victims '!$P$62</c:f>
              <c:strCache>
                <c:ptCount val="1"/>
                <c:pt idx="0">
                  <c:v>Initial response </c:v>
                </c:pt>
              </c:strCache>
            </c:strRef>
          </c:tx>
          <c:spPr>
            <a:solidFill>
              <a:srgbClr val="960000"/>
            </a:solidFill>
            <a:ln>
              <a:noFill/>
            </a:ln>
            <a:effectLst/>
          </c:spPr>
          <c:invertIfNegative val="0"/>
          <c:cat>
            <c:strRef>
              <c:f>'Victims '!$O$63:$O$66</c:f>
              <c:strCache>
                <c:ptCount val="4"/>
                <c:pt idx="0">
                  <c:v>Reintegration </c:v>
                </c:pt>
                <c:pt idx="1">
                  <c:v>Perception of safety</c:v>
                </c:pt>
                <c:pt idx="2">
                  <c:v>Wellbeing </c:v>
                </c:pt>
                <c:pt idx="3">
                  <c:v>Feeling informed </c:v>
                </c:pt>
              </c:strCache>
            </c:strRef>
          </c:cat>
          <c:val>
            <c:numRef>
              <c:f>'Victims '!$P$63:$P$66</c:f>
              <c:numCache>
                <c:formatCode>General</c:formatCode>
                <c:ptCount val="4"/>
                <c:pt idx="0">
                  <c:v>5.6</c:v>
                </c:pt>
                <c:pt idx="1">
                  <c:v>4.7</c:v>
                </c:pt>
                <c:pt idx="2">
                  <c:v>4.8</c:v>
                </c:pt>
                <c:pt idx="3">
                  <c:v>5.9</c:v>
                </c:pt>
              </c:numCache>
            </c:numRef>
          </c:val>
        </c:ser>
        <c:ser>
          <c:idx val="1"/>
          <c:order val="1"/>
          <c:tx>
            <c:strRef>
              <c:f>'Victims '!$Q$62</c:f>
              <c:strCache>
                <c:ptCount val="1"/>
                <c:pt idx="0">
                  <c:v>Final Response </c:v>
                </c:pt>
              </c:strCache>
            </c:strRef>
          </c:tx>
          <c:spPr>
            <a:solidFill>
              <a:srgbClr val="002060"/>
            </a:solidFill>
            <a:ln>
              <a:noFill/>
            </a:ln>
            <a:effectLst/>
          </c:spPr>
          <c:invertIfNegative val="0"/>
          <c:cat>
            <c:strRef>
              <c:f>'Victims '!$O$63:$O$66</c:f>
              <c:strCache>
                <c:ptCount val="4"/>
                <c:pt idx="0">
                  <c:v>Reintegration </c:v>
                </c:pt>
                <c:pt idx="1">
                  <c:v>Perception of safety</c:v>
                </c:pt>
                <c:pt idx="2">
                  <c:v>Wellbeing </c:v>
                </c:pt>
                <c:pt idx="3">
                  <c:v>Feeling informed </c:v>
                </c:pt>
              </c:strCache>
            </c:strRef>
          </c:cat>
          <c:val>
            <c:numRef>
              <c:f>'Victims '!$Q$63:$Q$66</c:f>
              <c:numCache>
                <c:formatCode>General</c:formatCode>
                <c:ptCount val="4"/>
                <c:pt idx="0">
                  <c:v>6</c:v>
                </c:pt>
                <c:pt idx="1">
                  <c:v>5.8</c:v>
                </c:pt>
                <c:pt idx="2">
                  <c:v>6.1</c:v>
                </c:pt>
                <c:pt idx="3">
                  <c:v>6.1</c:v>
                </c:pt>
              </c:numCache>
            </c:numRef>
          </c:val>
        </c:ser>
        <c:dLbls>
          <c:showLegendKey val="0"/>
          <c:showVal val="0"/>
          <c:showCatName val="0"/>
          <c:showSerName val="0"/>
          <c:showPercent val="0"/>
          <c:showBubbleSize val="0"/>
        </c:dLbls>
        <c:gapWidth val="219"/>
        <c:overlap val="-27"/>
        <c:axId val="30520832"/>
        <c:axId val="30522368"/>
      </c:barChart>
      <c:catAx>
        <c:axId val="305208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Narrow" panose="020B0606020202030204" pitchFamily="34" charset="0"/>
                <a:ea typeface="+mn-ea"/>
                <a:cs typeface="+mn-cs"/>
              </a:defRPr>
            </a:pPr>
            <a:endParaRPr lang="en-US"/>
          </a:p>
        </c:txPr>
        <c:crossAx val="30522368"/>
        <c:crosses val="autoZero"/>
        <c:auto val="1"/>
        <c:lblAlgn val="ctr"/>
        <c:lblOffset val="100"/>
        <c:noMultiLvlLbl val="0"/>
      </c:catAx>
      <c:valAx>
        <c:axId val="3052236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Arial Narrow" panose="020B0606020202030204" pitchFamily="34" charset="0"/>
                <a:ea typeface="+mn-ea"/>
                <a:cs typeface="+mn-cs"/>
              </a:defRPr>
            </a:pPr>
            <a:endParaRPr lang="en-US"/>
          </a:p>
        </c:txPr>
        <c:crossAx val="30520832"/>
        <c:crosses val="autoZero"/>
        <c:crossBetween val="between"/>
      </c:valAx>
      <c:spPr>
        <a:noFill/>
        <a:ln>
          <a:noFill/>
        </a:ln>
        <a:effectLst/>
      </c:spPr>
    </c:plotArea>
    <c:legend>
      <c:legendPos val="b"/>
      <c:layout>
        <c:manualLayout>
          <c:xMode val="edge"/>
          <c:yMode val="edge"/>
          <c:x val="0.25350885827241948"/>
          <c:y val="0.86852573562013569"/>
          <c:w val="0.49905033624069806"/>
          <c:h val="0.12425505742395958"/>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Arial Narrow" panose="020B0606020202030204" pitchFamily="34" charset="0"/>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000" b="0" i="0" u="none" strike="noStrike" baseline="0">
                <a:solidFill>
                  <a:srgbClr val="000000"/>
                </a:solidFill>
                <a:latin typeface="Calibri"/>
                <a:ea typeface="Calibri"/>
                <a:cs typeface="Calibri"/>
              </a:defRPr>
            </a:pPr>
            <a:r>
              <a:rPr lang="en-GB" sz="1100" b="0" i="0" u="none" strike="noStrike" baseline="0" dirty="0">
                <a:solidFill>
                  <a:srgbClr val="333333"/>
                </a:solidFill>
                <a:latin typeface="Arial Narrow"/>
              </a:rPr>
              <a:t>Volume of total crime </a:t>
            </a:r>
          </a:p>
          <a:p>
            <a:pPr>
              <a:defRPr sz="1000" b="0" i="0" u="none" strike="noStrike" baseline="0">
                <a:solidFill>
                  <a:srgbClr val="000000"/>
                </a:solidFill>
                <a:latin typeface="Calibri"/>
                <a:ea typeface="Calibri"/>
                <a:cs typeface="Calibri"/>
              </a:defRPr>
            </a:pPr>
            <a:r>
              <a:rPr lang="en-GB" sz="1100" b="0" i="0" u="none" strike="noStrike" baseline="0" dirty="0">
                <a:solidFill>
                  <a:srgbClr val="333333"/>
                </a:solidFill>
                <a:latin typeface="Arial Narrow"/>
              </a:rPr>
              <a:t> </a:t>
            </a:r>
            <a:r>
              <a:rPr lang="en-GB" sz="1100" b="0" i="0" u="none" strike="noStrike" baseline="0" dirty="0" smtClean="0">
                <a:solidFill>
                  <a:srgbClr val="333333"/>
                </a:solidFill>
                <a:latin typeface="Arial Narrow"/>
              </a:rPr>
              <a:t>Sept 16 to Sept 17</a:t>
            </a:r>
            <a:endParaRPr lang="en-GB" sz="1100" b="0" i="0" u="none" strike="noStrike" baseline="0" dirty="0">
              <a:solidFill>
                <a:srgbClr val="333333"/>
              </a:solidFill>
              <a:latin typeface="Arial Narrow"/>
            </a:endParaRPr>
          </a:p>
        </c:rich>
      </c:tx>
      <c:layout>
        <c:manualLayout>
          <c:xMode val="edge"/>
          <c:yMode val="edge"/>
          <c:x val="0.38179418197725284"/>
          <c:y val="3.2401617550249215E-2"/>
        </c:manualLayout>
      </c:layout>
      <c:overlay val="0"/>
      <c:spPr>
        <a:noFill/>
        <a:ln w="25400">
          <a:noFill/>
        </a:ln>
      </c:spPr>
    </c:title>
    <c:autoTitleDeleted val="0"/>
    <c:plotArea>
      <c:layout/>
      <c:lineChart>
        <c:grouping val="standard"/>
        <c:varyColors val="0"/>
        <c:ser>
          <c:idx val="0"/>
          <c:order val="0"/>
          <c:spPr>
            <a:ln w="28575" cap="rnd">
              <a:solidFill>
                <a:sysClr val="windowText" lastClr="000000"/>
              </a:solidFill>
              <a:round/>
            </a:ln>
            <a:effectLst/>
          </c:spPr>
          <c:marker>
            <c:symbol val="circle"/>
            <c:size val="5"/>
            <c:spPr>
              <a:solidFill>
                <a:schemeClr val="tx1"/>
              </a:solidFill>
              <a:ln w="9525">
                <a:solidFill>
                  <a:sysClr val="windowText" lastClr="000000"/>
                </a:solidFill>
              </a:ln>
              <a:effectLst/>
            </c:spPr>
          </c:marker>
          <c:cat>
            <c:numRef>
              <c:f>'Total crime'!$S$5:$AE$5</c:f>
              <c:numCache>
                <c:formatCode>mmm\-yy</c:formatCode>
                <c:ptCount val="13"/>
                <c:pt idx="0">
                  <c:v>42614</c:v>
                </c:pt>
                <c:pt idx="1">
                  <c:v>42644</c:v>
                </c:pt>
                <c:pt idx="2">
                  <c:v>42675</c:v>
                </c:pt>
                <c:pt idx="3">
                  <c:v>42705</c:v>
                </c:pt>
                <c:pt idx="4">
                  <c:v>42736</c:v>
                </c:pt>
                <c:pt idx="5">
                  <c:v>42767</c:v>
                </c:pt>
                <c:pt idx="6">
                  <c:v>42795</c:v>
                </c:pt>
                <c:pt idx="7">
                  <c:v>42826</c:v>
                </c:pt>
                <c:pt idx="8">
                  <c:v>42856</c:v>
                </c:pt>
                <c:pt idx="9">
                  <c:v>42887</c:v>
                </c:pt>
                <c:pt idx="10">
                  <c:v>42917</c:v>
                </c:pt>
                <c:pt idx="11">
                  <c:v>42948</c:v>
                </c:pt>
                <c:pt idx="12">
                  <c:v>42979</c:v>
                </c:pt>
              </c:numCache>
            </c:numRef>
          </c:cat>
          <c:val>
            <c:numRef>
              <c:f>'Total crime'!$S$6:$AE$6</c:f>
              <c:numCache>
                <c:formatCode>General</c:formatCode>
                <c:ptCount val="13"/>
                <c:pt idx="0">
                  <c:v>20491</c:v>
                </c:pt>
                <c:pt idx="1">
                  <c:v>20999</c:v>
                </c:pt>
                <c:pt idx="2">
                  <c:v>20540</c:v>
                </c:pt>
                <c:pt idx="3">
                  <c:v>20086</c:v>
                </c:pt>
                <c:pt idx="4">
                  <c:v>20088</c:v>
                </c:pt>
                <c:pt idx="5">
                  <c:v>18984</c:v>
                </c:pt>
                <c:pt idx="6">
                  <c:v>23139</c:v>
                </c:pt>
                <c:pt idx="7">
                  <c:v>20440</c:v>
                </c:pt>
                <c:pt idx="8">
                  <c:v>21870</c:v>
                </c:pt>
                <c:pt idx="9">
                  <c:v>21360</c:v>
                </c:pt>
                <c:pt idx="10">
                  <c:v>22562</c:v>
                </c:pt>
                <c:pt idx="11">
                  <c:v>21107</c:v>
                </c:pt>
                <c:pt idx="12">
                  <c:v>21513</c:v>
                </c:pt>
              </c:numCache>
            </c:numRef>
          </c:val>
          <c:smooth val="0"/>
        </c:ser>
        <c:dLbls>
          <c:showLegendKey val="0"/>
          <c:showVal val="0"/>
          <c:showCatName val="0"/>
          <c:showSerName val="0"/>
          <c:showPercent val="0"/>
          <c:showBubbleSize val="0"/>
        </c:dLbls>
        <c:marker val="1"/>
        <c:smooth val="0"/>
        <c:axId val="24217088"/>
        <c:axId val="24219008"/>
      </c:lineChart>
      <c:dateAx>
        <c:axId val="24217088"/>
        <c:scaling>
          <c:orientation val="minMax"/>
        </c:scaling>
        <c:delete val="0"/>
        <c:axPos val="b"/>
        <c:numFmt formatCode="mmm\-yy" sourceLinked="0"/>
        <c:majorTickMark val="out"/>
        <c:minorTickMark val="none"/>
        <c:tickLblPos val="nextTo"/>
        <c:spPr>
          <a:noFill/>
          <a:ln w="9525" cap="flat" cmpd="sng" algn="ctr">
            <a:solidFill>
              <a:schemeClr val="tx1">
                <a:lumMod val="15000"/>
                <a:lumOff val="85000"/>
              </a:schemeClr>
            </a:solidFill>
            <a:round/>
          </a:ln>
          <a:effectLst/>
        </c:spPr>
        <c:txPr>
          <a:bodyPr rot="0" vert="horz"/>
          <a:lstStyle/>
          <a:p>
            <a:pPr>
              <a:defRPr sz="900" b="0" i="0" u="none" strike="noStrike" baseline="0">
                <a:solidFill>
                  <a:srgbClr val="333333"/>
                </a:solidFill>
                <a:latin typeface="Arial Narrow"/>
                <a:ea typeface="Arial Narrow"/>
                <a:cs typeface="Arial Narrow"/>
              </a:defRPr>
            </a:pPr>
            <a:endParaRPr lang="en-US"/>
          </a:p>
        </c:txPr>
        <c:crossAx val="24219008"/>
        <c:crosses val="autoZero"/>
        <c:auto val="1"/>
        <c:lblOffset val="100"/>
        <c:baseTimeUnit val="months"/>
        <c:majorUnit val="2"/>
        <c:majorTimeUnit val="months"/>
      </c:dateAx>
      <c:valAx>
        <c:axId val="2421900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ln w="6350">
            <a:noFill/>
          </a:ln>
        </c:spPr>
        <c:txPr>
          <a:bodyPr rot="0" vert="horz"/>
          <a:lstStyle/>
          <a:p>
            <a:pPr>
              <a:defRPr sz="900" b="0" i="0" u="none" strike="noStrike" baseline="0">
                <a:solidFill>
                  <a:srgbClr val="333333"/>
                </a:solidFill>
                <a:latin typeface="Arial Narrow"/>
                <a:ea typeface="Arial Narrow"/>
                <a:cs typeface="Arial Narrow"/>
              </a:defRPr>
            </a:pPr>
            <a:endParaRPr lang="en-US"/>
          </a:p>
        </c:txPr>
        <c:crossAx val="24217088"/>
        <c:crosses val="autoZero"/>
        <c:crossBetween val="between"/>
      </c:valAx>
      <c:spPr>
        <a:noFill/>
        <a:ln w="25400">
          <a:noFill/>
        </a:ln>
      </c:spPr>
    </c:plotArea>
    <c:plotVisOnly val="1"/>
    <c:dispBlanksAs val="gap"/>
    <c:showDLblsOverMax val="0"/>
  </c:chart>
  <c:spPr>
    <a:solidFill>
      <a:schemeClr val="bg1"/>
    </a:solidFill>
    <a:ln w="9525" cap="flat" cmpd="sng" algn="ctr">
      <a:noFill/>
      <a:round/>
    </a:ln>
    <a:effectLst/>
  </c:spPr>
  <c:txPr>
    <a:bodyPr/>
    <a:lstStyle/>
    <a:p>
      <a:pPr>
        <a:defRPr sz="1000" b="0" i="0" u="none" strike="noStrike" baseline="0">
          <a:solidFill>
            <a:srgbClr val="000000"/>
          </a:solidFill>
          <a:latin typeface="Calibri"/>
          <a:ea typeface="Calibri"/>
          <a:cs typeface="Calibri"/>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100" b="0" i="0" u="none" strike="noStrike" baseline="0">
                <a:solidFill>
                  <a:srgbClr val="333333"/>
                </a:solidFill>
                <a:latin typeface="Arial Narrow" panose="020B0606020202030204" pitchFamily="34" charset="0"/>
                <a:ea typeface="Calibri"/>
                <a:cs typeface="Calibri"/>
              </a:defRPr>
            </a:pPr>
            <a:r>
              <a:rPr lang="en-GB" sz="1100" dirty="0">
                <a:latin typeface="Arial Narrow" panose="020B0606020202030204" pitchFamily="34" charset="0"/>
              </a:rPr>
              <a:t>Reoffending rates (%) </a:t>
            </a:r>
          </a:p>
        </c:rich>
      </c:tx>
      <c:layout>
        <c:manualLayout>
          <c:xMode val="edge"/>
          <c:yMode val="edge"/>
          <c:x val="0.40671523751838717"/>
          <c:y val="2.7777714836005211E-2"/>
        </c:manualLayout>
      </c:layout>
      <c:overlay val="0"/>
      <c:spPr>
        <a:noFill/>
        <a:ln w="25400">
          <a:noFill/>
        </a:ln>
      </c:spPr>
    </c:title>
    <c:autoTitleDeleted val="0"/>
    <c:plotArea>
      <c:layout>
        <c:manualLayout>
          <c:layoutTarget val="inner"/>
          <c:xMode val="edge"/>
          <c:yMode val="edge"/>
          <c:x val="9.8520141331364011E-2"/>
          <c:y val="0.17484146520837784"/>
          <c:w val="0.8484277036877329"/>
          <c:h val="0.61214605459979854"/>
        </c:manualLayout>
      </c:layout>
      <c:lineChart>
        <c:grouping val="standard"/>
        <c:varyColors val="0"/>
        <c:ser>
          <c:idx val="0"/>
          <c:order val="0"/>
          <c:tx>
            <c:strRef>
              <c:f>Reoffending!$C$5</c:f>
              <c:strCache>
                <c:ptCount val="1"/>
                <c:pt idx="0">
                  <c:v>Adults</c:v>
                </c:pt>
              </c:strCache>
            </c:strRef>
          </c:tx>
          <c:spPr>
            <a:ln w="28575" cap="rnd">
              <a:solidFill>
                <a:schemeClr val="accent1"/>
              </a:solidFill>
              <a:round/>
            </a:ln>
            <a:effectLst/>
          </c:spPr>
          <c:marker>
            <c:symbol val="diamond"/>
            <c:size val="5"/>
          </c:marker>
          <c:cat>
            <c:numRef>
              <c:f>Reoffending!$B$7:$B$24</c:f>
              <c:numCache>
                <c:formatCode>mmm\-yy</c:formatCode>
                <c:ptCount val="18"/>
                <c:pt idx="0">
                  <c:v>40787</c:v>
                </c:pt>
                <c:pt idx="1">
                  <c:v>40878</c:v>
                </c:pt>
                <c:pt idx="2">
                  <c:v>40969</c:v>
                </c:pt>
                <c:pt idx="3">
                  <c:v>41061</c:v>
                </c:pt>
                <c:pt idx="4">
                  <c:v>41153</c:v>
                </c:pt>
                <c:pt idx="5">
                  <c:v>41244</c:v>
                </c:pt>
                <c:pt idx="6">
                  <c:v>41334</c:v>
                </c:pt>
                <c:pt idx="7">
                  <c:v>41426</c:v>
                </c:pt>
                <c:pt idx="8">
                  <c:v>41518</c:v>
                </c:pt>
                <c:pt idx="9">
                  <c:v>41609</c:v>
                </c:pt>
                <c:pt idx="10">
                  <c:v>41699</c:v>
                </c:pt>
                <c:pt idx="11">
                  <c:v>41791</c:v>
                </c:pt>
                <c:pt idx="12">
                  <c:v>41883</c:v>
                </c:pt>
                <c:pt idx="13">
                  <c:v>41974</c:v>
                </c:pt>
                <c:pt idx="14">
                  <c:v>42064</c:v>
                </c:pt>
                <c:pt idx="15">
                  <c:v>42156</c:v>
                </c:pt>
                <c:pt idx="16">
                  <c:v>42248</c:v>
                </c:pt>
                <c:pt idx="17">
                  <c:v>42339</c:v>
                </c:pt>
              </c:numCache>
            </c:numRef>
          </c:cat>
          <c:val>
            <c:numRef>
              <c:f>Reoffending!$C$7:$C$24</c:f>
              <c:numCache>
                <c:formatCode>0.0</c:formatCode>
                <c:ptCount val="18"/>
                <c:pt idx="0">
                  <c:v>25.427904013590997</c:v>
                </c:pt>
                <c:pt idx="1">
                  <c:v>25.308695276746395</c:v>
                </c:pt>
                <c:pt idx="2">
                  <c:v>25.221316504513979</c:v>
                </c:pt>
                <c:pt idx="3">
                  <c:v>24.961047055157369</c:v>
                </c:pt>
                <c:pt idx="4">
                  <c:v>25.022864459484179</c:v>
                </c:pt>
                <c:pt idx="5">
                  <c:v>25.012939349738861</c:v>
                </c:pt>
                <c:pt idx="6">
                  <c:v>25.142885297595583</c:v>
                </c:pt>
                <c:pt idx="7">
                  <c:v>25.356297527320343</c:v>
                </c:pt>
                <c:pt idx="8">
                  <c:v>25.628730296383207</c:v>
                </c:pt>
                <c:pt idx="9">
                  <c:v>25.785192050252292</c:v>
                </c:pt>
                <c:pt idx="10">
                  <c:v>25.1</c:v>
                </c:pt>
                <c:pt idx="11">
                  <c:v>25.3</c:v>
                </c:pt>
                <c:pt idx="12">
                  <c:v>25.4</c:v>
                </c:pt>
                <c:pt idx="13">
                  <c:v>25.4</c:v>
                </c:pt>
                <c:pt idx="14">
                  <c:v>25.3</c:v>
                </c:pt>
                <c:pt idx="15">
                  <c:v>25.4</c:v>
                </c:pt>
                <c:pt idx="16">
                  <c:v>29.4</c:v>
                </c:pt>
              </c:numCache>
            </c:numRef>
          </c:val>
          <c:smooth val="0"/>
        </c:ser>
        <c:ser>
          <c:idx val="1"/>
          <c:order val="1"/>
          <c:tx>
            <c:strRef>
              <c:f>Reoffending!$D$5</c:f>
              <c:strCache>
                <c:ptCount val="1"/>
                <c:pt idx="0">
                  <c:v>Youths</c:v>
                </c:pt>
              </c:strCache>
            </c:strRef>
          </c:tx>
          <c:spPr>
            <a:ln w="25400" cap="rnd">
              <a:solidFill>
                <a:schemeClr val="accent2"/>
              </a:solidFill>
              <a:round/>
            </a:ln>
            <a:effectLst/>
          </c:spPr>
          <c:marker>
            <c:symbol val="diamond"/>
            <c:size val="5"/>
          </c:marker>
          <c:cat>
            <c:numRef>
              <c:f>Reoffending!$B$7:$B$24</c:f>
              <c:numCache>
                <c:formatCode>mmm\-yy</c:formatCode>
                <c:ptCount val="18"/>
                <c:pt idx="0">
                  <c:v>40787</c:v>
                </c:pt>
                <c:pt idx="1">
                  <c:v>40878</c:v>
                </c:pt>
                <c:pt idx="2">
                  <c:v>40969</c:v>
                </c:pt>
                <c:pt idx="3">
                  <c:v>41061</c:v>
                </c:pt>
                <c:pt idx="4">
                  <c:v>41153</c:v>
                </c:pt>
                <c:pt idx="5">
                  <c:v>41244</c:v>
                </c:pt>
                <c:pt idx="6">
                  <c:v>41334</c:v>
                </c:pt>
                <c:pt idx="7">
                  <c:v>41426</c:v>
                </c:pt>
                <c:pt idx="8">
                  <c:v>41518</c:v>
                </c:pt>
                <c:pt idx="9">
                  <c:v>41609</c:v>
                </c:pt>
                <c:pt idx="10">
                  <c:v>41699</c:v>
                </c:pt>
                <c:pt idx="11">
                  <c:v>41791</c:v>
                </c:pt>
                <c:pt idx="12">
                  <c:v>41883</c:v>
                </c:pt>
                <c:pt idx="13">
                  <c:v>41974</c:v>
                </c:pt>
                <c:pt idx="14">
                  <c:v>42064</c:v>
                </c:pt>
                <c:pt idx="15">
                  <c:v>42156</c:v>
                </c:pt>
                <c:pt idx="16">
                  <c:v>42248</c:v>
                </c:pt>
                <c:pt idx="17">
                  <c:v>42339</c:v>
                </c:pt>
              </c:numCache>
            </c:numRef>
          </c:cat>
          <c:val>
            <c:numRef>
              <c:f>Reoffending!$D$7:$D$24</c:f>
              <c:numCache>
                <c:formatCode>0.0</c:formatCode>
                <c:ptCount val="18"/>
                <c:pt idx="0">
                  <c:v>35.886019590382901</c:v>
                </c:pt>
                <c:pt idx="1">
                  <c:v>35.627400768245835</c:v>
                </c:pt>
                <c:pt idx="2">
                  <c:v>33.623868588669126</c:v>
                </c:pt>
                <c:pt idx="3">
                  <c:v>34.099197665937268</c:v>
                </c:pt>
                <c:pt idx="4">
                  <c:v>34.93629264282778</c:v>
                </c:pt>
                <c:pt idx="5">
                  <c:v>35.186873290793066</c:v>
                </c:pt>
                <c:pt idx="6">
                  <c:v>36.129696345856921</c:v>
                </c:pt>
                <c:pt idx="7">
                  <c:v>37.6701143168209</c:v>
                </c:pt>
                <c:pt idx="8">
                  <c:v>38.539898132427844</c:v>
                </c:pt>
                <c:pt idx="9">
                  <c:v>38.005540166204987</c:v>
                </c:pt>
                <c:pt idx="10">
                  <c:v>36.1</c:v>
                </c:pt>
                <c:pt idx="11">
                  <c:v>37.200000000000003</c:v>
                </c:pt>
                <c:pt idx="12">
                  <c:v>36.6</c:v>
                </c:pt>
                <c:pt idx="13">
                  <c:v>38</c:v>
                </c:pt>
                <c:pt idx="14">
                  <c:v>38.200000000000003</c:v>
                </c:pt>
                <c:pt idx="15">
                  <c:v>38.4</c:v>
                </c:pt>
                <c:pt idx="16">
                  <c:v>40.9</c:v>
                </c:pt>
              </c:numCache>
            </c:numRef>
          </c:val>
          <c:smooth val="0"/>
        </c:ser>
        <c:dLbls>
          <c:showLegendKey val="0"/>
          <c:showVal val="0"/>
          <c:showCatName val="0"/>
          <c:showSerName val="0"/>
          <c:showPercent val="0"/>
          <c:showBubbleSize val="0"/>
        </c:dLbls>
        <c:marker val="1"/>
        <c:smooth val="0"/>
        <c:axId val="24240128"/>
        <c:axId val="24241664"/>
      </c:lineChart>
      <c:dateAx>
        <c:axId val="24240128"/>
        <c:scaling>
          <c:orientation val="minMax"/>
        </c:scaling>
        <c:delete val="0"/>
        <c:axPos val="b"/>
        <c:numFmt formatCode="mmm\-yy" sourceLinked="0"/>
        <c:majorTickMark val="none"/>
        <c:minorTickMark val="none"/>
        <c:tickLblPos val="nextTo"/>
        <c:spPr>
          <a:noFill/>
          <a:ln w="9525" cap="flat" cmpd="sng" algn="ctr">
            <a:solidFill>
              <a:schemeClr val="tx1">
                <a:lumMod val="15000"/>
                <a:lumOff val="85000"/>
              </a:schemeClr>
            </a:solidFill>
            <a:round/>
          </a:ln>
          <a:effectLst/>
        </c:spPr>
        <c:txPr>
          <a:bodyPr rot="0" vert="horz"/>
          <a:lstStyle/>
          <a:p>
            <a:pPr>
              <a:defRPr sz="900" b="0" i="0" u="none" strike="noStrike" baseline="0">
                <a:solidFill>
                  <a:srgbClr val="333333"/>
                </a:solidFill>
                <a:latin typeface="Arial Narrow" panose="020B0606020202030204" pitchFamily="34" charset="0"/>
                <a:ea typeface="Calibri"/>
                <a:cs typeface="Calibri"/>
              </a:defRPr>
            </a:pPr>
            <a:endParaRPr lang="en-US"/>
          </a:p>
        </c:txPr>
        <c:crossAx val="24241664"/>
        <c:crosses val="autoZero"/>
        <c:auto val="1"/>
        <c:lblOffset val="100"/>
        <c:baseTimeUnit val="months"/>
      </c:dateAx>
      <c:valAx>
        <c:axId val="24241664"/>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ln w="6350">
            <a:noFill/>
          </a:ln>
        </c:spPr>
        <c:txPr>
          <a:bodyPr rot="0" vert="horz"/>
          <a:lstStyle/>
          <a:p>
            <a:pPr>
              <a:defRPr sz="900" b="0" i="0" u="none" strike="noStrike" baseline="0">
                <a:solidFill>
                  <a:srgbClr val="333333"/>
                </a:solidFill>
                <a:latin typeface="Arial Narrow" panose="020B0606020202030204" pitchFamily="34" charset="0"/>
                <a:ea typeface="Calibri"/>
                <a:cs typeface="Calibri"/>
              </a:defRPr>
            </a:pPr>
            <a:endParaRPr lang="en-US"/>
          </a:p>
        </c:txPr>
        <c:crossAx val="24240128"/>
        <c:crosses val="autoZero"/>
        <c:crossBetween val="between"/>
      </c:valAx>
      <c:spPr>
        <a:noFill/>
        <a:ln w="25400">
          <a:noFill/>
        </a:ln>
      </c:spPr>
    </c:plotArea>
    <c:legend>
      <c:legendPos val="r"/>
      <c:layout>
        <c:manualLayout>
          <c:xMode val="edge"/>
          <c:yMode val="edge"/>
          <c:x val="0.33884318306365552"/>
          <c:y val="0.91319737910459031"/>
          <c:w val="0.32024804591733719"/>
          <c:h val="7.6389282274967441E-2"/>
        </c:manualLayout>
      </c:layout>
      <c:overlay val="0"/>
      <c:spPr>
        <a:noFill/>
        <a:ln w="25400">
          <a:noFill/>
        </a:ln>
      </c:spPr>
      <c:txPr>
        <a:bodyPr/>
        <a:lstStyle/>
        <a:p>
          <a:pPr>
            <a:defRPr sz="900" b="0" i="0" u="none" strike="noStrike" baseline="0">
              <a:solidFill>
                <a:srgbClr val="333333"/>
              </a:solidFill>
              <a:latin typeface="Arial Narrow" panose="020B0606020202030204" pitchFamily="34" charset="0"/>
              <a:ea typeface="Calibri"/>
              <a:cs typeface="Calibri"/>
            </a:defRPr>
          </a:pPr>
          <a:endParaRPr lang="en-US"/>
        </a:p>
      </c:txPr>
    </c:legend>
    <c:plotVisOnly val="1"/>
    <c:dispBlanksAs val="gap"/>
    <c:showDLblsOverMax val="0"/>
  </c:chart>
  <c:spPr>
    <a:solidFill>
      <a:schemeClr val="bg1"/>
    </a:solidFill>
    <a:ln w="9525" cap="flat" cmpd="sng" algn="ctr">
      <a:noFill/>
      <a:round/>
    </a:ln>
    <a:effectLst/>
  </c:spPr>
  <c:txPr>
    <a:bodyPr/>
    <a:lstStyle/>
    <a:p>
      <a:pPr>
        <a:defRPr sz="1000" b="0" i="0" u="none" strike="noStrike" baseline="0">
          <a:solidFill>
            <a:srgbClr val="000000"/>
          </a:solidFill>
          <a:latin typeface="Calibri"/>
          <a:ea typeface="Calibri"/>
          <a:cs typeface="Calibri"/>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100" b="0" i="0" u="none" strike="noStrike" kern="1200" spc="0" baseline="0">
                <a:solidFill>
                  <a:schemeClr val="tx1">
                    <a:lumMod val="65000"/>
                    <a:lumOff val="35000"/>
                  </a:schemeClr>
                </a:solidFill>
                <a:latin typeface="Arial Narrow" panose="020B0606020202030204" pitchFamily="34" charset="0"/>
                <a:ea typeface="+mn-ea"/>
                <a:cs typeface="+mn-cs"/>
              </a:defRPr>
            </a:pPr>
            <a:r>
              <a:rPr lang="en-GB" sz="1100" dirty="0">
                <a:latin typeface="Arial Narrow" panose="020B0606020202030204" pitchFamily="34" charset="0"/>
              </a:rPr>
              <a:t>How safe do you feel in your local area?</a:t>
            </a:r>
          </a:p>
        </c:rich>
      </c:tx>
      <c:layout/>
      <c:overlay val="0"/>
      <c:spPr>
        <a:noFill/>
        <a:ln>
          <a:noFill/>
        </a:ln>
        <a:effectLst/>
      </c:spPr>
    </c:title>
    <c:autoTitleDeleted val="0"/>
    <c:plotArea>
      <c:layout>
        <c:manualLayout>
          <c:layoutTarget val="inner"/>
          <c:xMode val="edge"/>
          <c:yMode val="edge"/>
          <c:x val="9.5715587750085207E-2"/>
          <c:y val="0.19974310859865385"/>
          <c:w val="0.87101394430328383"/>
          <c:h val="0.57180020135370191"/>
        </c:manualLayout>
      </c:layout>
      <c:barChart>
        <c:barDir val="col"/>
        <c:grouping val="clustered"/>
        <c:varyColors val="0"/>
        <c:ser>
          <c:idx val="0"/>
          <c:order val="0"/>
          <c:tx>
            <c:strRef>
              <c:f>'Q1'!$B$4</c:f>
              <c:strCache>
                <c:ptCount val="1"/>
                <c:pt idx="0">
                  <c:v>SAFE</c:v>
                </c:pt>
              </c:strCache>
            </c:strRef>
          </c:tx>
          <c:spPr>
            <a:solidFill>
              <a:srgbClr val="002060"/>
            </a:solidFill>
            <a:ln>
              <a:noFill/>
            </a:ln>
            <a:effectLst/>
          </c:spPr>
          <c:invertIfNegative val="0"/>
          <c:dPt>
            <c:idx val="5"/>
            <c:invertIfNegative val="0"/>
            <c:bubble3D val="0"/>
            <c:spPr>
              <a:solidFill>
                <a:srgbClr val="960000"/>
              </a:solidFill>
              <a:ln>
                <a:noFill/>
              </a:ln>
              <a:effectLst/>
            </c:spPr>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Arial Narrow" panose="020B060602020203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'Q1'!$C$3:$H$3</c:f>
              <c:strCache>
                <c:ptCount val="6"/>
                <c:pt idx="0">
                  <c:v>Leeds</c:v>
                </c:pt>
                <c:pt idx="1">
                  <c:v>Wakefield</c:v>
                </c:pt>
                <c:pt idx="2">
                  <c:v>Kirklees</c:v>
                </c:pt>
                <c:pt idx="3">
                  <c:v>Calderdale</c:v>
                </c:pt>
                <c:pt idx="4">
                  <c:v>Bradford</c:v>
                </c:pt>
                <c:pt idx="5">
                  <c:v>West Yorkshire</c:v>
                </c:pt>
              </c:strCache>
            </c:strRef>
          </c:cat>
          <c:val>
            <c:numRef>
              <c:f>'Q1'!$C$4:$H$4</c:f>
              <c:numCache>
                <c:formatCode>###0.0%</c:formatCode>
                <c:ptCount val="6"/>
                <c:pt idx="0">
                  <c:v>0.84815618221258138</c:v>
                </c:pt>
                <c:pt idx="1">
                  <c:v>0.80253623188405798</c:v>
                </c:pt>
                <c:pt idx="2">
                  <c:v>0.8439490445859873</c:v>
                </c:pt>
                <c:pt idx="3">
                  <c:v>0.86046511627906985</c:v>
                </c:pt>
                <c:pt idx="4">
                  <c:v>0.76047261009667022</c:v>
                </c:pt>
                <c:pt idx="5">
                  <c:v>0.82288438617401671</c:v>
                </c:pt>
              </c:numCache>
            </c:numRef>
          </c:val>
        </c:ser>
        <c:dLbls>
          <c:showLegendKey val="0"/>
          <c:showVal val="0"/>
          <c:showCatName val="0"/>
          <c:showSerName val="0"/>
          <c:showPercent val="0"/>
          <c:showBubbleSize val="0"/>
        </c:dLbls>
        <c:gapWidth val="219"/>
        <c:overlap val="-27"/>
        <c:axId val="24371584"/>
        <c:axId val="24373120"/>
      </c:barChart>
      <c:catAx>
        <c:axId val="243715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Arial Narrow" panose="020B0606020202030204" pitchFamily="34" charset="0"/>
                <a:ea typeface="+mn-ea"/>
                <a:cs typeface="+mn-cs"/>
              </a:defRPr>
            </a:pPr>
            <a:endParaRPr lang="en-US"/>
          </a:p>
        </c:txPr>
        <c:crossAx val="24373120"/>
        <c:crosses val="autoZero"/>
        <c:auto val="1"/>
        <c:lblAlgn val="ctr"/>
        <c:lblOffset val="100"/>
        <c:noMultiLvlLbl val="0"/>
      </c:catAx>
      <c:valAx>
        <c:axId val="2437312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Arial Narrow" panose="020B0606020202030204" pitchFamily="34" charset="0"/>
                <a:ea typeface="+mn-ea"/>
                <a:cs typeface="+mn-cs"/>
              </a:defRPr>
            </a:pPr>
            <a:endParaRPr lang="en-US"/>
          </a:p>
        </c:txPr>
        <c:crossAx val="24371584"/>
        <c:crosses val="autoZero"/>
        <c:crossBetween val="between"/>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100" b="0" i="0" u="none" strike="noStrike" kern="1200" spc="0" baseline="0">
                <a:solidFill>
                  <a:schemeClr val="tx1">
                    <a:lumMod val="65000"/>
                    <a:lumOff val="35000"/>
                  </a:schemeClr>
                </a:solidFill>
                <a:latin typeface="Arial Narrow" panose="020B0606020202030204" pitchFamily="34" charset="0"/>
                <a:ea typeface="+mn-ea"/>
                <a:cs typeface="+mn-cs"/>
              </a:defRPr>
            </a:pPr>
            <a:r>
              <a:rPr lang="en-GB" sz="1100" b="0" i="0" baseline="0" dirty="0">
                <a:effectLst/>
                <a:latin typeface="Arial Narrow" panose="020B0606020202030204" pitchFamily="34" charset="0"/>
              </a:rPr>
              <a:t>% who feel the police are doing a good or excellent job</a:t>
            </a:r>
            <a:endParaRPr lang="en-GB" sz="1100" dirty="0">
              <a:effectLst/>
              <a:latin typeface="Arial Narrow" panose="020B0606020202030204" pitchFamily="34" charset="0"/>
            </a:endParaRPr>
          </a:p>
        </c:rich>
      </c:tx>
      <c:layout/>
      <c:overlay val="0"/>
      <c:spPr>
        <a:noFill/>
        <a:ln>
          <a:noFill/>
        </a:ln>
        <a:effectLst/>
      </c:spPr>
    </c:title>
    <c:autoTitleDeleted val="0"/>
    <c:plotArea>
      <c:layout>
        <c:manualLayout>
          <c:layoutTarget val="inner"/>
          <c:xMode val="edge"/>
          <c:yMode val="edge"/>
          <c:x val="8.9338181403704253E-2"/>
          <c:y val="0.20861573616656226"/>
          <c:w val="0.8769262422455868"/>
          <c:h val="0.56709288630175014"/>
        </c:manualLayout>
      </c:layout>
      <c:barChart>
        <c:barDir val="col"/>
        <c:grouping val="clustered"/>
        <c:varyColors val="0"/>
        <c:ser>
          <c:idx val="0"/>
          <c:order val="0"/>
          <c:tx>
            <c:strRef>
              <c:f>'Q12'!$D$29</c:f>
              <c:strCache>
                <c:ptCount val="1"/>
                <c:pt idx="0">
                  <c:v>good/excellent</c:v>
                </c:pt>
              </c:strCache>
            </c:strRef>
          </c:tx>
          <c:spPr>
            <a:solidFill>
              <a:srgbClr val="002060"/>
            </a:solidFill>
            <a:ln>
              <a:noFill/>
            </a:ln>
            <a:effectLst/>
          </c:spPr>
          <c:invertIfNegative val="0"/>
          <c:dPt>
            <c:idx val="5"/>
            <c:invertIfNegative val="0"/>
            <c:bubble3D val="0"/>
            <c:spPr>
              <a:solidFill>
                <a:srgbClr val="960000"/>
              </a:solidFill>
              <a:ln>
                <a:noFill/>
              </a:ln>
              <a:effectLst/>
            </c:spPr>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Arial Narrow" panose="020B060602020203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'Q12'!$E$28:$J$28</c:f>
              <c:strCache>
                <c:ptCount val="6"/>
                <c:pt idx="0">
                  <c:v>Leeds</c:v>
                </c:pt>
                <c:pt idx="1">
                  <c:v>Wakefield</c:v>
                </c:pt>
                <c:pt idx="2">
                  <c:v>Kirklees</c:v>
                </c:pt>
                <c:pt idx="3">
                  <c:v>Calderdale</c:v>
                </c:pt>
                <c:pt idx="4">
                  <c:v>Bradford</c:v>
                </c:pt>
                <c:pt idx="5">
                  <c:v>West Yorkshire</c:v>
                </c:pt>
              </c:strCache>
            </c:strRef>
          </c:cat>
          <c:val>
            <c:numRef>
              <c:f>'Q12'!$E$29:$J$29</c:f>
              <c:numCache>
                <c:formatCode>###0.0%</c:formatCode>
                <c:ptCount val="6"/>
                <c:pt idx="0">
                  <c:v>0.51303052866716303</c:v>
                </c:pt>
                <c:pt idx="1">
                  <c:v>0.42774566473988435</c:v>
                </c:pt>
                <c:pt idx="2">
                  <c:v>0.43722466960352419</c:v>
                </c:pt>
                <c:pt idx="3">
                  <c:v>0.41333333333333333</c:v>
                </c:pt>
                <c:pt idx="4">
                  <c:v>0.36504424778761063</c:v>
                </c:pt>
                <c:pt idx="5">
                  <c:v>0.44282538898493456</c:v>
                </c:pt>
              </c:numCache>
            </c:numRef>
          </c:val>
        </c:ser>
        <c:dLbls>
          <c:showLegendKey val="0"/>
          <c:showVal val="0"/>
          <c:showCatName val="0"/>
          <c:showSerName val="0"/>
          <c:showPercent val="0"/>
          <c:showBubbleSize val="0"/>
        </c:dLbls>
        <c:gapWidth val="219"/>
        <c:overlap val="-27"/>
        <c:axId val="24406272"/>
        <c:axId val="24408064"/>
      </c:barChart>
      <c:catAx>
        <c:axId val="244062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Narrow" panose="020B0606020202030204" pitchFamily="34" charset="0"/>
                <a:ea typeface="+mn-ea"/>
                <a:cs typeface="+mn-cs"/>
              </a:defRPr>
            </a:pPr>
            <a:endParaRPr lang="en-US"/>
          </a:p>
        </c:txPr>
        <c:crossAx val="24408064"/>
        <c:crosses val="autoZero"/>
        <c:auto val="1"/>
        <c:lblAlgn val="ctr"/>
        <c:lblOffset val="100"/>
        <c:noMultiLvlLbl val="0"/>
      </c:catAx>
      <c:valAx>
        <c:axId val="2440806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Narrow" panose="020B0606020202030204" pitchFamily="34" charset="0"/>
                <a:ea typeface="+mn-ea"/>
                <a:cs typeface="+mn-cs"/>
              </a:defRPr>
            </a:pPr>
            <a:endParaRPr lang="en-US"/>
          </a:p>
        </c:txPr>
        <c:crossAx val="2440627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100" b="0" i="0" u="none" strike="noStrike" kern="1200" spc="0" baseline="0">
                <a:solidFill>
                  <a:schemeClr val="tx1">
                    <a:lumMod val="65000"/>
                    <a:lumOff val="35000"/>
                  </a:schemeClr>
                </a:solidFill>
                <a:latin typeface="Arial Narrow" panose="020B0606020202030204" pitchFamily="34" charset="0"/>
                <a:ea typeface="+mn-ea"/>
                <a:cs typeface="+mn-cs"/>
              </a:defRPr>
            </a:pPr>
            <a:r>
              <a:rPr lang="en-GB" sz="1100" b="0" i="0" baseline="0" dirty="0">
                <a:effectLst/>
                <a:latin typeface="Arial Narrow" panose="020B0606020202030204" pitchFamily="34" charset="0"/>
              </a:rPr>
              <a:t>% who feel police and partners will prevent crime and ASB</a:t>
            </a:r>
            <a:endParaRPr lang="en-GB" sz="1100" dirty="0">
              <a:effectLst/>
              <a:latin typeface="Arial Narrow" panose="020B0606020202030204" pitchFamily="34" charset="0"/>
            </a:endParaRPr>
          </a:p>
        </c:rich>
      </c:tx>
      <c:layout>
        <c:manualLayout>
          <c:xMode val="edge"/>
          <c:yMode val="edge"/>
          <c:x val="0.143539692489906"/>
          <c:y val="2.4768724366841754E-2"/>
        </c:manualLayout>
      </c:layout>
      <c:overlay val="0"/>
      <c:spPr>
        <a:noFill/>
        <a:ln>
          <a:noFill/>
        </a:ln>
        <a:effectLst/>
      </c:spPr>
    </c:title>
    <c:autoTitleDeleted val="0"/>
    <c:plotArea>
      <c:layout>
        <c:manualLayout>
          <c:layoutTarget val="inner"/>
          <c:xMode val="edge"/>
          <c:yMode val="edge"/>
          <c:x val="8.6662787418116463E-2"/>
          <c:y val="0.22587324811648385"/>
          <c:w val="0.88061190929304911"/>
          <c:h val="0.563559196513571"/>
        </c:manualLayout>
      </c:layout>
      <c:barChart>
        <c:barDir val="col"/>
        <c:grouping val="clustered"/>
        <c:varyColors val="0"/>
        <c:ser>
          <c:idx val="0"/>
          <c:order val="0"/>
          <c:spPr>
            <a:solidFill>
              <a:srgbClr val="002060"/>
            </a:solidFill>
            <a:ln>
              <a:noFill/>
            </a:ln>
            <a:effectLst/>
          </c:spPr>
          <c:invertIfNegative val="0"/>
          <c:dPt>
            <c:idx val="5"/>
            <c:invertIfNegative val="0"/>
            <c:bubble3D val="0"/>
            <c:spPr>
              <a:solidFill>
                <a:srgbClr val="960000"/>
              </a:solidFill>
              <a:ln>
                <a:noFill/>
              </a:ln>
              <a:effectLst/>
            </c:spPr>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Arial Narrow" panose="020B060602020203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'Q13'!$C$31:$H$31</c:f>
              <c:strCache>
                <c:ptCount val="6"/>
                <c:pt idx="0">
                  <c:v>Leeds</c:v>
                </c:pt>
                <c:pt idx="1">
                  <c:v>Wakefield</c:v>
                </c:pt>
                <c:pt idx="2">
                  <c:v>Kirklees</c:v>
                </c:pt>
                <c:pt idx="3">
                  <c:v>Calderdale</c:v>
                </c:pt>
                <c:pt idx="4">
                  <c:v>Bradford</c:v>
                </c:pt>
                <c:pt idx="5">
                  <c:v>West Yorkshire</c:v>
                </c:pt>
              </c:strCache>
            </c:strRef>
          </c:cat>
          <c:val>
            <c:numRef>
              <c:f>'Q13'!$C$32:$H$32</c:f>
              <c:numCache>
                <c:formatCode>###0.0%</c:formatCode>
                <c:ptCount val="6"/>
                <c:pt idx="0">
                  <c:v>0.4638132295719844</c:v>
                </c:pt>
                <c:pt idx="1">
                  <c:v>0.39921722113502939</c:v>
                </c:pt>
                <c:pt idx="2">
                  <c:v>0.4173318129988598</c:v>
                </c:pt>
                <c:pt idx="3">
                  <c:v>0.4</c:v>
                </c:pt>
                <c:pt idx="4">
                  <c:v>0.33649289099526064</c:v>
                </c:pt>
                <c:pt idx="5">
                  <c:v>0.4111714507370054</c:v>
                </c:pt>
              </c:numCache>
            </c:numRef>
          </c:val>
        </c:ser>
        <c:dLbls>
          <c:showLegendKey val="0"/>
          <c:showVal val="0"/>
          <c:showCatName val="0"/>
          <c:showSerName val="0"/>
          <c:showPercent val="0"/>
          <c:showBubbleSize val="0"/>
        </c:dLbls>
        <c:gapWidth val="219"/>
        <c:overlap val="-27"/>
        <c:axId val="24437120"/>
        <c:axId val="24438656"/>
      </c:barChart>
      <c:catAx>
        <c:axId val="244371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Narrow" panose="020B0606020202030204" pitchFamily="34" charset="0"/>
                <a:ea typeface="+mn-ea"/>
                <a:cs typeface="+mn-cs"/>
              </a:defRPr>
            </a:pPr>
            <a:endParaRPr lang="en-US"/>
          </a:p>
        </c:txPr>
        <c:crossAx val="24438656"/>
        <c:crosses val="autoZero"/>
        <c:auto val="1"/>
        <c:lblAlgn val="ctr"/>
        <c:lblOffset val="100"/>
        <c:noMultiLvlLbl val="0"/>
      </c:catAx>
      <c:valAx>
        <c:axId val="2443865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Narrow" panose="020B0606020202030204" pitchFamily="34" charset="0"/>
                <a:ea typeface="+mn-ea"/>
                <a:cs typeface="+mn-cs"/>
              </a:defRPr>
            </a:pPr>
            <a:endParaRPr lang="en-US"/>
          </a:p>
        </c:txPr>
        <c:crossAx val="2443712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100" b="0" i="0" u="none" strike="noStrike" baseline="0">
                <a:solidFill>
                  <a:srgbClr val="333333"/>
                </a:solidFill>
                <a:latin typeface="Arial Narrow" panose="020B0606020202030204" pitchFamily="34" charset="0"/>
                <a:ea typeface="Calibri"/>
                <a:cs typeface="Calibri"/>
              </a:defRPr>
            </a:pPr>
            <a:r>
              <a:rPr lang="en-GB" sz="1100" dirty="0">
                <a:latin typeface="Arial Narrow" panose="020B0606020202030204" pitchFamily="34" charset="0"/>
              </a:rPr>
              <a:t>PEEL</a:t>
            </a:r>
            <a:r>
              <a:rPr lang="en-GB" sz="1100" baseline="0" dirty="0">
                <a:latin typeface="Arial Narrow" panose="020B0606020202030204" pitchFamily="34" charset="0"/>
              </a:rPr>
              <a:t> Assessment </a:t>
            </a:r>
            <a:r>
              <a:rPr lang="en-GB" sz="1100" dirty="0" smtClean="0">
                <a:latin typeface="Arial Narrow" panose="020B0606020202030204" pitchFamily="34" charset="0"/>
              </a:rPr>
              <a:t>2016/17</a:t>
            </a:r>
            <a:endParaRPr lang="en-GB" sz="1100" dirty="0">
              <a:latin typeface="Arial Narrow" panose="020B0606020202030204" pitchFamily="34" charset="0"/>
            </a:endParaRPr>
          </a:p>
        </c:rich>
      </c:tx>
      <c:layout>
        <c:manualLayout>
          <c:xMode val="edge"/>
          <c:yMode val="edge"/>
          <c:x val="0.34721594234130804"/>
          <c:y val="6.5717641823328204E-2"/>
        </c:manualLayout>
      </c:layout>
      <c:overlay val="0"/>
      <c:spPr>
        <a:noFill/>
        <a:ln w="25400">
          <a:noFill/>
        </a:ln>
      </c:spPr>
    </c:title>
    <c:autoTitleDeleted val="0"/>
    <c:plotArea>
      <c:layout/>
      <c:barChart>
        <c:barDir val="col"/>
        <c:grouping val="clustered"/>
        <c:varyColors val="0"/>
        <c:ser>
          <c:idx val="0"/>
          <c:order val="0"/>
          <c:spPr>
            <a:solidFill>
              <a:srgbClr val="00B050"/>
            </a:solidFill>
            <a:ln w="25400">
              <a:noFill/>
            </a:ln>
          </c:spPr>
          <c:invertIfNegative val="0"/>
          <c:dPt>
            <c:idx val="1"/>
            <c:invertIfNegative val="0"/>
            <c:bubble3D val="0"/>
          </c:dPt>
          <c:dPt>
            <c:idx val="2"/>
            <c:invertIfNegative val="0"/>
            <c:bubble3D val="0"/>
          </c:dPt>
          <c:dLbls>
            <c:dLbl>
              <c:idx val="0"/>
              <c:layout/>
              <c:tx>
                <c:rich>
                  <a:bodyPr/>
                  <a:lstStyle/>
                  <a:p>
                    <a:pPr>
                      <a:defRPr sz="900" b="0" i="0" u="none" strike="noStrike" baseline="0">
                        <a:solidFill>
                          <a:srgbClr val="333333"/>
                        </a:solidFill>
                        <a:latin typeface="Arial Narrow" panose="020B0606020202030204" pitchFamily="34" charset="0"/>
                        <a:ea typeface="Calibri"/>
                        <a:cs typeface="Calibri"/>
                      </a:defRPr>
                    </a:pPr>
                    <a:r>
                      <a:rPr lang="en-US" dirty="0">
                        <a:latin typeface="Arial Narrow" panose="020B0606020202030204" pitchFamily="34" charset="0"/>
                      </a:rPr>
                      <a:t>GOOD</a:t>
                    </a:r>
                  </a:p>
                </c:rich>
              </c:tx>
              <c:spPr>
                <a:noFill/>
                <a:ln w="25400">
                  <a:noFill/>
                </a:ln>
              </c:spPr>
              <c:showLegendKey val="0"/>
              <c:showVal val="0"/>
              <c:showCatName val="0"/>
              <c:showSerName val="0"/>
              <c:showPercent val="0"/>
              <c:showBubbleSize val="0"/>
              <c:extLst>
                <c:ext xmlns:c15="http://schemas.microsoft.com/office/drawing/2012/chart" uri="{CE6537A1-D6FC-4f65-9D91-7224C49458BB}">
                  <c15:layout/>
                </c:ext>
              </c:extLst>
            </c:dLbl>
            <c:dLbl>
              <c:idx val="1"/>
              <c:layout/>
              <c:tx>
                <c:rich>
                  <a:bodyPr/>
                  <a:lstStyle/>
                  <a:p>
                    <a:pPr>
                      <a:defRPr sz="900" b="0" i="0" u="none" strike="noStrike" baseline="0">
                        <a:solidFill>
                          <a:srgbClr val="333333"/>
                        </a:solidFill>
                        <a:latin typeface="Arial Narrow" panose="020B0606020202030204" pitchFamily="34" charset="0"/>
                        <a:ea typeface="Calibri"/>
                        <a:cs typeface="Calibri"/>
                      </a:defRPr>
                    </a:pPr>
                    <a:r>
                      <a:rPr lang="en-US" dirty="0" smtClean="0">
                        <a:latin typeface="Arial Narrow" panose="020B0606020202030204" pitchFamily="34" charset="0"/>
                      </a:rPr>
                      <a:t>GOOD*</a:t>
                    </a:r>
                    <a:endParaRPr lang="en-US" dirty="0">
                      <a:latin typeface="Arial Narrow" panose="020B0606020202030204" pitchFamily="34" charset="0"/>
                    </a:endParaRPr>
                  </a:p>
                </c:rich>
              </c:tx>
              <c:spPr>
                <a:noFill/>
                <a:ln w="25400">
                  <a:noFill/>
                </a:ln>
              </c:spPr>
              <c:showLegendKey val="0"/>
              <c:showVal val="0"/>
              <c:showCatName val="0"/>
              <c:showSerName val="0"/>
              <c:showPercent val="0"/>
              <c:showBubbleSize val="0"/>
              <c:extLst>
                <c:ext xmlns:c15="http://schemas.microsoft.com/office/drawing/2012/chart" uri="{CE6537A1-D6FC-4f65-9D91-7224C49458BB}">
                  <c15:layout/>
                </c:ext>
              </c:extLst>
            </c:dLbl>
            <c:dLbl>
              <c:idx val="2"/>
              <c:layout/>
              <c:tx>
                <c:rich>
                  <a:bodyPr/>
                  <a:lstStyle/>
                  <a:p>
                    <a:pPr>
                      <a:defRPr sz="900" b="0" i="0" u="none" strike="noStrike" baseline="0">
                        <a:solidFill>
                          <a:srgbClr val="333333"/>
                        </a:solidFill>
                        <a:latin typeface="Arial Narrow" panose="020B0606020202030204" pitchFamily="34" charset="0"/>
                        <a:ea typeface="Calibri"/>
                        <a:cs typeface="Calibri"/>
                      </a:defRPr>
                    </a:pPr>
                    <a:r>
                      <a:rPr lang="en-US" dirty="0">
                        <a:latin typeface="Arial Narrow" panose="020B0606020202030204" pitchFamily="34" charset="0"/>
                      </a:rPr>
                      <a:t>GOOD</a:t>
                    </a:r>
                  </a:p>
                </c:rich>
              </c:tx>
              <c:spPr>
                <a:noFill/>
                <a:ln w="25400">
                  <a:noFill/>
                </a:ln>
              </c:spPr>
              <c:showLegendKey val="0"/>
              <c:showVal val="0"/>
              <c:showCatName val="0"/>
              <c:showSerName val="0"/>
              <c:showPercent val="0"/>
              <c:showBubbleSize val="0"/>
              <c:extLst>
                <c:ext xmlns:c15="http://schemas.microsoft.com/office/drawing/2012/chart" uri="{CE6537A1-D6FC-4f65-9D91-7224C49458BB}">
                  <c15:layout/>
                </c:ext>
              </c:extLst>
            </c:dLbl>
            <c:dLbl>
              <c:idx val="3"/>
              <c:tx>
                <c:rich>
                  <a:bodyPr/>
                  <a:lstStyle/>
                  <a:p>
                    <a:pPr>
                      <a:defRPr sz="900" b="0" i="0" u="none" strike="noStrike" baseline="0">
                        <a:solidFill>
                          <a:srgbClr val="333333"/>
                        </a:solidFill>
                        <a:latin typeface="Arial Narrow" panose="020B0606020202030204" pitchFamily="34" charset="0"/>
                        <a:ea typeface="Calibri"/>
                        <a:cs typeface="Calibri"/>
                      </a:defRPr>
                    </a:pPr>
                    <a:r>
                      <a:rPr lang="en-US" dirty="0">
                        <a:latin typeface="Arial Narrow" panose="020B0606020202030204" pitchFamily="34" charset="0"/>
                      </a:rPr>
                      <a:t>GOOD</a:t>
                    </a:r>
                  </a:p>
                </c:rich>
              </c:tx>
              <c:spPr>
                <a:noFill/>
                <a:ln w="25400">
                  <a:noFill/>
                </a:ln>
              </c:spPr>
              <c:showLegendKey val="0"/>
              <c:showVal val="0"/>
              <c:showCatName val="0"/>
              <c:showSerName val="0"/>
              <c:showPercent val="0"/>
              <c:showBubbleSize val="0"/>
              <c:extLst>
                <c:ext xmlns:c15="http://schemas.microsoft.com/office/drawing/2012/chart" uri="{CE6537A1-D6FC-4f65-9D91-7224C49458BB}"/>
              </c:extLst>
            </c:dLbl>
            <c:spPr>
              <a:noFill/>
              <a:ln w="25400">
                <a:noFill/>
              </a:ln>
            </c:spPr>
            <c:txPr>
              <a:bodyPr wrap="square" lIns="38100" tIns="19050" rIns="38100" bIns="19050" anchor="ctr">
                <a:spAutoFit/>
              </a:bodyPr>
              <a:lstStyle/>
              <a:p>
                <a:pPr>
                  <a:defRPr sz="900" b="0" i="0" u="none" strike="noStrike" baseline="0">
                    <a:solidFill>
                      <a:srgbClr val="333333"/>
                    </a:solidFill>
                    <a:latin typeface="Arial Narrow" panose="020B0606020202030204" pitchFamily="34" charset="0"/>
                    <a:ea typeface="Calibri"/>
                    <a:cs typeface="Calibri"/>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'NW Safeguarding'!$E$2:$E$4</c:f>
              <c:strCache>
                <c:ptCount val="3"/>
                <c:pt idx="0">
                  <c:v>Effectiveness</c:v>
                </c:pt>
                <c:pt idx="1">
                  <c:v>Efficiency</c:v>
                </c:pt>
                <c:pt idx="2">
                  <c:v>Legitimacy</c:v>
                </c:pt>
              </c:strCache>
            </c:strRef>
          </c:cat>
          <c:val>
            <c:numRef>
              <c:f>'NW Safeguarding'!$F$2:$F$4</c:f>
              <c:numCache>
                <c:formatCode>0%</c:formatCode>
                <c:ptCount val="3"/>
                <c:pt idx="0">
                  <c:v>0.5</c:v>
                </c:pt>
                <c:pt idx="1">
                  <c:v>0.5</c:v>
                </c:pt>
                <c:pt idx="2">
                  <c:v>0.5</c:v>
                </c:pt>
              </c:numCache>
            </c:numRef>
          </c:val>
        </c:ser>
        <c:dLbls>
          <c:showLegendKey val="0"/>
          <c:showVal val="0"/>
          <c:showCatName val="0"/>
          <c:showSerName val="0"/>
          <c:showPercent val="0"/>
          <c:showBubbleSize val="0"/>
        </c:dLbls>
        <c:gapWidth val="219"/>
        <c:overlap val="-27"/>
        <c:axId val="27391872"/>
        <c:axId val="27393408"/>
      </c:barChart>
      <c:catAx>
        <c:axId val="273918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vert="horz"/>
          <a:lstStyle/>
          <a:p>
            <a:pPr>
              <a:defRPr sz="1000" b="0" i="0" u="none" strike="noStrike" baseline="0">
                <a:solidFill>
                  <a:srgbClr val="333333"/>
                </a:solidFill>
                <a:latin typeface="Arial Narrow" panose="020B0606020202030204" pitchFamily="34" charset="0"/>
                <a:ea typeface="Calibri"/>
                <a:cs typeface="Calibri"/>
              </a:defRPr>
            </a:pPr>
            <a:endParaRPr lang="en-US"/>
          </a:p>
        </c:txPr>
        <c:crossAx val="27393408"/>
        <c:crosses val="autoZero"/>
        <c:auto val="1"/>
        <c:lblAlgn val="ctr"/>
        <c:lblOffset val="100"/>
        <c:noMultiLvlLbl val="0"/>
      </c:catAx>
      <c:valAx>
        <c:axId val="27393408"/>
        <c:scaling>
          <c:orientation val="minMax"/>
        </c:scaling>
        <c:delete val="1"/>
        <c:axPos val="l"/>
        <c:majorGridlines>
          <c:spPr>
            <a:ln w="9525" cap="flat" cmpd="sng" algn="ctr">
              <a:solidFill>
                <a:schemeClr val="tx1">
                  <a:lumMod val="15000"/>
                  <a:lumOff val="85000"/>
                </a:schemeClr>
              </a:solidFill>
              <a:round/>
            </a:ln>
            <a:effectLst/>
          </c:spPr>
        </c:majorGridlines>
        <c:numFmt formatCode="0%" sourceLinked="1"/>
        <c:majorTickMark val="out"/>
        <c:minorTickMark val="none"/>
        <c:tickLblPos val="nextTo"/>
        <c:crossAx val="27391872"/>
        <c:crosses val="autoZero"/>
        <c:crossBetween val="between"/>
      </c:valAx>
      <c:spPr>
        <a:noFill/>
        <a:ln w="25400">
          <a:noFill/>
        </a:ln>
      </c:spPr>
    </c:plotArea>
    <c:plotVisOnly val="1"/>
    <c:dispBlanksAs val="gap"/>
    <c:showDLblsOverMax val="0"/>
  </c:chart>
  <c:spPr>
    <a:solidFill>
      <a:schemeClr val="bg1"/>
    </a:solidFill>
    <a:ln w="9525" cap="flat" cmpd="sng" algn="ctr">
      <a:noFill/>
      <a:round/>
    </a:ln>
    <a:effectLst/>
  </c:spPr>
  <c:txPr>
    <a:bodyPr/>
    <a:lstStyle/>
    <a:p>
      <a:pPr>
        <a:defRPr sz="1000" b="0" i="0" u="none" strike="noStrike" baseline="0">
          <a:solidFill>
            <a:srgbClr val="000000"/>
          </a:solidFill>
          <a:latin typeface="Calibri"/>
          <a:ea typeface="Calibri"/>
          <a:cs typeface="Calibri"/>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b="0" i="0" u="none" strike="noStrike" baseline="0">
                <a:solidFill>
                  <a:srgbClr val="333333"/>
                </a:solidFill>
                <a:latin typeface="Calibri"/>
                <a:ea typeface="Calibri"/>
                <a:cs typeface="Calibri"/>
              </a:defRPr>
            </a:pPr>
            <a:r>
              <a:rPr lang="en-GB" sz="1100" dirty="0">
                <a:latin typeface="Arial Narrow" panose="020B0606020202030204" pitchFamily="34" charset="0"/>
              </a:rPr>
              <a:t>Missing / Absent people</a:t>
            </a:r>
          </a:p>
        </c:rich>
      </c:tx>
      <c:layout>
        <c:manualLayout>
          <c:xMode val="edge"/>
          <c:yMode val="edge"/>
          <c:x val="0.33308925837702369"/>
          <c:y val="0"/>
        </c:manualLayout>
      </c:layout>
      <c:overlay val="0"/>
      <c:spPr>
        <a:noFill/>
        <a:ln w="25400">
          <a:noFill/>
        </a:ln>
      </c:spPr>
    </c:title>
    <c:autoTitleDeleted val="0"/>
    <c:plotArea>
      <c:layout>
        <c:manualLayout>
          <c:layoutTarget val="inner"/>
          <c:xMode val="edge"/>
          <c:yMode val="edge"/>
          <c:x val="9.768532214601032E-2"/>
          <c:y val="0.1163410803048311"/>
          <c:w val="0.78114320456984043"/>
          <c:h val="0.62564029759922146"/>
        </c:manualLayout>
      </c:layout>
      <c:barChart>
        <c:barDir val="col"/>
        <c:grouping val="clustered"/>
        <c:varyColors val="0"/>
        <c:ser>
          <c:idx val="0"/>
          <c:order val="0"/>
          <c:tx>
            <c:v>Volume</c:v>
          </c:tx>
          <c:spPr>
            <a:solidFill>
              <a:srgbClr val="5B9BD5"/>
            </a:solidFill>
            <a:ln w="25400">
              <a:noFill/>
            </a:ln>
          </c:spPr>
          <c:invertIfNegative val="0"/>
          <c:cat>
            <c:strRef>
              <c:f>'NW Safeguarding'!$F$48:$J$48</c:f>
              <c:strCache>
                <c:ptCount val="5"/>
                <c:pt idx="0">
                  <c:v>Bradford</c:v>
                </c:pt>
                <c:pt idx="1">
                  <c:v>Calderdale </c:v>
                </c:pt>
                <c:pt idx="2">
                  <c:v>Kirklees</c:v>
                </c:pt>
                <c:pt idx="3">
                  <c:v>Leeds</c:v>
                </c:pt>
                <c:pt idx="4">
                  <c:v>Wakefield </c:v>
                </c:pt>
              </c:strCache>
            </c:strRef>
          </c:cat>
          <c:val>
            <c:numRef>
              <c:f>'NW Safeguarding'!$F$49:$J$49</c:f>
              <c:numCache>
                <c:formatCode>General</c:formatCode>
                <c:ptCount val="5"/>
                <c:pt idx="0" formatCode="#,##0">
                  <c:v>2926</c:v>
                </c:pt>
                <c:pt idx="1">
                  <c:v>965</c:v>
                </c:pt>
                <c:pt idx="2" formatCode="#,##0">
                  <c:v>1452</c:v>
                </c:pt>
                <c:pt idx="3" formatCode="#,##0">
                  <c:v>3334</c:v>
                </c:pt>
                <c:pt idx="4" formatCode="#,##0">
                  <c:v>1268</c:v>
                </c:pt>
              </c:numCache>
            </c:numRef>
          </c:val>
        </c:ser>
        <c:dLbls>
          <c:showLegendKey val="0"/>
          <c:showVal val="0"/>
          <c:showCatName val="0"/>
          <c:showSerName val="0"/>
          <c:showPercent val="0"/>
          <c:showBubbleSize val="0"/>
        </c:dLbls>
        <c:gapWidth val="219"/>
        <c:overlap val="-27"/>
        <c:axId val="29726592"/>
        <c:axId val="29728128"/>
      </c:barChart>
      <c:lineChart>
        <c:grouping val="standard"/>
        <c:varyColors val="0"/>
        <c:ser>
          <c:idx val="1"/>
          <c:order val="1"/>
          <c:tx>
            <c:v>Repeat Rate</c:v>
          </c:tx>
          <c:spPr>
            <a:ln w="28575" cap="rnd">
              <a:solidFill>
                <a:schemeClr val="accent2"/>
              </a:solidFill>
              <a:round/>
            </a:ln>
            <a:effectLst/>
          </c:spPr>
          <c:marker>
            <c:symbol val="none"/>
          </c:marker>
          <c:cat>
            <c:strRef>
              <c:f>'NW Safeguarding'!$F$48:$J$48</c:f>
              <c:strCache>
                <c:ptCount val="5"/>
                <c:pt idx="0">
                  <c:v>Bradford</c:v>
                </c:pt>
                <c:pt idx="1">
                  <c:v>Calderdale </c:v>
                </c:pt>
                <c:pt idx="2">
                  <c:v>Kirklees</c:v>
                </c:pt>
                <c:pt idx="3">
                  <c:v>Leeds</c:v>
                </c:pt>
                <c:pt idx="4">
                  <c:v>Wakefield </c:v>
                </c:pt>
              </c:strCache>
            </c:strRef>
          </c:cat>
          <c:val>
            <c:numRef>
              <c:f>'NW Safeguarding'!$F$50:$J$50</c:f>
              <c:numCache>
                <c:formatCode>0.0%</c:formatCode>
                <c:ptCount val="5"/>
                <c:pt idx="0">
                  <c:v>0.27500000000000002</c:v>
                </c:pt>
                <c:pt idx="1">
                  <c:v>0.27700000000000002</c:v>
                </c:pt>
                <c:pt idx="2">
                  <c:v>0.254</c:v>
                </c:pt>
                <c:pt idx="3">
                  <c:v>0.26100000000000001</c:v>
                </c:pt>
                <c:pt idx="4">
                  <c:v>0.251</c:v>
                </c:pt>
              </c:numCache>
            </c:numRef>
          </c:val>
          <c:smooth val="0"/>
        </c:ser>
        <c:dLbls>
          <c:showLegendKey val="0"/>
          <c:showVal val="0"/>
          <c:showCatName val="0"/>
          <c:showSerName val="0"/>
          <c:showPercent val="0"/>
          <c:showBubbleSize val="0"/>
        </c:dLbls>
        <c:marker val="1"/>
        <c:smooth val="0"/>
        <c:axId val="29742208"/>
        <c:axId val="29743744"/>
      </c:lineChart>
      <c:catAx>
        <c:axId val="297265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vert="horz"/>
          <a:lstStyle/>
          <a:p>
            <a:pPr>
              <a:defRPr sz="1000" b="0" i="0" u="none" strike="noStrike" baseline="0">
                <a:solidFill>
                  <a:srgbClr val="333333"/>
                </a:solidFill>
                <a:latin typeface="Arial Narrow" panose="020B0606020202030204" pitchFamily="34" charset="0"/>
                <a:ea typeface="Calibri"/>
                <a:cs typeface="Calibri"/>
              </a:defRPr>
            </a:pPr>
            <a:endParaRPr lang="en-US"/>
          </a:p>
        </c:txPr>
        <c:crossAx val="29728128"/>
        <c:crosses val="autoZero"/>
        <c:auto val="1"/>
        <c:lblAlgn val="ctr"/>
        <c:lblOffset val="100"/>
        <c:noMultiLvlLbl val="0"/>
      </c:catAx>
      <c:valAx>
        <c:axId val="2972812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ln w="6350">
            <a:noFill/>
          </a:ln>
        </c:spPr>
        <c:txPr>
          <a:bodyPr rot="0" vert="horz"/>
          <a:lstStyle/>
          <a:p>
            <a:pPr>
              <a:defRPr sz="1000" b="0" i="0" u="none" strike="noStrike" baseline="0">
                <a:solidFill>
                  <a:srgbClr val="333333"/>
                </a:solidFill>
                <a:latin typeface="Arial Narrow" panose="020B0606020202030204" pitchFamily="34" charset="0"/>
                <a:ea typeface="Calibri"/>
                <a:cs typeface="Calibri"/>
              </a:defRPr>
            </a:pPr>
            <a:endParaRPr lang="en-US"/>
          </a:p>
        </c:txPr>
        <c:crossAx val="29726592"/>
        <c:crosses val="autoZero"/>
        <c:crossBetween val="between"/>
      </c:valAx>
      <c:catAx>
        <c:axId val="29742208"/>
        <c:scaling>
          <c:orientation val="minMax"/>
        </c:scaling>
        <c:delete val="1"/>
        <c:axPos val="b"/>
        <c:numFmt formatCode="General" sourceLinked="1"/>
        <c:majorTickMark val="out"/>
        <c:minorTickMark val="none"/>
        <c:tickLblPos val="nextTo"/>
        <c:crossAx val="29743744"/>
        <c:crosses val="autoZero"/>
        <c:auto val="1"/>
        <c:lblAlgn val="ctr"/>
        <c:lblOffset val="100"/>
        <c:noMultiLvlLbl val="0"/>
      </c:catAx>
      <c:valAx>
        <c:axId val="29743744"/>
        <c:scaling>
          <c:orientation val="minMax"/>
        </c:scaling>
        <c:delete val="0"/>
        <c:axPos val="r"/>
        <c:numFmt formatCode="0.0%" sourceLinked="1"/>
        <c:majorTickMark val="none"/>
        <c:minorTickMark val="none"/>
        <c:tickLblPos val="nextTo"/>
        <c:spPr>
          <a:ln w="6350">
            <a:noFill/>
          </a:ln>
        </c:spPr>
        <c:txPr>
          <a:bodyPr rot="0" vert="horz"/>
          <a:lstStyle/>
          <a:p>
            <a:pPr>
              <a:defRPr sz="1000" b="0" i="0" u="none" strike="noStrike" baseline="0">
                <a:solidFill>
                  <a:srgbClr val="333333"/>
                </a:solidFill>
                <a:latin typeface="Arial Narrow" panose="020B0606020202030204" pitchFamily="34" charset="0"/>
                <a:ea typeface="Calibri"/>
                <a:cs typeface="Calibri"/>
              </a:defRPr>
            </a:pPr>
            <a:endParaRPr lang="en-US"/>
          </a:p>
        </c:txPr>
        <c:crossAx val="29742208"/>
        <c:crosses val="max"/>
        <c:crossBetween val="between"/>
      </c:valAx>
      <c:spPr>
        <a:noFill/>
        <a:ln w="25400">
          <a:noFill/>
        </a:ln>
      </c:spPr>
    </c:plotArea>
    <c:legend>
      <c:legendPos val="r"/>
      <c:layout>
        <c:manualLayout>
          <c:xMode val="edge"/>
          <c:yMode val="edge"/>
          <c:x val="0.18712258323826861"/>
          <c:y val="0.89930844010352373"/>
          <c:w val="0.59965197448916263"/>
          <c:h val="7.6389109897848084E-2"/>
        </c:manualLayout>
      </c:layout>
      <c:overlay val="0"/>
      <c:spPr>
        <a:noFill/>
        <a:ln w="25400">
          <a:noFill/>
        </a:ln>
      </c:spPr>
      <c:txPr>
        <a:bodyPr/>
        <a:lstStyle/>
        <a:p>
          <a:pPr>
            <a:defRPr sz="1000" b="0" i="0" u="none" strike="noStrike" baseline="0">
              <a:solidFill>
                <a:srgbClr val="333333"/>
              </a:solidFill>
              <a:latin typeface="Arial Narrow" panose="020B0606020202030204" pitchFamily="34" charset="0"/>
              <a:ea typeface="Calibri"/>
              <a:cs typeface="Calibri"/>
            </a:defRPr>
          </a:pPr>
          <a:endParaRPr lang="en-US"/>
        </a:p>
      </c:txPr>
    </c:legend>
    <c:plotVisOnly val="1"/>
    <c:dispBlanksAs val="gap"/>
    <c:showDLblsOverMax val="0"/>
  </c:chart>
  <c:spPr>
    <a:solidFill>
      <a:schemeClr val="bg1"/>
    </a:solidFill>
    <a:ln w="9525" cap="flat" cmpd="sng" algn="ctr">
      <a:noFill/>
      <a:round/>
    </a:ln>
    <a:effectLst/>
  </c:spPr>
  <c:txPr>
    <a:bodyPr/>
    <a:lstStyle/>
    <a:p>
      <a:pPr>
        <a:defRPr sz="1000" b="0" i="0" u="none" strike="noStrike" baseline="0">
          <a:solidFill>
            <a:srgbClr val="000000"/>
          </a:solidFill>
          <a:latin typeface="Calibri"/>
          <a:ea typeface="Calibri"/>
          <a:cs typeface="Calibri"/>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000" b="0" i="0" u="none" strike="noStrike" baseline="0">
                <a:solidFill>
                  <a:srgbClr val="000000"/>
                </a:solidFill>
                <a:latin typeface="Calibri"/>
                <a:ea typeface="Calibri"/>
                <a:cs typeface="Calibri"/>
              </a:defRPr>
            </a:pPr>
            <a:r>
              <a:rPr lang="en-GB" sz="1050" b="0" i="0" u="none" strike="noStrike" baseline="0" dirty="0">
                <a:solidFill>
                  <a:srgbClr val="333333"/>
                </a:solidFill>
                <a:latin typeface="Arial Narrow"/>
              </a:rPr>
              <a:t>Ineffective trial rate &amp; average time taken to resolve cases </a:t>
            </a:r>
          </a:p>
          <a:p>
            <a:pPr>
              <a:defRPr sz="1000" b="0" i="0" u="none" strike="noStrike" baseline="0">
                <a:solidFill>
                  <a:srgbClr val="000000"/>
                </a:solidFill>
                <a:latin typeface="Calibri"/>
                <a:ea typeface="Calibri"/>
                <a:cs typeface="Calibri"/>
              </a:defRPr>
            </a:pPr>
            <a:r>
              <a:rPr lang="en-GB" sz="1050" b="0" i="0" u="none" strike="noStrike" baseline="0" dirty="0">
                <a:solidFill>
                  <a:srgbClr val="333333"/>
                </a:solidFill>
                <a:latin typeface="Arial Narrow"/>
              </a:rPr>
              <a:t>Sept. 2015 - Sept. 2017</a:t>
            </a:r>
          </a:p>
        </c:rich>
      </c:tx>
      <c:overlay val="0"/>
      <c:spPr>
        <a:noFill/>
        <a:ln w="25400">
          <a:noFill/>
        </a:ln>
      </c:spPr>
    </c:title>
    <c:autoTitleDeleted val="0"/>
    <c:plotArea>
      <c:layout>
        <c:manualLayout>
          <c:layoutTarget val="inner"/>
          <c:xMode val="edge"/>
          <c:yMode val="edge"/>
          <c:x val="0.12406849670533485"/>
          <c:y val="0.29790774906574147"/>
          <c:w val="0.77621290045389368"/>
          <c:h val="0.51725817801273843"/>
        </c:manualLayout>
      </c:layout>
      <c:lineChart>
        <c:grouping val="standard"/>
        <c:varyColors val="0"/>
        <c:ser>
          <c:idx val="0"/>
          <c:order val="0"/>
          <c:tx>
            <c:v>Ineffective trials</c:v>
          </c:tx>
          <c:spPr>
            <a:ln w="25400">
              <a:solidFill>
                <a:schemeClr val="tx1"/>
              </a:solidFill>
            </a:ln>
            <a:effectLst/>
          </c:spPr>
          <c:marker>
            <c:symbol val="diamond"/>
            <c:size val="5"/>
            <c:spPr>
              <a:solidFill>
                <a:schemeClr val="tx1"/>
              </a:solidFill>
              <a:ln w="12700">
                <a:solidFill>
                  <a:schemeClr val="tx1"/>
                </a:solidFill>
              </a:ln>
            </c:spPr>
          </c:marker>
          <c:cat>
            <c:numRef>
              <c:f>'NEW Criminal Justice Ineffectiv'!$O$5:$O$13</c:f>
              <c:numCache>
                <c:formatCode>mmm\-yy</c:formatCode>
                <c:ptCount val="9"/>
                <c:pt idx="0">
                  <c:v>42248</c:v>
                </c:pt>
                <c:pt idx="1">
                  <c:v>42339</c:v>
                </c:pt>
                <c:pt idx="2">
                  <c:v>42430</c:v>
                </c:pt>
                <c:pt idx="3">
                  <c:v>42522</c:v>
                </c:pt>
                <c:pt idx="4">
                  <c:v>42614</c:v>
                </c:pt>
                <c:pt idx="5">
                  <c:v>42705</c:v>
                </c:pt>
                <c:pt idx="6">
                  <c:v>42795</c:v>
                </c:pt>
                <c:pt idx="7">
                  <c:v>42887</c:v>
                </c:pt>
                <c:pt idx="8">
                  <c:v>42979</c:v>
                </c:pt>
              </c:numCache>
            </c:numRef>
          </c:cat>
          <c:val>
            <c:numRef>
              <c:f>'NEW Criminal Justice Ineffectiv'!$M$5:$M$13</c:f>
              <c:numCache>
                <c:formatCode>0.0</c:formatCode>
                <c:ptCount val="9"/>
                <c:pt idx="0">
                  <c:v>18.100000000000001</c:v>
                </c:pt>
                <c:pt idx="1">
                  <c:v>14.1</c:v>
                </c:pt>
                <c:pt idx="2">
                  <c:v>15.9</c:v>
                </c:pt>
                <c:pt idx="3">
                  <c:v>17.899999999999999</c:v>
                </c:pt>
                <c:pt idx="4">
                  <c:v>17</c:v>
                </c:pt>
                <c:pt idx="5">
                  <c:v>12.5</c:v>
                </c:pt>
                <c:pt idx="6" formatCode="General">
                  <c:v>13.8</c:v>
                </c:pt>
                <c:pt idx="7">
                  <c:v>15.4</c:v>
                </c:pt>
                <c:pt idx="8">
                  <c:v>16.600000000000001</c:v>
                </c:pt>
              </c:numCache>
            </c:numRef>
          </c:val>
          <c:smooth val="0"/>
        </c:ser>
        <c:dLbls>
          <c:showLegendKey val="0"/>
          <c:showVal val="0"/>
          <c:showCatName val="0"/>
          <c:showSerName val="0"/>
          <c:showPercent val="0"/>
          <c:showBubbleSize val="0"/>
        </c:dLbls>
        <c:marker val="1"/>
        <c:smooth val="0"/>
        <c:axId val="30097792"/>
        <c:axId val="30099712"/>
      </c:lineChart>
      <c:lineChart>
        <c:grouping val="standard"/>
        <c:varyColors val="0"/>
        <c:ser>
          <c:idx val="1"/>
          <c:order val="1"/>
          <c:tx>
            <c:v>Time Taken</c:v>
          </c:tx>
          <c:spPr>
            <a:ln>
              <a:solidFill>
                <a:schemeClr val="accent1">
                  <a:lumMod val="75000"/>
                </a:schemeClr>
              </a:solidFill>
            </a:ln>
          </c:spPr>
          <c:marker>
            <c:spPr>
              <a:solidFill>
                <a:schemeClr val="accent1">
                  <a:lumMod val="75000"/>
                </a:schemeClr>
              </a:solidFill>
              <a:ln>
                <a:solidFill>
                  <a:schemeClr val="accent1">
                    <a:lumMod val="75000"/>
                  </a:schemeClr>
                </a:solidFill>
              </a:ln>
            </c:spPr>
          </c:marker>
          <c:cat>
            <c:numRef>
              <c:f>'NEW Criminal Justice Ineffectiv'!$O$5:$O$13</c:f>
              <c:numCache>
                <c:formatCode>mmm\-yy</c:formatCode>
                <c:ptCount val="9"/>
                <c:pt idx="0">
                  <c:v>42248</c:v>
                </c:pt>
                <c:pt idx="1">
                  <c:v>42339</c:v>
                </c:pt>
                <c:pt idx="2">
                  <c:v>42430</c:v>
                </c:pt>
                <c:pt idx="3">
                  <c:v>42522</c:v>
                </c:pt>
                <c:pt idx="4">
                  <c:v>42614</c:v>
                </c:pt>
                <c:pt idx="5">
                  <c:v>42705</c:v>
                </c:pt>
                <c:pt idx="6">
                  <c:v>42795</c:v>
                </c:pt>
                <c:pt idx="7">
                  <c:v>42887</c:v>
                </c:pt>
                <c:pt idx="8">
                  <c:v>42979</c:v>
                </c:pt>
              </c:numCache>
            </c:numRef>
          </c:cat>
          <c:val>
            <c:numRef>
              <c:f>'NEW Criminal Justice Ineffectiv'!$P$5:$P$13</c:f>
              <c:numCache>
                <c:formatCode>General</c:formatCode>
                <c:ptCount val="9"/>
                <c:pt idx="0">
                  <c:v>37.1</c:v>
                </c:pt>
                <c:pt idx="1">
                  <c:v>37.1</c:v>
                </c:pt>
                <c:pt idx="2">
                  <c:v>40.4</c:v>
                </c:pt>
                <c:pt idx="3">
                  <c:v>36.299999999999997</c:v>
                </c:pt>
                <c:pt idx="4">
                  <c:v>34.299999999999997</c:v>
                </c:pt>
                <c:pt idx="5">
                  <c:v>34.700000000000003</c:v>
                </c:pt>
                <c:pt idx="6">
                  <c:v>27.5</c:v>
                </c:pt>
                <c:pt idx="7">
                  <c:v>29.4</c:v>
                </c:pt>
                <c:pt idx="8">
                  <c:v>38.1</c:v>
                </c:pt>
              </c:numCache>
            </c:numRef>
          </c:val>
          <c:smooth val="0"/>
        </c:ser>
        <c:dLbls>
          <c:showLegendKey val="0"/>
          <c:showVal val="0"/>
          <c:showCatName val="0"/>
          <c:showSerName val="0"/>
          <c:showPercent val="0"/>
          <c:showBubbleSize val="0"/>
        </c:dLbls>
        <c:marker val="1"/>
        <c:smooth val="0"/>
        <c:axId val="30101888"/>
        <c:axId val="30103424"/>
      </c:lineChart>
      <c:dateAx>
        <c:axId val="30097792"/>
        <c:scaling>
          <c:orientation val="minMax"/>
        </c:scaling>
        <c:delete val="0"/>
        <c:axPos val="b"/>
        <c:numFmt formatCode="mmm\-yy" sourceLinked="0"/>
        <c:majorTickMark val="out"/>
        <c:minorTickMark val="none"/>
        <c:tickLblPos val="nextTo"/>
        <c:spPr>
          <a:noFill/>
          <a:ln w="9525" cap="flat" cmpd="sng" algn="ctr">
            <a:solidFill>
              <a:schemeClr val="tx1">
                <a:lumMod val="15000"/>
                <a:lumOff val="85000"/>
              </a:schemeClr>
            </a:solidFill>
            <a:round/>
          </a:ln>
          <a:effectLst/>
        </c:spPr>
        <c:txPr>
          <a:bodyPr rot="0" vert="horz"/>
          <a:lstStyle/>
          <a:p>
            <a:pPr>
              <a:defRPr sz="900" b="0" i="0" u="none" strike="noStrike" baseline="0">
                <a:solidFill>
                  <a:srgbClr val="333333"/>
                </a:solidFill>
                <a:latin typeface="Arial Narrow"/>
                <a:ea typeface="Arial Narrow"/>
                <a:cs typeface="Arial Narrow"/>
              </a:defRPr>
            </a:pPr>
            <a:endParaRPr lang="en-US"/>
          </a:p>
        </c:txPr>
        <c:crossAx val="30099712"/>
        <c:crosses val="autoZero"/>
        <c:auto val="1"/>
        <c:lblOffset val="100"/>
        <c:baseTimeUnit val="months"/>
        <c:majorUnit val="3"/>
        <c:majorTimeUnit val="months"/>
      </c:dateAx>
      <c:valAx>
        <c:axId val="30099712"/>
        <c:scaling>
          <c:orientation val="minMax"/>
          <c:max val="50"/>
          <c:min val="0"/>
        </c:scaling>
        <c:delete val="0"/>
        <c:axPos val="l"/>
        <c:majorGridlines>
          <c:spPr>
            <a:ln w="9525" cap="flat" cmpd="sng" algn="ctr">
              <a:solidFill>
                <a:schemeClr val="tx1">
                  <a:lumMod val="15000"/>
                  <a:lumOff val="85000"/>
                </a:schemeClr>
              </a:solidFill>
              <a:round/>
            </a:ln>
            <a:effectLst/>
          </c:spPr>
        </c:majorGridlines>
        <c:title>
          <c:tx>
            <c:rich>
              <a:bodyPr/>
              <a:lstStyle/>
              <a:p>
                <a:pPr>
                  <a:defRPr sz="1000" b="0" i="0" u="none" strike="noStrike" baseline="0">
                    <a:solidFill>
                      <a:srgbClr val="000000"/>
                    </a:solidFill>
                    <a:latin typeface="Arial Narrow" panose="020B0606020202030204" pitchFamily="34" charset="0"/>
                    <a:ea typeface="Calibri"/>
                    <a:cs typeface="Calibri"/>
                  </a:defRPr>
                </a:pPr>
                <a:r>
                  <a:rPr lang="en-GB" dirty="0">
                    <a:latin typeface="Arial Narrow" panose="020B0606020202030204" pitchFamily="34" charset="0"/>
                  </a:rPr>
                  <a:t>% of trials</a:t>
                </a:r>
              </a:p>
            </c:rich>
          </c:tx>
          <c:overlay val="0"/>
        </c:title>
        <c:numFmt formatCode="0" sourceLinked="0"/>
        <c:majorTickMark val="none"/>
        <c:minorTickMark val="none"/>
        <c:tickLblPos val="nextTo"/>
        <c:spPr>
          <a:ln w="6350">
            <a:noFill/>
          </a:ln>
        </c:spPr>
        <c:txPr>
          <a:bodyPr rot="0" vert="horz"/>
          <a:lstStyle/>
          <a:p>
            <a:pPr>
              <a:defRPr sz="900" b="0" i="0" u="none" strike="noStrike" baseline="0">
                <a:solidFill>
                  <a:srgbClr val="333333"/>
                </a:solidFill>
                <a:latin typeface="Arial Narrow"/>
                <a:ea typeface="Arial Narrow"/>
                <a:cs typeface="Arial Narrow"/>
              </a:defRPr>
            </a:pPr>
            <a:endParaRPr lang="en-US"/>
          </a:p>
        </c:txPr>
        <c:crossAx val="30097792"/>
        <c:crossesAt val="42064"/>
        <c:crossBetween val="between"/>
      </c:valAx>
      <c:dateAx>
        <c:axId val="30101888"/>
        <c:scaling>
          <c:orientation val="minMax"/>
        </c:scaling>
        <c:delete val="1"/>
        <c:axPos val="b"/>
        <c:numFmt formatCode="mmm\-yy" sourceLinked="1"/>
        <c:majorTickMark val="out"/>
        <c:minorTickMark val="none"/>
        <c:tickLblPos val="nextTo"/>
        <c:crossAx val="30103424"/>
        <c:crosses val="autoZero"/>
        <c:auto val="1"/>
        <c:lblOffset val="100"/>
        <c:baseTimeUnit val="months"/>
      </c:dateAx>
      <c:valAx>
        <c:axId val="30103424"/>
        <c:scaling>
          <c:orientation val="minMax"/>
        </c:scaling>
        <c:delete val="0"/>
        <c:axPos val="r"/>
        <c:title>
          <c:tx>
            <c:rich>
              <a:bodyPr/>
              <a:lstStyle/>
              <a:p>
                <a:pPr>
                  <a:defRPr sz="1000" b="0" i="0" u="none" strike="noStrike" baseline="0">
                    <a:solidFill>
                      <a:schemeClr val="accent5"/>
                    </a:solidFill>
                    <a:latin typeface="Arial Narrow" panose="020B0606020202030204" pitchFamily="34" charset="0"/>
                    <a:ea typeface="Calibri"/>
                    <a:cs typeface="Calibri"/>
                  </a:defRPr>
                </a:pPr>
                <a:r>
                  <a:rPr lang="en-GB" dirty="0">
                    <a:solidFill>
                      <a:schemeClr val="accent5"/>
                    </a:solidFill>
                    <a:latin typeface="Arial Narrow" panose="020B0606020202030204" pitchFamily="34" charset="0"/>
                  </a:rPr>
                  <a:t>No. of days</a:t>
                </a:r>
              </a:p>
            </c:rich>
          </c:tx>
          <c:overlay val="0"/>
          <c:spPr>
            <a:solidFill>
              <a:schemeClr val="bg1"/>
            </a:solidFill>
            <a:ln>
              <a:noFill/>
            </a:ln>
          </c:spPr>
        </c:title>
        <c:numFmt formatCode="General" sourceLinked="1"/>
        <c:majorTickMark val="out"/>
        <c:minorTickMark val="none"/>
        <c:tickLblPos val="nextTo"/>
        <c:spPr>
          <a:ln>
            <a:noFill/>
          </a:ln>
        </c:spPr>
        <c:txPr>
          <a:bodyPr/>
          <a:lstStyle/>
          <a:p>
            <a:pPr algn="ctr">
              <a:defRPr lang="en-GB" sz="900" b="0" i="0" u="none" strike="noStrike" kern="1200" baseline="0">
                <a:solidFill>
                  <a:schemeClr val="accent5"/>
                </a:solidFill>
                <a:latin typeface="Arial Narrow"/>
                <a:ea typeface="Arial Narrow"/>
                <a:cs typeface="Arial Narrow"/>
              </a:defRPr>
            </a:pPr>
            <a:endParaRPr lang="en-US"/>
          </a:p>
        </c:txPr>
        <c:crossAx val="30101888"/>
        <c:crosses val="max"/>
        <c:crossBetween val="between"/>
      </c:valAx>
      <c:spPr>
        <a:noFill/>
        <a:ln w="25400">
          <a:noFill/>
        </a:ln>
      </c:spPr>
    </c:plotArea>
    <c:plotVisOnly val="1"/>
    <c:dispBlanksAs val="gap"/>
    <c:showDLblsOverMax val="0"/>
  </c:chart>
  <c:spPr>
    <a:solidFill>
      <a:schemeClr val="bg1"/>
    </a:solidFill>
    <a:ln w="9525" cap="flat" cmpd="sng" algn="ctr">
      <a:noFill/>
      <a:round/>
    </a:ln>
    <a:effectLst/>
  </c:spPr>
  <c:txPr>
    <a:bodyPr/>
    <a:lstStyle/>
    <a:p>
      <a:pPr>
        <a:defRPr sz="1000" b="0" i="0" u="none" strike="noStrike" baseline="0">
          <a:solidFill>
            <a:srgbClr val="000000"/>
          </a:solidFill>
          <a:latin typeface="Calibri"/>
          <a:ea typeface="Calibri"/>
          <a:cs typeface="Calibri"/>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FBBE6463-7610-4051-BD44-D64B2599DCCA}" type="datetimeFigureOut">
              <a:rPr lang="en-GB" smtClean="0"/>
              <a:t>07/12/2017</a:t>
            </a:fld>
            <a:endParaRPr lang="en-GB"/>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5E9B3176-9C7B-4CB2-B22D-1EA70D03874D}" type="slidenum">
              <a:rPr lang="en-GB" smtClean="0"/>
              <a:t>‹#›</a:t>
            </a:fld>
            <a:endParaRPr lang="en-GB"/>
          </a:p>
        </p:txBody>
      </p:sp>
    </p:spTree>
    <p:extLst>
      <p:ext uri="{BB962C8B-B14F-4D97-AF65-F5344CB8AC3E}">
        <p14:creationId xmlns:p14="http://schemas.microsoft.com/office/powerpoint/2010/main" val="11757532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CA5468E8-2396-40A0-AA2E-D2D621619C78}" type="datetimeFigureOut">
              <a:rPr lang="en-GB" smtClean="0"/>
              <a:t>07/12/2017</a:t>
            </a:fld>
            <a:endParaRPr lang="en-GB" dirty="0"/>
          </a:p>
        </p:txBody>
      </p:sp>
      <p:sp>
        <p:nvSpPr>
          <p:cNvPr id="4" name="Slide Image Placeholder 3"/>
          <p:cNvSpPr>
            <a:spLocks noGrp="1" noRot="1" noChangeAspect="1"/>
          </p:cNvSpPr>
          <p:nvPr>
            <p:ph type="sldImg" idx="2"/>
          </p:nvPr>
        </p:nvSpPr>
        <p:spPr>
          <a:xfrm>
            <a:off x="979488" y="1241425"/>
            <a:ext cx="4838700" cy="3349625"/>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43CAD1AF-A61A-486F-B349-A2F1C29C598C}" type="slidenum">
              <a:rPr lang="en-GB" smtClean="0"/>
              <a:t>‹#›</a:t>
            </a:fld>
            <a:endParaRPr lang="en-GB" dirty="0"/>
          </a:p>
        </p:txBody>
      </p:sp>
    </p:spTree>
    <p:extLst>
      <p:ext uri="{BB962C8B-B14F-4D97-AF65-F5344CB8AC3E}">
        <p14:creationId xmlns:p14="http://schemas.microsoft.com/office/powerpoint/2010/main" val="9474108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3CAD1AF-A61A-486F-B349-A2F1C29C598C}" type="slidenum">
              <a:rPr lang="en-GB" smtClean="0"/>
              <a:t>1</a:t>
            </a:fld>
            <a:endParaRPr lang="en-GB" dirty="0"/>
          </a:p>
        </p:txBody>
      </p:sp>
    </p:spTree>
    <p:extLst>
      <p:ext uri="{BB962C8B-B14F-4D97-AF65-F5344CB8AC3E}">
        <p14:creationId xmlns:p14="http://schemas.microsoft.com/office/powerpoint/2010/main" val="15027096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3CAD1AF-A61A-486F-B349-A2F1C29C598C}" type="slidenum">
              <a:rPr lang="en-GB" smtClean="0"/>
              <a:t>2</a:t>
            </a:fld>
            <a:endParaRPr lang="en-GB" dirty="0"/>
          </a:p>
        </p:txBody>
      </p:sp>
    </p:spTree>
    <p:extLst>
      <p:ext uri="{BB962C8B-B14F-4D97-AF65-F5344CB8AC3E}">
        <p14:creationId xmlns:p14="http://schemas.microsoft.com/office/powerpoint/2010/main" val="30092945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5586908-3EBC-4DDA-91AC-BDF135CE13DC}" type="datetimeFigureOut">
              <a:rPr lang="en-GB" smtClean="0"/>
              <a:t>07/12/2017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76C1FE0-DE8A-457C-8406-ACAAE411AD8D}" type="slidenum">
              <a:rPr lang="en-GB" smtClean="0"/>
              <a:t>‹#›</a:t>
            </a:fld>
            <a:endParaRPr lang="en-GB" dirty="0"/>
          </a:p>
        </p:txBody>
      </p:sp>
    </p:spTree>
    <p:extLst>
      <p:ext uri="{BB962C8B-B14F-4D97-AF65-F5344CB8AC3E}">
        <p14:creationId xmlns:p14="http://schemas.microsoft.com/office/powerpoint/2010/main" val="29536496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5586908-3EBC-4DDA-91AC-BDF135CE13DC}" type="datetimeFigureOut">
              <a:rPr lang="en-GB" smtClean="0"/>
              <a:t>07/12/2017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76C1FE0-DE8A-457C-8406-ACAAE411AD8D}" type="slidenum">
              <a:rPr lang="en-GB" smtClean="0"/>
              <a:t>‹#›</a:t>
            </a:fld>
            <a:endParaRPr lang="en-GB" dirty="0"/>
          </a:p>
        </p:txBody>
      </p:sp>
    </p:spTree>
    <p:extLst>
      <p:ext uri="{BB962C8B-B14F-4D97-AF65-F5344CB8AC3E}">
        <p14:creationId xmlns:p14="http://schemas.microsoft.com/office/powerpoint/2010/main" val="18644733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5586908-3EBC-4DDA-91AC-BDF135CE13DC}" type="datetimeFigureOut">
              <a:rPr lang="en-GB" smtClean="0"/>
              <a:t>07/12/2017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76C1FE0-DE8A-457C-8406-ACAAE411AD8D}" type="slidenum">
              <a:rPr lang="en-GB" smtClean="0"/>
              <a:t>‹#›</a:t>
            </a:fld>
            <a:endParaRPr lang="en-GB" dirty="0"/>
          </a:p>
        </p:txBody>
      </p:sp>
    </p:spTree>
    <p:extLst>
      <p:ext uri="{BB962C8B-B14F-4D97-AF65-F5344CB8AC3E}">
        <p14:creationId xmlns:p14="http://schemas.microsoft.com/office/powerpoint/2010/main" val="10849356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5586908-3EBC-4DDA-91AC-BDF135CE13DC}" type="datetimeFigureOut">
              <a:rPr lang="en-GB" smtClean="0"/>
              <a:t>07/12/2017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76C1FE0-DE8A-457C-8406-ACAAE411AD8D}" type="slidenum">
              <a:rPr lang="en-GB" smtClean="0"/>
              <a:t>‹#›</a:t>
            </a:fld>
            <a:endParaRPr lang="en-GB" dirty="0"/>
          </a:p>
        </p:txBody>
      </p:sp>
    </p:spTree>
    <p:extLst>
      <p:ext uri="{BB962C8B-B14F-4D97-AF65-F5344CB8AC3E}">
        <p14:creationId xmlns:p14="http://schemas.microsoft.com/office/powerpoint/2010/main" val="32155153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5586908-3EBC-4DDA-91AC-BDF135CE13DC}" type="datetimeFigureOut">
              <a:rPr lang="en-GB" smtClean="0"/>
              <a:t>07/12/2017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76C1FE0-DE8A-457C-8406-ACAAE411AD8D}" type="slidenum">
              <a:rPr lang="en-GB" smtClean="0"/>
              <a:t>‹#›</a:t>
            </a:fld>
            <a:endParaRPr lang="en-GB" dirty="0"/>
          </a:p>
        </p:txBody>
      </p:sp>
    </p:spTree>
    <p:extLst>
      <p:ext uri="{BB962C8B-B14F-4D97-AF65-F5344CB8AC3E}">
        <p14:creationId xmlns:p14="http://schemas.microsoft.com/office/powerpoint/2010/main" val="13273850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5586908-3EBC-4DDA-91AC-BDF135CE13DC}" type="datetimeFigureOut">
              <a:rPr lang="en-GB" smtClean="0"/>
              <a:t>07/12/2017</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E76C1FE0-DE8A-457C-8406-ACAAE411AD8D}" type="slidenum">
              <a:rPr lang="en-GB" smtClean="0"/>
              <a:t>‹#›</a:t>
            </a:fld>
            <a:endParaRPr lang="en-GB" dirty="0"/>
          </a:p>
        </p:txBody>
      </p:sp>
    </p:spTree>
    <p:extLst>
      <p:ext uri="{BB962C8B-B14F-4D97-AF65-F5344CB8AC3E}">
        <p14:creationId xmlns:p14="http://schemas.microsoft.com/office/powerpoint/2010/main" val="12367541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5586908-3EBC-4DDA-91AC-BDF135CE13DC}" type="datetimeFigureOut">
              <a:rPr lang="en-GB" smtClean="0"/>
              <a:t>07/12/2017</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E76C1FE0-DE8A-457C-8406-ACAAE411AD8D}" type="slidenum">
              <a:rPr lang="en-GB" smtClean="0"/>
              <a:t>‹#›</a:t>
            </a:fld>
            <a:endParaRPr lang="en-GB" dirty="0"/>
          </a:p>
        </p:txBody>
      </p:sp>
    </p:spTree>
    <p:extLst>
      <p:ext uri="{BB962C8B-B14F-4D97-AF65-F5344CB8AC3E}">
        <p14:creationId xmlns:p14="http://schemas.microsoft.com/office/powerpoint/2010/main" val="1993861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5586908-3EBC-4DDA-91AC-BDF135CE13DC}" type="datetimeFigureOut">
              <a:rPr lang="en-GB" smtClean="0"/>
              <a:t>07/12/2017</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E76C1FE0-DE8A-457C-8406-ACAAE411AD8D}" type="slidenum">
              <a:rPr lang="en-GB" smtClean="0"/>
              <a:t>‹#›</a:t>
            </a:fld>
            <a:endParaRPr lang="en-GB" dirty="0"/>
          </a:p>
        </p:txBody>
      </p:sp>
    </p:spTree>
    <p:extLst>
      <p:ext uri="{BB962C8B-B14F-4D97-AF65-F5344CB8AC3E}">
        <p14:creationId xmlns:p14="http://schemas.microsoft.com/office/powerpoint/2010/main" val="3865023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586908-3EBC-4DDA-91AC-BDF135CE13DC}" type="datetimeFigureOut">
              <a:rPr lang="en-GB" smtClean="0"/>
              <a:t>07/12/2017</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E76C1FE0-DE8A-457C-8406-ACAAE411AD8D}" type="slidenum">
              <a:rPr lang="en-GB" smtClean="0"/>
              <a:t>‹#›</a:t>
            </a:fld>
            <a:endParaRPr lang="en-GB" dirty="0"/>
          </a:p>
        </p:txBody>
      </p:sp>
    </p:spTree>
    <p:extLst>
      <p:ext uri="{BB962C8B-B14F-4D97-AF65-F5344CB8AC3E}">
        <p14:creationId xmlns:p14="http://schemas.microsoft.com/office/powerpoint/2010/main" val="5319235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586908-3EBC-4DDA-91AC-BDF135CE13DC}" type="datetimeFigureOut">
              <a:rPr lang="en-GB" smtClean="0"/>
              <a:t>07/12/2017</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E76C1FE0-DE8A-457C-8406-ACAAE411AD8D}" type="slidenum">
              <a:rPr lang="en-GB" smtClean="0"/>
              <a:t>‹#›</a:t>
            </a:fld>
            <a:endParaRPr lang="en-GB" dirty="0"/>
          </a:p>
        </p:txBody>
      </p:sp>
    </p:spTree>
    <p:extLst>
      <p:ext uri="{BB962C8B-B14F-4D97-AF65-F5344CB8AC3E}">
        <p14:creationId xmlns:p14="http://schemas.microsoft.com/office/powerpoint/2010/main" val="2817026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586908-3EBC-4DDA-91AC-BDF135CE13DC}" type="datetimeFigureOut">
              <a:rPr lang="en-GB" smtClean="0"/>
              <a:t>07/12/2017</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E76C1FE0-DE8A-457C-8406-ACAAE411AD8D}" type="slidenum">
              <a:rPr lang="en-GB" smtClean="0"/>
              <a:t>‹#›</a:t>
            </a:fld>
            <a:endParaRPr lang="en-GB" dirty="0"/>
          </a:p>
        </p:txBody>
      </p:sp>
    </p:spTree>
    <p:extLst>
      <p:ext uri="{BB962C8B-B14F-4D97-AF65-F5344CB8AC3E}">
        <p14:creationId xmlns:p14="http://schemas.microsoft.com/office/powerpoint/2010/main" val="3311080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586908-3EBC-4DDA-91AC-BDF135CE13DC}" type="datetimeFigureOut">
              <a:rPr lang="en-GB" smtClean="0"/>
              <a:t>07/12/2017</a:t>
            </a:fld>
            <a:endParaRPr lang="en-GB" dirty="0"/>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6C1FE0-DE8A-457C-8406-ACAAE411AD8D}" type="slidenum">
              <a:rPr lang="en-GB" smtClean="0"/>
              <a:t>‹#›</a:t>
            </a:fld>
            <a:endParaRPr lang="en-GB" dirty="0"/>
          </a:p>
        </p:txBody>
      </p:sp>
    </p:spTree>
    <p:extLst>
      <p:ext uri="{BB962C8B-B14F-4D97-AF65-F5344CB8AC3E}">
        <p14:creationId xmlns:p14="http://schemas.microsoft.com/office/powerpoint/2010/main" val="1418616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chart" Target="../charts/chart9.xml"/><Relationship Id="rId1" Type="http://schemas.openxmlformats.org/officeDocument/2006/relationships/slideLayout" Target="../slideLayouts/slideLayout6.xml"/><Relationship Id="rId4" Type="http://schemas.openxmlformats.org/officeDocument/2006/relationships/chart" Target="../charts/chart11.xml"/></Relationships>
</file>

<file path=ppt/slides/_rels/slide11.xml.rels><?xml version="1.0" encoding="UTF-8" standalone="yes"?>
<Relationships xmlns="http://schemas.openxmlformats.org/package/2006/relationships"><Relationship Id="rId3" Type="http://schemas.openxmlformats.org/officeDocument/2006/relationships/hyperlink" Target="http://www.westyorkshire-pcc.gov.uk/get-involved/youth-advisory-group.aspx" TargetMode="External"/><Relationship Id="rId2" Type="http://schemas.openxmlformats.org/officeDocument/2006/relationships/hyperlink" Target="http://www.westyorkshire-pcc.gov.uk/" TargetMode="Externa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chart" Target="../charts/chart12.xml"/><Relationship Id="rId1" Type="http://schemas.openxmlformats.org/officeDocument/2006/relationships/slideLayout" Target="../slideLayouts/slideLayout6.xml"/><Relationship Id="rId4" Type="http://schemas.openxmlformats.org/officeDocument/2006/relationships/chart" Target="../charts/char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hyperlink" Target="http://www.westyorkshire-pcc.gov.uk/" TargetMode="Externa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6.xml"/><Relationship Id="rId4" Type="http://schemas.openxmlformats.org/officeDocument/2006/relationships/chart" Target="../charts/chart3.xml"/></Relationships>
</file>

<file path=ppt/slides/_rels/slide5.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6.xml"/><Relationship Id="rId4" Type="http://schemas.openxmlformats.org/officeDocument/2006/relationships/chart" Target="../charts/chart6.xml"/></Relationships>
</file>

<file path=ppt/slides/_rels/slide6.xml.rels><?xml version="1.0" encoding="UTF-8" standalone="yes"?>
<Relationships xmlns="http://schemas.openxmlformats.org/package/2006/relationships"><Relationship Id="rId2" Type="http://schemas.openxmlformats.org/officeDocument/2006/relationships/hyperlink" Target="http://www.westyorkshire.police.uk/npt" TargetMode="Externa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67461" y="232913"/>
            <a:ext cx="9398319" cy="6426679"/>
          </a:xfrm>
          <a:prstGeom prst="rect">
            <a:avLst/>
          </a:prstGeom>
          <a:noFill/>
          <a:ln w="28575">
            <a:solidFill>
              <a:srgbClr val="B2324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dirty="0"/>
          </a:p>
        </p:txBody>
      </p:sp>
      <p:sp>
        <p:nvSpPr>
          <p:cNvPr id="4" name="Rectangle 3"/>
          <p:cNvSpPr/>
          <p:nvPr/>
        </p:nvSpPr>
        <p:spPr>
          <a:xfrm>
            <a:off x="2373858" y="3257430"/>
            <a:ext cx="4953000" cy="1477328"/>
          </a:xfrm>
          <a:prstGeom prst="rect">
            <a:avLst/>
          </a:prstGeom>
        </p:spPr>
        <p:txBody>
          <a:bodyPr>
            <a:spAutoFit/>
          </a:bodyPr>
          <a:lstStyle/>
          <a:p>
            <a:pPr algn="ctr">
              <a:spcAft>
                <a:spcPts val="0"/>
              </a:spcAft>
            </a:pPr>
            <a:r>
              <a:rPr lang="en-GB" b="1" dirty="0">
                <a:latin typeface="Arial Narrow" panose="020B0606020202030204" pitchFamily="34" charset="0"/>
                <a:ea typeface="Gill Sans MT"/>
                <a:cs typeface="Times New Roman" panose="02020603050405020304" pitchFamily="18" charset="0"/>
              </a:rPr>
              <a:t>Police and Crime Commissioner’s </a:t>
            </a:r>
            <a:endParaRPr lang="en-GB" sz="1200" dirty="0">
              <a:latin typeface="Gill Sans MT"/>
              <a:ea typeface="Gill Sans MT"/>
              <a:cs typeface="Times New Roman" panose="02020603050405020304" pitchFamily="18" charset="0"/>
            </a:endParaRPr>
          </a:p>
          <a:p>
            <a:pPr algn="ctr">
              <a:spcAft>
                <a:spcPts val="0"/>
              </a:spcAft>
            </a:pPr>
            <a:r>
              <a:rPr lang="en-GB" b="1" dirty="0">
                <a:latin typeface="Arial Narrow" panose="020B0606020202030204" pitchFamily="34" charset="0"/>
                <a:ea typeface="Gill Sans MT"/>
                <a:cs typeface="Times New Roman" panose="02020603050405020304" pitchFamily="18" charset="0"/>
              </a:rPr>
              <a:t> </a:t>
            </a:r>
            <a:endParaRPr lang="en-GB" sz="1200" dirty="0">
              <a:latin typeface="Gill Sans MT"/>
              <a:ea typeface="Gill Sans MT"/>
              <a:cs typeface="Times New Roman" panose="02020603050405020304" pitchFamily="18" charset="0"/>
            </a:endParaRPr>
          </a:p>
          <a:p>
            <a:pPr algn="ctr">
              <a:spcAft>
                <a:spcPts val="0"/>
              </a:spcAft>
            </a:pPr>
            <a:r>
              <a:rPr lang="en-GB" b="1" dirty="0">
                <a:latin typeface="Arial Narrow" panose="020B0606020202030204" pitchFamily="34" charset="0"/>
                <a:ea typeface="Gill Sans MT"/>
                <a:cs typeface="Times New Roman" panose="02020603050405020304" pitchFamily="18" charset="0"/>
              </a:rPr>
              <a:t>DELIVERY QUARTERLY REPORT </a:t>
            </a:r>
            <a:endParaRPr lang="en-GB" sz="1200" dirty="0">
              <a:latin typeface="Gill Sans MT"/>
              <a:ea typeface="Gill Sans MT"/>
              <a:cs typeface="Times New Roman" panose="02020603050405020304" pitchFamily="18" charset="0"/>
            </a:endParaRPr>
          </a:p>
          <a:p>
            <a:pPr algn="ctr">
              <a:spcAft>
                <a:spcPts val="0"/>
              </a:spcAft>
            </a:pPr>
            <a:r>
              <a:rPr lang="en-GB" b="1" dirty="0">
                <a:latin typeface="Arial Narrow" panose="020B0606020202030204" pitchFamily="34" charset="0"/>
                <a:ea typeface="Gill Sans MT"/>
                <a:cs typeface="Times New Roman" panose="02020603050405020304" pitchFamily="18" charset="0"/>
              </a:rPr>
              <a:t> </a:t>
            </a:r>
            <a:endParaRPr lang="en-GB" sz="1200" dirty="0">
              <a:latin typeface="Gill Sans MT"/>
              <a:ea typeface="Gill Sans MT"/>
              <a:cs typeface="Times New Roman" panose="02020603050405020304" pitchFamily="18" charset="0"/>
            </a:endParaRPr>
          </a:p>
          <a:p>
            <a:pPr algn="ctr">
              <a:spcAft>
                <a:spcPts val="0"/>
              </a:spcAft>
            </a:pPr>
            <a:r>
              <a:rPr lang="en-GB" b="1" dirty="0" smtClean="0">
                <a:latin typeface="Arial Narrow" panose="020B0606020202030204" pitchFamily="34" charset="0"/>
                <a:ea typeface="Gill Sans MT"/>
                <a:cs typeface="Times New Roman" panose="02020603050405020304" pitchFamily="18" charset="0"/>
              </a:rPr>
              <a:t>July - September 2017</a:t>
            </a:r>
            <a:endParaRPr lang="en-GB" sz="1200" dirty="0">
              <a:effectLst/>
              <a:latin typeface="Gill Sans MT"/>
              <a:ea typeface="Gill Sans MT"/>
              <a:cs typeface="Times New Roman" panose="02020603050405020304" pitchFamily="18" charset="0"/>
            </a:endParaRPr>
          </a:p>
        </p:txBody>
      </p:sp>
      <p:pic>
        <p:nvPicPr>
          <p:cNvPr id="5" name="Picture 4"/>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84703" y="1529338"/>
            <a:ext cx="4131310" cy="1492250"/>
          </a:xfrm>
          <a:prstGeom prst="rect">
            <a:avLst/>
          </a:prstGeom>
          <a:noFill/>
          <a:ln>
            <a:noFill/>
          </a:ln>
        </p:spPr>
      </p:pic>
      <p:sp>
        <p:nvSpPr>
          <p:cNvPr id="2" name="TextBox 1"/>
          <p:cNvSpPr txBox="1"/>
          <p:nvPr/>
        </p:nvSpPr>
        <p:spPr>
          <a:xfrm>
            <a:off x="2657681" y="6046105"/>
            <a:ext cx="4385353" cy="369332"/>
          </a:xfrm>
          <a:prstGeom prst="rect">
            <a:avLst/>
          </a:prstGeom>
          <a:noFill/>
        </p:spPr>
        <p:txBody>
          <a:bodyPr wrap="square" rtlCol="0">
            <a:spAutoFit/>
          </a:bodyPr>
          <a:lstStyle/>
          <a:p>
            <a:r>
              <a:rPr lang="en-GB" b="1" i="1" dirty="0" smtClean="0">
                <a:latin typeface="Arial Narrow" panose="020B0606020202030204" pitchFamily="34" charset="0"/>
              </a:rPr>
              <a:t>Keeping West Yorkshire safe and feeling safe.</a:t>
            </a:r>
            <a:endParaRPr lang="en-GB" b="1" i="1" dirty="0">
              <a:latin typeface="Arial Narrow" panose="020B0606020202030204" pitchFamily="34" charset="0"/>
            </a:endParaRPr>
          </a:p>
        </p:txBody>
      </p:sp>
    </p:spTree>
    <p:extLst>
      <p:ext uri="{BB962C8B-B14F-4D97-AF65-F5344CB8AC3E}">
        <p14:creationId xmlns:p14="http://schemas.microsoft.com/office/powerpoint/2010/main" val="570444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 name="Chart 19"/>
          <p:cNvGraphicFramePr>
            <a:graphicFrameLocks/>
          </p:cNvGraphicFramePr>
          <p:nvPr>
            <p:extLst>
              <p:ext uri="{D42A27DB-BD31-4B8C-83A1-F6EECF244321}">
                <p14:modId xmlns:p14="http://schemas.microsoft.com/office/powerpoint/2010/main" val="3167207000"/>
              </p:ext>
            </p:extLst>
          </p:nvPr>
        </p:nvGraphicFramePr>
        <p:xfrm>
          <a:off x="401411" y="2853386"/>
          <a:ext cx="4243572" cy="1672258"/>
        </p:xfrm>
        <a:graphic>
          <a:graphicData uri="http://schemas.openxmlformats.org/drawingml/2006/chart">
            <c:chart xmlns:c="http://schemas.openxmlformats.org/drawingml/2006/chart" xmlns:r="http://schemas.openxmlformats.org/officeDocument/2006/relationships" r:id="rId2"/>
          </a:graphicData>
        </a:graphic>
      </p:graphicFrame>
      <p:sp>
        <p:nvSpPr>
          <p:cNvPr id="23" name="Text Box 2"/>
          <p:cNvSpPr txBox="1">
            <a:spLocks noChangeArrowheads="1"/>
          </p:cNvSpPr>
          <p:nvPr/>
        </p:nvSpPr>
        <p:spPr bwMode="auto">
          <a:xfrm>
            <a:off x="4644983" y="4851966"/>
            <a:ext cx="5046327" cy="1729732"/>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spcAft>
                <a:spcPts val="0"/>
              </a:spcAft>
            </a:pPr>
            <a:r>
              <a:rPr lang="en-GB" sz="1100" b="1" dirty="0">
                <a:latin typeface="Arial Narrow" panose="020B0606020202030204" pitchFamily="34" charset="0"/>
                <a:ea typeface="Gill Sans MT"/>
                <a:cs typeface="Times New Roman" panose="02020603050405020304" pitchFamily="18" charset="0"/>
              </a:rPr>
              <a:t>Commentary</a:t>
            </a:r>
            <a:endParaRPr lang="en-GB" sz="1100" dirty="0">
              <a:latin typeface="Gill Sans MT"/>
              <a:ea typeface="Gill Sans MT"/>
              <a:cs typeface="Times New Roman" panose="02020603050405020304" pitchFamily="18" charset="0"/>
            </a:endParaRPr>
          </a:p>
          <a:p>
            <a:pPr algn="just"/>
            <a:r>
              <a:rPr lang="en-GB" sz="1050" dirty="0">
                <a:latin typeface="Arial Narrow" panose="020B0606020202030204" pitchFamily="34" charset="0"/>
                <a:ea typeface="Gill Sans MT"/>
                <a:cs typeface="Times New Roman" panose="02020603050405020304" pitchFamily="18" charset="0"/>
              </a:rPr>
              <a:t>The proportion of the police service in West Yorkshire from BME communities has increased </a:t>
            </a:r>
            <a:r>
              <a:rPr lang="en-GB" sz="1050" dirty="0" smtClean="0">
                <a:latin typeface="Arial Narrow" panose="020B0606020202030204" pitchFamily="34" charset="0"/>
                <a:ea typeface="Gill Sans MT"/>
                <a:cs typeface="Times New Roman" panose="02020603050405020304" pitchFamily="18" charset="0"/>
              </a:rPr>
              <a:t>gradually over the past few years, from 4.8% </a:t>
            </a:r>
            <a:r>
              <a:rPr lang="en-GB" sz="1050" dirty="0">
                <a:latin typeface="Arial Narrow" panose="020B0606020202030204" pitchFamily="34" charset="0"/>
                <a:ea typeface="Gill Sans MT"/>
                <a:cs typeface="Times New Roman" panose="02020603050405020304" pitchFamily="18" charset="0"/>
              </a:rPr>
              <a:t>in </a:t>
            </a:r>
            <a:r>
              <a:rPr lang="en-GB" sz="1050" dirty="0" smtClean="0">
                <a:latin typeface="Arial Narrow" panose="020B0606020202030204" pitchFamily="34" charset="0"/>
                <a:ea typeface="Gill Sans MT"/>
                <a:cs typeface="Times New Roman" panose="02020603050405020304" pitchFamily="18" charset="0"/>
              </a:rPr>
              <a:t>June 2014 </a:t>
            </a:r>
            <a:r>
              <a:rPr lang="en-GB" sz="1050" dirty="0">
                <a:latin typeface="Arial Narrow" panose="020B0606020202030204" pitchFamily="34" charset="0"/>
                <a:ea typeface="Gill Sans MT"/>
                <a:cs typeface="Times New Roman" panose="02020603050405020304" pitchFamily="18" charset="0"/>
              </a:rPr>
              <a:t>to </a:t>
            </a:r>
            <a:r>
              <a:rPr lang="en-GB" sz="1050" dirty="0" smtClean="0">
                <a:latin typeface="Arial Narrow" panose="020B0606020202030204" pitchFamily="34" charset="0"/>
                <a:ea typeface="Gill Sans MT"/>
                <a:cs typeface="Times New Roman" panose="02020603050405020304" pitchFamily="18" charset="0"/>
              </a:rPr>
              <a:t>5.4% June 2017. In September 2017 this figure stood at 5.3%, representing a stable trend. West Yorkshire Police are also working towards recruiting more people from other under-represented groups, including women, people with disabilities, people from a wider distribution of age groups, and members of the LGBT community. Whilst data is readily available on police workforce ethnicity and gender, it is more difficult to collate data relating to other demographic strands as staff are not obliged to provide it. The data that we do have shows us that 44.3% of new recruits (since April 2016) are female, and 39% are aged between 26-40 years. </a:t>
            </a:r>
            <a:endParaRPr lang="en-GB" sz="1050" b="1" dirty="0">
              <a:solidFill>
                <a:srgbClr val="FF0000"/>
              </a:solidFill>
              <a:latin typeface="Arial Narrow" panose="020B0606020202030204" pitchFamily="34" charset="0"/>
              <a:ea typeface="Gill Sans MT"/>
              <a:cs typeface="Times New Roman" panose="02020603050405020304" pitchFamily="18" charset="0"/>
            </a:endParaRPr>
          </a:p>
        </p:txBody>
      </p:sp>
      <p:sp>
        <p:nvSpPr>
          <p:cNvPr id="24" name="Text Box 2"/>
          <p:cNvSpPr txBox="1">
            <a:spLocks noChangeArrowheads="1"/>
          </p:cNvSpPr>
          <p:nvPr/>
        </p:nvSpPr>
        <p:spPr bwMode="auto">
          <a:xfrm>
            <a:off x="4597973" y="2423886"/>
            <a:ext cx="5098497" cy="1918766"/>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spcAft>
                <a:spcPts val="0"/>
              </a:spcAft>
            </a:pPr>
            <a:r>
              <a:rPr lang="en-GB" sz="1050" b="1" dirty="0">
                <a:latin typeface="Arial Narrow" panose="020B0606020202030204" pitchFamily="34" charset="0"/>
                <a:ea typeface="Gill Sans MT"/>
                <a:cs typeface="Times New Roman" panose="02020603050405020304" pitchFamily="18" charset="0"/>
              </a:rPr>
              <a:t>Commentary</a:t>
            </a:r>
            <a:endParaRPr lang="en-GB" sz="1050" dirty="0">
              <a:latin typeface="Gill Sans MT"/>
              <a:ea typeface="Gill Sans MT"/>
              <a:cs typeface="Times New Roman" panose="02020603050405020304" pitchFamily="18" charset="0"/>
            </a:endParaRPr>
          </a:p>
          <a:p>
            <a:pPr algn="just"/>
            <a:r>
              <a:rPr lang="en-GB" sz="1050" dirty="0" smtClean="0">
                <a:latin typeface="Arial Narrow" panose="020B0606020202030204" pitchFamily="34" charset="0"/>
                <a:ea typeface="Gill Sans MT"/>
                <a:cs typeface="Times New Roman" panose="02020603050405020304" pitchFamily="18" charset="0"/>
              </a:rPr>
              <a:t>The ineffective trial rate at Magistrates Courts (black line) had been continuing to drop over the last year, surpassing the ambition of an effective trial rate of 85% at Magistrates Courts. However, in the last two quarters the rate has risen slightly. The current ineffective trial rate at stands at 16.6%, just falling short of the national target. </a:t>
            </a:r>
          </a:p>
          <a:p>
            <a:pPr algn="just">
              <a:spcBef>
                <a:spcPts val="600"/>
              </a:spcBef>
            </a:pPr>
            <a:r>
              <a:rPr lang="en-GB" sz="1050" dirty="0" smtClean="0">
                <a:latin typeface="Arial Narrow" panose="020B0606020202030204" pitchFamily="34" charset="0"/>
                <a:ea typeface="Gill Sans MT"/>
                <a:cs typeface="Times New Roman" panose="02020603050405020304" pitchFamily="18" charset="0"/>
              </a:rPr>
              <a:t>Similarly the time taken for cases to be brought to resolution at Magistrates Courts (blue line) has also been steadily reducing over this period, dropping to a low of 27.5 days in May. Unfortunately, this figure has also risen in the last quarter and now stands at 38.1 days. </a:t>
            </a:r>
          </a:p>
          <a:p>
            <a:pPr algn="just">
              <a:spcBef>
                <a:spcPts val="600"/>
              </a:spcBef>
            </a:pPr>
            <a:r>
              <a:rPr lang="en-GB" sz="1050" dirty="0" smtClean="0">
                <a:latin typeface="Arial Narrow" panose="020B0606020202030204" pitchFamily="34" charset="0"/>
                <a:ea typeface="Gill Sans MT"/>
                <a:cs typeface="Times New Roman" panose="02020603050405020304" pitchFamily="18" charset="0"/>
              </a:rPr>
              <a:t>Both of these increases are an area of focus for the LCJB, and some of the work being done to improve performance is detailed on page 11. The courts are experiencing a period of unprecedented change, with reductions in staff numbers and the implementation of new digital administration systems. The LCJB is working closely with the courts during this programme of change. </a:t>
            </a:r>
            <a:endParaRPr lang="en-GB" sz="1050" b="1" dirty="0">
              <a:solidFill>
                <a:srgbClr val="FF0000"/>
              </a:solidFill>
              <a:latin typeface="Arial Narrow" panose="020B0606020202030204" pitchFamily="34" charset="0"/>
              <a:ea typeface="Gill Sans MT"/>
              <a:cs typeface="Times New Roman" panose="02020603050405020304" pitchFamily="18" charset="0"/>
            </a:endParaRPr>
          </a:p>
        </p:txBody>
      </p:sp>
      <p:sp>
        <p:nvSpPr>
          <p:cNvPr id="22" name="Text Box 2"/>
          <p:cNvSpPr txBox="1">
            <a:spLocks noChangeArrowheads="1"/>
          </p:cNvSpPr>
          <p:nvPr/>
        </p:nvSpPr>
        <p:spPr bwMode="auto">
          <a:xfrm>
            <a:off x="4597974" y="1095999"/>
            <a:ext cx="5113756" cy="1368651"/>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r>
              <a:rPr lang="en-GB" sz="1050" b="1" dirty="0">
                <a:latin typeface="Arial Narrow" panose="020B0606020202030204" pitchFamily="34" charset="0"/>
              </a:rPr>
              <a:t>Commentary</a:t>
            </a:r>
            <a:endParaRPr lang="en-GB" sz="1050" dirty="0">
              <a:latin typeface="Arial Narrow" panose="020B0606020202030204" pitchFamily="34" charset="0"/>
            </a:endParaRPr>
          </a:p>
          <a:p>
            <a:pPr lvl="0" algn="just"/>
            <a:r>
              <a:rPr lang="en-GB" sz="1050" dirty="0" smtClean="0">
                <a:latin typeface="Arial Narrow" panose="020B0606020202030204" pitchFamily="34" charset="0"/>
                <a:ea typeface="Gill Sans MT"/>
                <a:cs typeface="Times New Roman" panose="02020603050405020304" pitchFamily="18" charset="0"/>
              </a:rPr>
              <a:t>The Your Views survey includes a series of questions focused on the work of CSPs, including whether respondents are confident that they will keep people safe, protect the vulnerable, </a:t>
            </a:r>
            <a:r>
              <a:rPr lang="en-GB" sz="1050" dirty="0">
                <a:latin typeface="Arial Narrow" panose="020B0606020202030204" pitchFamily="34" charset="0"/>
                <a:ea typeface="Gill Sans MT"/>
                <a:cs typeface="Times New Roman" panose="02020603050405020304" pitchFamily="18" charset="0"/>
              </a:rPr>
              <a:t>prevent crime, keep the area clean, and listen to </a:t>
            </a:r>
            <a:r>
              <a:rPr lang="en-GB" sz="1050" dirty="0" smtClean="0">
                <a:latin typeface="Arial Narrow" panose="020B0606020202030204" pitchFamily="34" charset="0"/>
                <a:ea typeface="Gill Sans MT"/>
                <a:cs typeface="Times New Roman" panose="02020603050405020304" pitchFamily="18" charset="0"/>
              </a:rPr>
              <a:t>communities’ concerns</a:t>
            </a:r>
            <a:r>
              <a:rPr lang="en-GB" sz="1050" dirty="0">
                <a:latin typeface="Arial Narrow" panose="020B0606020202030204" pitchFamily="34" charset="0"/>
                <a:ea typeface="Gill Sans MT"/>
                <a:cs typeface="Times New Roman" panose="02020603050405020304" pitchFamily="18" charset="0"/>
              </a:rPr>
              <a:t>. The graph </a:t>
            </a:r>
            <a:r>
              <a:rPr lang="en-GB" sz="1050" dirty="0" smtClean="0">
                <a:latin typeface="Arial Narrow" panose="020B0606020202030204" pitchFamily="34" charset="0"/>
                <a:ea typeface="Gill Sans MT"/>
                <a:cs typeface="Times New Roman" panose="02020603050405020304" pitchFamily="18" charset="0"/>
              </a:rPr>
              <a:t>shows the first </a:t>
            </a:r>
            <a:r>
              <a:rPr lang="en-GB" sz="1050" dirty="0">
                <a:latin typeface="Arial Narrow" panose="020B0606020202030204" pitchFamily="34" charset="0"/>
                <a:ea typeface="Gill Sans MT"/>
                <a:cs typeface="Times New Roman" panose="02020603050405020304" pitchFamily="18" charset="0"/>
              </a:rPr>
              <a:t>q</a:t>
            </a:r>
            <a:r>
              <a:rPr lang="en-GB" sz="1050" dirty="0" smtClean="0">
                <a:latin typeface="Arial Narrow" panose="020B0606020202030204" pitchFamily="34" charset="0"/>
                <a:ea typeface="Gill Sans MT"/>
                <a:cs typeface="Times New Roman" panose="02020603050405020304" pitchFamily="18" charset="0"/>
              </a:rPr>
              <a:t>uarter’s data </a:t>
            </a:r>
            <a:r>
              <a:rPr lang="en-GB" sz="1050" dirty="0">
                <a:latin typeface="Arial Narrow" panose="020B0606020202030204" pitchFamily="34" charset="0"/>
                <a:ea typeface="Gill Sans MT"/>
                <a:cs typeface="Times New Roman" panose="02020603050405020304" pitchFamily="18" charset="0"/>
              </a:rPr>
              <a:t>and </a:t>
            </a:r>
            <a:r>
              <a:rPr lang="en-GB" sz="1050" dirty="0" smtClean="0">
                <a:latin typeface="Arial Narrow" panose="020B0606020202030204" pitchFamily="34" charset="0"/>
                <a:ea typeface="Gill Sans MT"/>
                <a:cs typeface="Times New Roman" panose="02020603050405020304" pitchFamily="18" charset="0"/>
              </a:rPr>
              <a:t>the </a:t>
            </a:r>
            <a:r>
              <a:rPr lang="en-GB" sz="1050" dirty="0">
                <a:latin typeface="Arial Narrow" panose="020B0606020202030204" pitchFamily="34" charset="0"/>
                <a:ea typeface="Gill Sans MT"/>
                <a:cs typeface="Times New Roman" panose="02020603050405020304" pitchFamily="18" charset="0"/>
              </a:rPr>
              <a:t>proportion of respondents who were confident that CSPs </a:t>
            </a:r>
            <a:r>
              <a:rPr lang="en-GB" sz="1050" dirty="0" smtClean="0">
                <a:latin typeface="Arial Narrow" panose="020B0606020202030204" pitchFamily="34" charset="0"/>
                <a:ea typeface="Gill Sans MT"/>
                <a:cs typeface="Times New Roman" panose="02020603050405020304" pitchFamily="18" charset="0"/>
              </a:rPr>
              <a:t>will listen and respond to their concerns. This is one of the measures in the survey which shows the least variation across the districts, however Leeds is still an outlier. </a:t>
            </a:r>
            <a:r>
              <a:rPr lang="en-GB" sz="1050" dirty="0">
                <a:latin typeface="Arial Narrow" panose="020B0606020202030204" pitchFamily="34" charset="0"/>
                <a:ea typeface="Gill Sans MT"/>
                <a:cs typeface="Times New Roman" panose="02020603050405020304" pitchFamily="18" charset="0"/>
              </a:rPr>
              <a:t>D</a:t>
            </a:r>
            <a:r>
              <a:rPr lang="en-GB" sz="1050" dirty="0" smtClean="0">
                <a:latin typeface="Arial Narrow" panose="020B0606020202030204" pitchFamily="34" charset="0"/>
                <a:ea typeface="Gill Sans MT"/>
                <a:cs typeface="Times New Roman" panose="02020603050405020304" pitchFamily="18" charset="0"/>
              </a:rPr>
              <a:t>ue to the relatively small sample sizes, comparisons between districts at this stage should be carried out with caution. </a:t>
            </a:r>
            <a:endParaRPr lang="en-GB" sz="1050" dirty="0">
              <a:latin typeface="Arial Narrow" panose="020B0606020202030204" pitchFamily="34" charset="0"/>
              <a:ea typeface="Gill Sans MT"/>
              <a:cs typeface="Times New Roman" panose="02020603050405020304" pitchFamily="18" charset="0"/>
            </a:endParaRPr>
          </a:p>
        </p:txBody>
      </p:sp>
      <p:sp>
        <p:nvSpPr>
          <p:cNvPr id="4" name="Title 3"/>
          <p:cNvSpPr>
            <a:spLocks noGrp="1"/>
          </p:cNvSpPr>
          <p:nvPr>
            <p:ph type="title"/>
          </p:nvPr>
        </p:nvSpPr>
        <p:spPr>
          <a:xfrm>
            <a:off x="308418" y="223898"/>
            <a:ext cx="9403312" cy="379328"/>
          </a:xfrm>
          <a:solidFill>
            <a:srgbClr val="B2324B"/>
          </a:solidFill>
          <a:ln w="6350">
            <a:solidFill>
              <a:schemeClr val="tx1"/>
            </a:solidFill>
          </a:ln>
        </p:spPr>
        <p:txBody>
          <a:bodyPr>
            <a:normAutofit/>
          </a:bodyPr>
          <a:lstStyle/>
          <a:p>
            <a:r>
              <a:rPr lang="en-GB" sz="1300" b="1" dirty="0" smtClean="0">
                <a:solidFill>
                  <a:schemeClr val="bg1"/>
                </a:solidFill>
                <a:latin typeface="Arial Narrow" panose="020B0606020202030204" pitchFamily="34" charset="0"/>
              </a:rPr>
              <a:t>MAKE SURE CRIMINAL JUSTICE WORKS	</a:t>
            </a:r>
            <a:r>
              <a:rPr lang="en-GB" sz="1300" b="1" dirty="0">
                <a:solidFill>
                  <a:schemeClr val="bg1"/>
                </a:solidFill>
                <a:latin typeface="Arial Narrow" panose="020B0606020202030204" pitchFamily="34" charset="0"/>
              </a:rPr>
              <a:t>				</a:t>
            </a:r>
            <a:r>
              <a:rPr lang="en-GB" sz="1300" b="1" dirty="0" smtClean="0">
                <a:solidFill>
                  <a:schemeClr val="bg1"/>
                </a:solidFill>
                <a:latin typeface="Arial Narrow" panose="020B0606020202030204" pitchFamily="34" charset="0"/>
              </a:rPr>
              <a:t>                                </a:t>
            </a:r>
            <a:r>
              <a:rPr lang="en-GB" sz="1300" b="1" i="1" dirty="0" smtClean="0">
                <a:solidFill>
                  <a:schemeClr val="bg1"/>
                </a:solidFill>
                <a:latin typeface="Arial Narrow" panose="020B0606020202030204" pitchFamily="34" charset="0"/>
              </a:rPr>
              <a:t>DELIVERY OVERVIEW</a:t>
            </a:r>
            <a:endParaRPr lang="en-GB" sz="1300" b="1" i="1" dirty="0">
              <a:solidFill>
                <a:schemeClr val="bg1"/>
              </a:solidFill>
              <a:latin typeface="Arial Narrow" panose="020B0606020202030204" pitchFamily="34" charset="0"/>
            </a:endParaRPr>
          </a:p>
        </p:txBody>
      </p:sp>
      <p:sp>
        <p:nvSpPr>
          <p:cNvPr id="5" name="Rectangle 4"/>
          <p:cNvSpPr/>
          <p:nvPr/>
        </p:nvSpPr>
        <p:spPr>
          <a:xfrm>
            <a:off x="306839" y="223898"/>
            <a:ext cx="9398319" cy="6426679"/>
          </a:xfrm>
          <a:prstGeom prst="rect">
            <a:avLst/>
          </a:prstGeom>
          <a:noFill/>
          <a:ln w="28575">
            <a:solidFill>
              <a:srgbClr val="B2324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dirty="0">
              <a:solidFill>
                <a:prstClr val="white"/>
              </a:solidFill>
            </a:endParaRPr>
          </a:p>
        </p:txBody>
      </p:sp>
      <p:cxnSp>
        <p:nvCxnSpPr>
          <p:cNvPr id="7" name="Straight Connector 6"/>
          <p:cNvCxnSpPr/>
          <p:nvPr/>
        </p:nvCxnSpPr>
        <p:spPr>
          <a:xfrm>
            <a:off x="300267" y="2462944"/>
            <a:ext cx="9384296"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300267" y="4591721"/>
            <a:ext cx="9398318"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306839" y="4591721"/>
            <a:ext cx="4600559" cy="253916"/>
          </a:xfrm>
          <a:prstGeom prst="rect">
            <a:avLst/>
          </a:prstGeom>
        </p:spPr>
        <p:txBody>
          <a:bodyPr wrap="square">
            <a:spAutoFit/>
          </a:bodyPr>
          <a:lstStyle/>
          <a:p>
            <a:r>
              <a:rPr lang="en-GB" sz="1050" b="1" dirty="0">
                <a:solidFill>
                  <a:prstClr val="black"/>
                </a:solidFill>
                <a:latin typeface="Arial Narrow" panose="020B0606020202030204" pitchFamily="34" charset="0"/>
              </a:rPr>
              <a:t>Objective: </a:t>
            </a:r>
            <a:r>
              <a:rPr lang="en-GB" sz="1050" b="1" dirty="0">
                <a:latin typeface="Arial Narrow" panose="020B0606020202030204" pitchFamily="34" charset="0"/>
              </a:rPr>
              <a:t>Have a police service which is more representative of the people it serves</a:t>
            </a:r>
            <a:endParaRPr lang="en-GB" sz="1050" b="1" dirty="0">
              <a:solidFill>
                <a:prstClr val="black"/>
              </a:solidFill>
              <a:latin typeface="Arial Narrow" panose="020B0606020202030204" pitchFamily="34" charset="0"/>
            </a:endParaRPr>
          </a:p>
        </p:txBody>
      </p:sp>
      <p:sp>
        <p:nvSpPr>
          <p:cNvPr id="2" name="Rectangle 1"/>
          <p:cNvSpPr/>
          <p:nvPr/>
        </p:nvSpPr>
        <p:spPr>
          <a:xfrm>
            <a:off x="306839" y="606416"/>
            <a:ext cx="5298093" cy="253916"/>
          </a:xfrm>
          <a:prstGeom prst="rect">
            <a:avLst/>
          </a:prstGeom>
        </p:spPr>
        <p:txBody>
          <a:bodyPr wrap="square">
            <a:spAutoFit/>
          </a:bodyPr>
          <a:lstStyle/>
          <a:p>
            <a:r>
              <a:rPr lang="en-GB" sz="1050" b="1" dirty="0">
                <a:latin typeface="Arial Narrow" panose="020B0606020202030204" pitchFamily="34" charset="0"/>
              </a:rPr>
              <a:t>Objective: Increase confidence of communities in their community safety partners</a:t>
            </a:r>
            <a:endParaRPr lang="en-GB" sz="1050" dirty="0">
              <a:latin typeface="Arial Narrow" panose="020B0606020202030204" pitchFamily="34" charset="0"/>
            </a:endParaRPr>
          </a:p>
        </p:txBody>
      </p:sp>
      <p:sp>
        <p:nvSpPr>
          <p:cNvPr id="12" name="Rectangle 11"/>
          <p:cNvSpPr/>
          <p:nvPr/>
        </p:nvSpPr>
        <p:spPr>
          <a:xfrm>
            <a:off x="300267" y="2506573"/>
            <a:ext cx="4200136" cy="415498"/>
          </a:xfrm>
          <a:prstGeom prst="rect">
            <a:avLst/>
          </a:prstGeom>
        </p:spPr>
        <p:txBody>
          <a:bodyPr wrap="square">
            <a:spAutoFit/>
          </a:bodyPr>
          <a:lstStyle/>
          <a:p>
            <a:r>
              <a:rPr lang="en-GB" sz="1050" b="1" dirty="0" smtClean="0">
                <a:solidFill>
                  <a:srgbClr val="272627"/>
                </a:solidFill>
                <a:latin typeface="Arial Narrow" panose="020B0606020202030204" pitchFamily="34" charset="0"/>
                <a:ea typeface="Gill Sans MT"/>
                <a:cs typeface="ArialMT"/>
              </a:rPr>
              <a:t>Objective: </a:t>
            </a:r>
            <a:r>
              <a:rPr lang="en-GB" sz="1050" b="1" dirty="0">
                <a:latin typeface="Arial Narrow" panose="020B0606020202030204" pitchFamily="34" charset="0"/>
              </a:rPr>
              <a:t>Ensure relevant partners are working together to achieve effective and efficient results</a:t>
            </a:r>
            <a:r>
              <a:rPr lang="en-GB" sz="1050" b="1" dirty="0" smtClean="0">
                <a:solidFill>
                  <a:srgbClr val="272627"/>
                </a:solidFill>
                <a:latin typeface="Arial Narrow" panose="020B0606020202030204" pitchFamily="34" charset="0"/>
                <a:ea typeface="Gill Sans MT"/>
                <a:cs typeface="ArialMT"/>
              </a:rPr>
              <a:t> </a:t>
            </a:r>
            <a:endParaRPr lang="en-GB" sz="1050" dirty="0">
              <a:solidFill>
                <a:prstClr val="black"/>
              </a:solidFill>
              <a:latin typeface="Arial Narrow" panose="020B0606020202030204" pitchFamily="34" charset="0"/>
            </a:endParaRPr>
          </a:p>
        </p:txBody>
      </p:sp>
      <p:graphicFrame>
        <p:nvGraphicFramePr>
          <p:cNvPr id="13" name="Table 12"/>
          <p:cNvGraphicFramePr>
            <a:graphicFrameLocks noGrp="1"/>
          </p:cNvGraphicFramePr>
          <p:nvPr>
            <p:extLst>
              <p:ext uri="{D42A27DB-BD31-4B8C-83A1-F6EECF244321}">
                <p14:modId xmlns:p14="http://schemas.microsoft.com/office/powerpoint/2010/main" val="2228727024"/>
              </p:ext>
            </p:extLst>
          </p:nvPr>
        </p:nvGraphicFramePr>
        <p:xfrm>
          <a:off x="4698533" y="644934"/>
          <a:ext cx="4893971" cy="499110"/>
        </p:xfrm>
        <a:graphic>
          <a:graphicData uri="http://schemas.openxmlformats.org/drawingml/2006/table">
            <a:tbl>
              <a:tblPr firstRow="1" firstCol="1" bandRow="1"/>
              <a:tblGrid>
                <a:gridCol w="871006"/>
                <a:gridCol w="730698"/>
                <a:gridCol w="614129"/>
                <a:gridCol w="740762"/>
                <a:gridCol w="594237"/>
                <a:gridCol w="659359"/>
                <a:gridCol w="683780"/>
              </a:tblGrid>
              <a:tr h="307785">
                <a:tc>
                  <a:txBody>
                    <a:bodyPr/>
                    <a:lstStyle/>
                    <a:p>
                      <a:pPr algn="l" rtl="0" fontAlgn="ctr"/>
                      <a:r>
                        <a:rPr lang="en-GB" sz="1050" b="0" i="0" u="none" strike="noStrike" dirty="0">
                          <a:solidFill>
                            <a:srgbClr val="FFFFFF"/>
                          </a:solidFill>
                          <a:effectLst/>
                          <a:latin typeface="Arial Narrow" panose="020B0606020202030204" pitchFamily="34" charset="0"/>
                        </a:rPr>
                        <a:t>12 months to </a:t>
                      </a:r>
                      <a:r>
                        <a:rPr lang="en-GB" sz="1050" b="0" i="0" u="none" strike="noStrike" dirty="0" smtClean="0">
                          <a:solidFill>
                            <a:srgbClr val="FFFFFF"/>
                          </a:solidFill>
                          <a:effectLst/>
                          <a:latin typeface="Arial Narrow" panose="020B0606020202030204" pitchFamily="34" charset="0"/>
                        </a:rPr>
                        <a:t>Sept. </a:t>
                      </a:r>
                      <a:r>
                        <a:rPr lang="en-GB" sz="1050" b="0" i="0" u="none" strike="noStrike" dirty="0">
                          <a:solidFill>
                            <a:srgbClr val="FFFFFF"/>
                          </a:solidFill>
                          <a:effectLst/>
                          <a:latin typeface="Arial Narrow" panose="020B0606020202030204" pitchFamily="34" charset="0"/>
                        </a:rPr>
                        <a:t>17</a:t>
                      </a:r>
                    </a:p>
                  </a:txBody>
                  <a:tcPr marL="9525" marR="9525" marT="9525" marB="0" anchor="ctr">
                    <a:lnL w="12700" cap="flat" cmpd="sng" algn="ctr">
                      <a:solidFill>
                        <a:srgbClr val="5B9BD5"/>
                      </a:solidFill>
                      <a:prstDash val="solid"/>
                      <a:round/>
                      <a:headEnd type="none" w="med" len="med"/>
                      <a:tailEnd type="none" w="med" len="med"/>
                    </a:lnL>
                    <a:lnR>
                      <a:noFill/>
                    </a:lnR>
                    <a:lnT w="12700" cap="flat" cmpd="sng" algn="ctr">
                      <a:solidFill>
                        <a:srgbClr val="5B9BD5"/>
                      </a:solidFill>
                      <a:prstDash val="solid"/>
                      <a:round/>
                      <a:headEnd type="none" w="med" len="med"/>
                      <a:tailEnd type="none" w="med" len="med"/>
                    </a:lnT>
                    <a:lnB w="12700" cap="flat" cmpd="sng" algn="ctr">
                      <a:solidFill>
                        <a:srgbClr val="5B9BD5"/>
                      </a:solidFill>
                      <a:prstDash val="solid"/>
                      <a:round/>
                      <a:headEnd type="none" w="med" len="med"/>
                      <a:tailEnd type="none" w="med" len="med"/>
                    </a:lnB>
                    <a:solidFill>
                      <a:srgbClr val="66B1CE"/>
                    </a:solidFill>
                  </a:tcPr>
                </a:tc>
                <a:tc>
                  <a:txBody>
                    <a:bodyPr/>
                    <a:lstStyle/>
                    <a:p>
                      <a:pPr algn="ctr" rtl="0" fontAlgn="ctr"/>
                      <a:r>
                        <a:rPr lang="en-GB" sz="1050" b="0" i="0" u="none" strike="noStrike" dirty="0">
                          <a:solidFill>
                            <a:srgbClr val="FFFFFF"/>
                          </a:solidFill>
                          <a:effectLst/>
                          <a:latin typeface="Arial Narrow" panose="020B0606020202030204" pitchFamily="34" charset="0"/>
                        </a:rPr>
                        <a:t>West Yorkshire </a:t>
                      </a:r>
                    </a:p>
                  </a:txBody>
                  <a:tcPr marL="9525" marR="9525" marT="9525" marB="0" anchor="ctr">
                    <a:lnL>
                      <a:noFill/>
                    </a:lnL>
                    <a:lnR>
                      <a:noFill/>
                    </a:lnR>
                    <a:lnT w="12700" cap="flat" cmpd="sng" algn="ctr">
                      <a:solidFill>
                        <a:srgbClr val="5B9BD5"/>
                      </a:solidFill>
                      <a:prstDash val="solid"/>
                      <a:round/>
                      <a:headEnd type="none" w="med" len="med"/>
                      <a:tailEnd type="none" w="med" len="med"/>
                    </a:lnT>
                    <a:lnB w="12700" cap="flat" cmpd="sng" algn="ctr">
                      <a:solidFill>
                        <a:srgbClr val="5B9BD5"/>
                      </a:solidFill>
                      <a:prstDash val="solid"/>
                      <a:round/>
                      <a:headEnd type="none" w="med" len="med"/>
                      <a:tailEnd type="none" w="med" len="med"/>
                    </a:lnB>
                    <a:solidFill>
                      <a:srgbClr val="66B1CE"/>
                    </a:solidFill>
                  </a:tcPr>
                </a:tc>
                <a:tc>
                  <a:txBody>
                    <a:bodyPr/>
                    <a:lstStyle/>
                    <a:p>
                      <a:pPr algn="ctr" rtl="0" fontAlgn="ctr"/>
                      <a:r>
                        <a:rPr lang="en-GB" sz="1050" b="0" i="0" u="none" strike="noStrike" dirty="0">
                          <a:solidFill>
                            <a:srgbClr val="FFFFFF"/>
                          </a:solidFill>
                          <a:effectLst/>
                          <a:latin typeface="Arial Narrow" panose="020B0606020202030204" pitchFamily="34" charset="0"/>
                        </a:rPr>
                        <a:t>Bradford</a:t>
                      </a:r>
                    </a:p>
                  </a:txBody>
                  <a:tcPr marL="9525" marR="9525" marT="9525" marB="0" anchor="ctr">
                    <a:lnL>
                      <a:noFill/>
                    </a:lnL>
                    <a:lnR>
                      <a:noFill/>
                    </a:lnR>
                    <a:lnT w="12700" cap="flat" cmpd="sng" algn="ctr">
                      <a:solidFill>
                        <a:srgbClr val="5B9BD5"/>
                      </a:solidFill>
                      <a:prstDash val="solid"/>
                      <a:round/>
                      <a:headEnd type="none" w="med" len="med"/>
                      <a:tailEnd type="none" w="med" len="med"/>
                    </a:lnT>
                    <a:lnB w="12700" cap="flat" cmpd="sng" algn="ctr">
                      <a:solidFill>
                        <a:srgbClr val="5B9BD5"/>
                      </a:solidFill>
                      <a:prstDash val="solid"/>
                      <a:round/>
                      <a:headEnd type="none" w="med" len="med"/>
                      <a:tailEnd type="none" w="med" len="med"/>
                    </a:lnB>
                    <a:solidFill>
                      <a:srgbClr val="66B1CE"/>
                    </a:solidFill>
                  </a:tcPr>
                </a:tc>
                <a:tc>
                  <a:txBody>
                    <a:bodyPr/>
                    <a:lstStyle/>
                    <a:p>
                      <a:pPr algn="ctr" rtl="0" fontAlgn="ctr"/>
                      <a:r>
                        <a:rPr lang="en-GB" sz="1050" b="0" i="0" u="none" strike="noStrike" dirty="0">
                          <a:solidFill>
                            <a:srgbClr val="FFFFFF"/>
                          </a:solidFill>
                          <a:effectLst/>
                          <a:latin typeface="Arial Narrow" panose="020B0606020202030204" pitchFamily="34" charset="0"/>
                        </a:rPr>
                        <a:t>Calderdale</a:t>
                      </a:r>
                    </a:p>
                  </a:txBody>
                  <a:tcPr marL="9525" marR="9525" marT="9525" marB="0" anchor="ctr">
                    <a:lnL>
                      <a:noFill/>
                    </a:lnL>
                    <a:lnR>
                      <a:noFill/>
                    </a:lnR>
                    <a:lnT w="12700" cap="flat" cmpd="sng" algn="ctr">
                      <a:solidFill>
                        <a:srgbClr val="5B9BD5"/>
                      </a:solidFill>
                      <a:prstDash val="solid"/>
                      <a:round/>
                      <a:headEnd type="none" w="med" len="med"/>
                      <a:tailEnd type="none" w="med" len="med"/>
                    </a:lnT>
                    <a:lnB w="12700" cap="flat" cmpd="sng" algn="ctr">
                      <a:solidFill>
                        <a:srgbClr val="5B9BD5"/>
                      </a:solidFill>
                      <a:prstDash val="solid"/>
                      <a:round/>
                      <a:headEnd type="none" w="med" len="med"/>
                      <a:tailEnd type="none" w="med" len="med"/>
                    </a:lnB>
                    <a:solidFill>
                      <a:srgbClr val="66B1CE"/>
                    </a:solidFill>
                  </a:tcPr>
                </a:tc>
                <a:tc>
                  <a:txBody>
                    <a:bodyPr/>
                    <a:lstStyle/>
                    <a:p>
                      <a:pPr algn="ctr" rtl="0" fontAlgn="ctr"/>
                      <a:r>
                        <a:rPr lang="en-GB" sz="1050" b="0" i="0" u="none" strike="noStrike" dirty="0">
                          <a:solidFill>
                            <a:srgbClr val="FFFFFF"/>
                          </a:solidFill>
                          <a:effectLst/>
                          <a:latin typeface="Arial Narrow" panose="020B0606020202030204" pitchFamily="34" charset="0"/>
                        </a:rPr>
                        <a:t>Kirklees</a:t>
                      </a:r>
                    </a:p>
                  </a:txBody>
                  <a:tcPr marL="9525" marR="9525" marT="9525" marB="0" anchor="ctr">
                    <a:lnL>
                      <a:noFill/>
                    </a:lnL>
                    <a:lnR>
                      <a:noFill/>
                    </a:lnR>
                    <a:lnT w="12700" cap="flat" cmpd="sng" algn="ctr">
                      <a:solidFill>
                        <a:srgbClr val="5B9BD5"/>
                      </a:solidFill>
                      <a:prstDash val="solid"/>
                      <a:round/>
                      <a:headEnd type="none" w="med" len="med"/>
                      <a:tailEnd type="none" w="med" len="med"/>
                    </a:lnT>
                    <a:lnB w="12700" cap="flat" cmpd="sng" algn="ctr">
                      <a:solidFill>
                        <a:srgbClr val="5B9BD5"/>
                      </a:solidFill>
                      <a:prstDash val="solid"/>
                      <a:round/>
                      <a:headEnd type="none" w="med" len="med"/>
                      <a:tailEnd type="none" w="med" len="med"/>
                    </a:lnB>
                    <a:solidFill>
                      <a:srgbClr val="66B1CE"/>
                    </a:solidFill>
                  </a:tcPr>
                </a:tc>
                <a:tc>
                  <a:txBody>
                    <a:bodyPr/>
                    <a:lstStyle/>
                    <a:p>
                      <a:pPr algn="ctr" rtl="0" fontAlgn="ctr"/>
                      <a:r>
                        <a:rPr lang="en-GB" sz="1050" b="0" i="0" u="none" strike="noStrike" dirty="0">
                          <a:solidFill>
                            <a:srgbClr val="FFFFFF"/>
                          </a:solidFill>
                          <a:effectLst/>
                          <a:latin typeface="Arial Narrow" panose="020B0606020202030204" pitchFamily="34" charset="0"/>
                        </a:rPr>
                        <a:t>Leeds</a:t>
                      </a:r>
                    </a:p>
                  </a:txBody>
                  <a:tcPr marL="9525" marR="9525" marT="9525" marB="0" anchor="ctr">
                    <a:lnL>
                      <a:noFill/>
                    </a:lnL>
                    <a:lnR>
                      <a:noFill/>
                    </a:lnR>
                    <a:lnT w="12700" cap="flat" cmpd="sng" algn="ctr">
                      <a:solidFill>
                        <a:srgbClr val="5B9BD5"/>
                      </a:solidFill>
                      <a:prstDash val="solid"/>
                      <a:round/>
                      <a:headEnd type="none" w="med" len="med"/>
                      <a:tailEnd type="none" w="med" len="med"/>
                    </a:lnT>
                    <a:lnB w="12700" cap="flat" cmpd="sng" algn="ctr">
                      <a:solidFill>
                        <a:srgbClr val="5B9BD5"/>
                      </a:solidFill>
                      <a:prstDash val="solid"/>
                      <a:round/>
                      <a:headEnd type="none" w="med" len="med"/>
                      <a:tailEnd type="none" w="med" len="med"/>
                    </a:lnB>
                    <a:solidFill>
                      <a:srgbClr val="66B1CE"/>
                    </a:solidFill>
                  </a:tcPr>
                </a:tc>
                <a:tc>
                  <a:txBody>
                    <a:bodyPr/>
                    <a:lstStyle/>
                    <a:p>
                      <a:pPr algn="ctr" rtl="0" fontAlgn="ctr"/>
                      <a:r>
                        <a:rPr lang="en-GB" sz="1050" b="0" i="0" u="none" strike="noStrike" dirty="0">
                          <a:solidFill>
                            <a:srgbClr val="FFFFFF"/>
                          </a:solidFill>
                          <a:effectLst/>
                          <a:latin typeface="Arial Narrow" panose="020B0606020202030204" pitchFamily="34" charset="0"/>
                        </a:rPr>
                        <a:t>Wakefield</a:t>
                      </a:r>
                    </a:p>
                  </a:txBody>
                  <a:tcPr marL="9525" marR="9525" marT="9525" marB="0" anchor="ctr">
                    <a:lnL>
                      <a:noFill/>
                    </a:lnL>
                    <a:lnR w="12700" cap="flat" cmpd="sng" algn="ctr">
                      <a:solidFill>
                        <a:srgbClr val="5B9BD5"/>
                      </a:solidFill>
                      <a:prstDash val="solid"/>
                      <a:round/>
                      <a:headEnd type="none" w="med" len="med"/>
                      <a:tailEnd type="none" w="med" len="med"/>
                    </a:lnR>
                    <a:lnT w="12700" cap="flat" cmpd="sng" algn="ctr">
                      <a:solidFill>
                        <a:srgbClr val="5B9BD5"/>
                      </a:solidFill>
                      <a:prstDash val="solid"/>
                      <a:round/>
                      <a:headEnd type="none" w="med" len="med"/>
                      <a:tailEnd type="none" w="med" len="med"/>
                    </a:lnT>
                    <a:lnB w="12700" cap="flat" cmpd="sng" algn="ctr">
                      <a:solidFill>
                        <a:srgbClr val="5B9BD5"/>
                      </a:solidFill>
                      <a:prstDash val="solid"/>
                      <a:round/>
                      <a:headEnd type="none" w="med" len="med"/>
                      <a:tailEnd type="none" w="med" len="med"/>
                    </a:lnB>
                    <a:solidFill>
                      <a:srgbClr val="66B1CE"/>
                    </a:solidFill>
                  </a:tcPr>
                </a:tc>
              </a:tr>
              <a:tr h="165032">
                <a:tc>
                  <a:txBody>
                    <a:bodyPr/>
                    <a:lstStyle/>
                    <a:p>
                      <a:pPr algn="l" fontAlgn="ctr"/>
                      <a:r>
                        <a:rPr lang="en-GB" sz="1050" b="0" i="0" u="none" strike="noStrike" dirty="0">
                          <a:solidFill>
                            <a:srgbClr val="000000"/>
                          </a:solidFill>
                          <a:effectLst/>
                          <a:latin typeface="Arial Narrow" panose="020B0606020202030204" pitchFamily="34" charset="0"/>
                        </a:rPr>
                        <a:t>Agree %</a:t>
                      </a:r>
                    </a:p>
                  </a:txBody>
                  <a:tcPr marL="9525" marR="9525" marT="9525" marB="0" anchor="ctr">
                    <a:lnL w="12700" cap="flat" cmpd="sng" algn="ctr">
                      <a:solidFill>
                        <a:srgbClr val="9CC2E5"/>
                      </a:solidFill>
                      <a:prstDash val="solid"/>
                      <a:round/>
                      <a:headEnd type="none" w="med" len="med"/>
                      <a:tailEnd type="none" w="med" len="med"/>
                    </a:lnL>
                    <a:lnR>
                      <a:noFill/>
                    </a:lnR>
                    <a:lnT w="12700" cap="flat" cmpd="sng" algn="ctr">
                      <a:solidFill>
                        <a:srgbClr val="5B9BD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DEEAF6"/>
                    </a:solidFill>
                  </a:tcPr>
                </a:tc>
                <a:tc>
                  <a:txBody>
                    <a:bodyPr/>
                    <a:lstStyle/>
                    <a:p>
                      <a:pPr algn="ctr" fontAlgn="t"/>
                      <a:r>
                        <a:rPr lang="en-GB" sz="1000" b="0" i="0" u="none" strike="noStrike" dirty="0" smtClean="0">
                          <a:solidFill>
                            <a:srgbClr val="000000"/>
                          </a:solidFill>
                          <a:effectLst/>
                          <a:latin typeface="Arial Narrow" panose="020B0606020202030204" pitchFamily="34" charset="0"/>
                        </a:rPr>
                        <a:t>49.3%</a:t>
                      </a:r>
                      <a:endParaRPr lang="en-GB" sz="1000" b="0" i="0" u="none" strike="noStrike" dirty="0">
                        <a:solidFill>
                          <a:srgbClr val="000000"/>
                        </a:solidFill>
                        <a:effectLst/>
                        <a:latin typeface="Arial Narrow" panose="020B0606020202030204" pitchFamily="34" charset="0"/>
                      </a:endParaRPr>
                    </a:p>
                  </a:txBody>
                  <a:tcPr marL="9525" marR="9525" marT="9525" marB="0">
                    <a:lnL>
                      <a:noFill/>
                    </a:lnL>
                    <a:lnR>
                      <a:noFill/>
                    </a:lnR>
                    <a:lnT w="12700" cap="flat" cmpd="sng" algn="ctr">
                      <a:solidFill>
                        <a:srgbClr val="5B9BD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DEEAF6"/>
                    </a:solidFill>
                  </a:tcPr>
                </a:tc>
                <a:tc>
                  <a:txBody>
                    <a:bodyPr/>
                    <a:lstStyle/>
                    <a:p>
                      <a:pPr algn="ctr" fontAlgn="t"/>
                      <a:r>
                        <a:rPr lang="en-GB" sz="1000" b="0" i="0" u="none" strike="noStrike" dirty="0" smtClean="0">
                          <a:solidFill>
                            <a:srgbClr val="000000"/>
                          </a:solidFill>
                          <a:effectLst/>
                          <a:latin typeface="Arial Narrow" panose="020B0606020202030204" pitchFamily="34" charset="0"/>
                        </a:rPr>
                        <a:t>44.9%</a:t>
                      </a:r>
                      <a:endParaRPr lang="en-GB" sz="1000" b="0" i="0" u="none" strike="noStrike" dirty="0">
                        <a:solidFill>
                          <a:srgbClr val="000000"/>
                        </a:solidFill>
                        <a:effectLst/>
                        <a:latin typeface="Arial Narrow" panose="020B0606020202030204" pitchFamily="34" charset="0"/>
                      </a:endParaRPr>
                    </a:p>
                  </a:txBody>
                  <a:tcPr marL="9525" marR="9525" marT="9525" marB="0">
                    <a:lnL>
                      <a:noFill/>
                    </a:lnL>
                    <a:lnR>
                      <a:noFill/>
                    </a:lnR>
                    <a:lnT w="12700" cap="flat" cmpd="sng" algn="ctr">
                      <a:solidFill>
                        <a:srgbClr val="5B9BD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DEEAF6"/>
                    </a:solidFill>
                  </a:tcPr>
                </a:tc>
                <a:tc>
                  <a:txBody>
                    <a:bodyPr/>
                    <a:lstStyle/>
                    <a:p>
                      <a:pPr algn="ctr" fontAlgn="t"/>
                      <a:r>
                        <a:rPr lang="en-GB" sz="1000" b="0" i="0" u="none" strike="noStrike" dirty="0" smtClean="0">
                          <a:solidFill>
                            <a:srgbClr val="000000"/>
                          </a:solidFill>
                          <a:effectLst/>
                          <a:latin typeface="Arial Narrow" panose="020B0606020202030204" pitchFamily="34" charset="0"/>
                        </a:rPr>
                        <a:t>48.%</a:t>
                      </a:r>
                      <a:endParaRPr lang="en-GB" sz="1000" b="0" i="0" u="none" strike="noStrike" dirty="0">
                        <a:solidFill>
                          <a:srgbClr val="000000"/>
                        </a:solidFill>
                        <a:effectLst/>
                        <a:latin typeface="Arial Narrow" panose="020B0606020202030204" pitchFamily="34" charset="0"/>
                      </a:endParaRPr>
                    </a:p>
                  </a:txBody>
                  <a:tcPr marL="9525" marR="9525" marT="9525" marB="0">
                    <a:lnL>
                      <a:noFill/>
                    </a:lnL>
                    <a:lnR>
                      <a:noFill/>
                    </a:lnR>
                    <a:lnT w="12700" cap="flat" cmpd="sng" algn="ctr">
                      <a:solidFill>
                        <a:srgbClr val="5B9BD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DEEAF6"/>
                    </a:solidFill>
                  </a:tcPr>
                </a:tc>
                <a:tc>
                  <a:txBody>
                    <a:bodyPr/>
                    <a:lstStyle/>
                    <a:p>
                      <a:pPr algn="ctr" fontAlgn="t"/>
                      <a:r>
                        <a:rPr lang="en-GB" sz="1000" b="0" i="0" u="none" strike="noStrike" dirty="0" smtClean="0">
                          <a:solidFill>
                            <a:srgbClr val="000000"/>
                          </a:solidFill>
                          <a:effectLst/>
                          <a:latin typeface="Arial Narrow" panose="020B0606020202030204" pitchFamily="34" charset="0"/>
                        </a:rPr>
                        <a:t>49.3%</a:t>
                      </a:r>
                      <a:endParaRPr lang="en-GB" sz="1000" b="0" i="0" u="none" strike="noStrike" dirty="0">
                        <a:solidFill>
                          <a:srgbClr val="000000"/>
                        </a:solidFill>
                        <a:effectLst/>
                        <a:latin typeface="Arial Narrow" panose="020B0606020202030204" pitchFamily="34" charset="0"/>
                      </a:endParaRPr>
                    </a:p>
                  </a:txBody>
                  <a:tcPr marL="9525" marR="9525" marT="9525" marB="0">
                    <a:lnL>
                      <a:noFill/>
                    </a:lnL>
                    <a:lnR>
                      <a:noFill/>
                    </a:lnR>
                    <a:lnT w="12700" cap="flat" cmpd="sng" algn="ctr">
                      <a:solidFill>
                        <a:srgbClr val="5B9BD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DEEAF6"/>
                    </a:solidFill>
                  </a:tcPr>
                </a:tc>
                <a:tc>
                  <a:txBody>
                    <a:bodyPr/>
                    <a:lstStyle/>
                    <a:p>
                      <a:pPr algn="ctr" fontAlgn="t"/>
                      <a:r>
                        <a:rPr lang="en-GB" sz="1000" b="0" i="0" u="none" strike="noStrike" dirty="0" smtClean="0">
                          <a:solidFill>
                            <a:srgbClr val="000000"/>
                          </a:solidFill>
                          <a:effectLst/>
                          <a:latin typeface="Arial Narrow" panose="020B0606020202030204" pitchFamily="34" charset="0"/>
                        </a:rPr>
                        <a:t>54.1%</a:t>
                      </a:r>
                      <a:endParaRPr lang="en-GB" sz="1000" b="0" i="0" u="none" strike="noStrike" dirty="0">
                        <a:solidFill>
                          <a:srgbClr val="000000"/>
                        </a:solidFill>
                        <a:effectLst/>
                        <a:latin typeface="Arial Narrow" panose="020B0606020202030204" pitchFamily="34" charset="0"/>
                      </a:endParaRPr>
                    </a:p>
                  </a:txBody>
                  <a:tcPr marL="9525" marR="9525" marT="9525" marB="0">
                    <a:lnL>
                      <a:noFill/>
                    </a:lnL>
                    <a:lnR>
                      <a:noFill/>
                    </a:lnR>
                    <a:lnT w="12700" cap="flat" cmpd="sng" algn="ctr">
                      <a:solidFill>
                        <a:srgbClr val="5B9BD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DEEAF6"/>
                    </a:solidFill>
                  </a:tcPr>
                </a:tc>
                <a:tc>
                  <a:txBody>
                    <a:bodyPr/>
                    <a:lstStyle/>
                    <a:p>
                      <a:pPr algn="ctr" fontAlgn="t"/>
                      <a:r>
                        <a:rPr lang="en-GB" sz="1000" b="0" i="0" u="none" strike="noStrike" dirty="0" smtClean="0">
                          <a:solidFill>
                            <a:srgbClr val="000000"/>
                          </a:solidFill>
                          <a:effectLst/>
                          <a:latin typeface="Arial Narrow" panose="020B0606020202030204" pitchFamily="34" charset="0"/>
                        </a:rPr>
                        <a:t>45.7%</a:t>
                      </a:r>
                      <a:endParaRPr lang="en-GB" sz="1000" b="0" i="0" u="none" strike="noStrike" dirty="0">
                        <a:solidFill>
                          <a:srgbClr val="000000"/>
                        </a:solidFill>
                        <a:effectLst/>
                        <a:latin typeface="Arial Narrow" panose="020B0606020202030204" pitchFamily="34" charset="0"/>
                      </a:endParaRPr>
                    </a:p>
                  </a:txBody>
                  <a:tcPr marL="9525" marR="9525" marT="9525" marB="0">
                    <a:lnL>
                      <a:noFill/>
                    </a:lnL>
                    <a:lnR w="12700" cap="flat" cmpd="sng" algn="ctr">
                      <a:solidFill>
                        <a:srgbClr val="9CC2E5"/>
                      </a:solidFill>
                      <a:prstDash val="solid"/>
                      <a:round/>
                      <a:headEnd type="none" w="med" len="med"/>
                      <a:tailEnd type="none" w="med" len="med"/>
                    </a:lnR>
                    <a:lnT w="12700" cap="flat" cmpd="sng" algn="ctr">
                      <a:solidFill>
                        <a:srgbClr val="5B9BD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DEEAF6"/>
                    </a:solidFill>
                  </a:tcPr>
                </a:tc>
              </a:tr>
            </a:tbl>
          </a:graphicData>
        </a:graphic>
      </p:graphicFrame>
      <p:sp>
        <p:nvSpPr>
          <p:cNvPr id="16" name="Footer Placeholder 5"/>
          <p:cNvSpPr>
            <a:spLocks noGrp="1"/>
          </p:cNvSpPr>
          <p:nvPr>
            <p:ph type="ftr" sz="quarter" idx="11"/>
          </p:nvPr>
        </p:nvSpPr>
        <p:spPr>
          <a:xfrm>
            <a:off x="3026896" y="6583972"/>
            <a:ext cx="3343275" cy="365125"/>
          </a:xfrm>
        </p:spPr>
        <p:txBody>
          <a:bodyPr/>
          <a:lstStyle/>
          <a:p>
            <a:r>
              <a:rPr lang="en-GB" sz="1000" dirty="0" smtClean="0">
                <a:latin typeface="Arial Narrow" panose="020B0606020202030204" pitchFamily="34" charset="0"/>
              </a:rPr>
              <a:t>Page </a:t>
            </a:r>
            <a:fld id="{9A7BEE5C-9E36-4678-BB50-FABA731D7E57}" type="slidenum">
              <a:rPr lang="en-GB" sz="1000">
                <a:latin typeface="Arial Narrow" panose="020B0606020202030204" pitchFamily="34" charset="0"/>
              </a:rPr>
              <a:pPr/>
              <a:t>10</a:t>
            </a:fld>
            <a:endParaRPr lang="en-GB" sz="1000" dirty="0">
              <a:latin typeface="Arial Narrow" panose="020B0606020202030204" pitchFamily="34" charset="0"/>
            </a:endParaRPr>
          </a:p>
        </p:txBody>
      </p:sp>
      <p:graphicFrame>
        <p:nvGraphicFramePr>
          <p:cNvPr id="17" name="Chart 16"/>
          <p:cNvGraphicFramePr>
            <a:graphicFrameLocks/>
          </p:cNvGraphicFramePr>
          <p:nvPr>
            <p:extLst>
              <p:ext uri="{D42A27DB-BD31-4B8C-83A1-F6EECF244321}">
                <p14:modId xmlns:p14="http://schemas.microsoft.com/office/powerpoint/2010/main" val="737188099"/>
              </p:ext>
            </p:extLst>
          </p:nvPr>
        </p:nvGraphicFramePr>
        <p:xfrm>
          <a:off x="335398" y="824598"/>
          <a:ext cx="4262575" cy="167672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1" name="Chart 20"/>
          <p:cNvGraphicFramePr>
            <a:graphicFrameLocks/>
          </p:cNvGraphicFramePr>
          <p:nvPr>
            <p:extLst>
              <p:ext uri="{D42A27DB-BD31-4B8C-83A1-F6EECF244321}">
                <p14:modId xmlns:p14="http://schemas.microsoft.com/office/powerpoint/2010/main" val="644302948"/>
              </p:ext>
            </p:extLst>
          </p:nvPr>
        </p:nvGraphicFramePr>
        <p:xfrm>
          <a:off x="401411" y="4830407"/>
          <a:ext cx="4196562" cy="1751292"/>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1971552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p:cNvCxnSpPr/>
          <p:nvPr/>
        </p:nvCxnSpPr>
        <p:spPr>
          <a:xfrm>
            <a:off x="4934540" y="411480"/>
            <a:ext cx="6432" cy="6248112"/>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4" name="Title 3"/>
          <p:cNvSpPr>
            <a:spLocks noGrp="1"/>
          </p:cNvSpPr>
          <p:nvPr>
            <p:ph type="title"/>
          </p:nvPr>
        </p:nvSpPr>
        <p:spPr>
          <a:xfrm>
            <a:off x="271094" y="223898"/>
            <a:ext cx="9403312" cy="379328"/>
          </a:xfrm>
          <a:solidFill>
            <a:srgbClr val="B2324B"/>
          </a:solidFill>
          <a:ln w="6350">
            <a:solidFill>
              <a:schemeClr val="tx1"/>
            </a:solidFill>
          </a:ln>
        </p:spPr>
        <p:txBody>
          <a:bodyPr>
            <a:normAutofit/>
          </a:bodyPr>
          <a:lstStyle/>
          <a:p>
            <a:r>
              <a:rPr lang="en-GB" sz="1300" b="1" dirty="0">
                <a:solidFill>
                  <a:schemeClr val="bg1"/>
                </a:solidFill>
                <a:latin typeface="Arial Narrow" panose="020B0606020202030204" pitchFamily="34" charset="0"/>
              </a:rPr>
              <a:t>MAKE SURE CRIMINAL JUSTICE WORKS					                                </a:t>
            </a:r>
            <a:r>
              <a:rPr lang="en-GB" sz="1300" b="1" i="1" dirty="0">
                <a:solidFill>
                  <a:schemeClr val="bg1"/>
                </a:solidFill>
                <a:latin typeface="Arial Narrow" panose="020B0606020202030204" pitchFamily="34" charset="0"/>
              </a:rPr>
              <a:t>DELIVERY OVERVIEW</a:t>
            </a:r>
          </a:p>
        </p:txBody>
      </p:sp>
      <p:sp>
        <p:nvSpPr>
          <p:cNvPr id="5" name="Rectangle 4"/>
          <p:cNvSpPr/>
          <p:nvPr/>
        </p:nvSpPr>
        <p:spPr>
          <a:xfrm>
            <a:off x="267461" y="232913"/>
            <a:ext cx="9398319" cy="6426679"/>
          </a:xfrm>
          <a:prstGeom prst="rect">
            <a:avLst/>
          </a:prstGeom>
          <a:noFill/>
          <a:ln w="28575">
            <a:solidFill>
              <a:srgbClr val="B2324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dirty="0">
              <a:solidFill>
                <a:prstClr val="white"/>
              </a:solidFill>
            </a:endParaRPr>
          </a:p>
        </p:txBody>
      </p:sp>
      <p:grpSp>
        <p:nvGrpSpPr>
          <p:cNvPr id="15" name="Group 14"/>
          <p:cNvGrpSpPr/>
          <p:nvPr/>
        </p:nvGrpSpPr>
        <p:grpSpPr>
          <a:xfrm>
            <a:off x="339580" y="654331"/>
            <a:ext cx="9197791" cy="276999"/>
            <a:chOff x="355500" y="695411"/>
            <a:chExt cx="9197791" cy="276999"/>
          </a:xfrm>
        </p:grpSpPr>
        <p:sp>
          <p:nvSpPr>
            <p:cNvPr id="11" name="TextBox 10"/>
            <p:cNvSpPr txBox="1"/>
            <p:nvPr/>
          </p:nvSpPr>
          <p:spPr>
            <a:xfrm>
              <a:off x="355500" y="695411"/>
              <a:ext cx="4493589" cy="276999"/>
            </a:xfrm>
            <a:prstGeom prst="rect">
              <a:avLst/>
            </a:prstGeom>
            <a:solidFill>
              <a:srgbClr val="B2324B"/>
            </a:solidFill>
          </p:spPr>
          <p:txBody>
            <a:bodyPr wrap="square" rtlCol="0" anchor="t" anchorCtr="0">
              <a:spAutoFit/>
            </a:bodyPr>
            <a:lstStyle>
              <a:defPPr>
                <a:defRPr lang="en-US"/>
              </a:defPPr>
              <a:lvl1pPr>
                <a:defRPr sz="1200" b="1">
                  <a:solidFill>
                    <a:prstClr val="white"/>
                  </a:solidFill>
                  <a:latin typeface="Arial Narrow" panose="020B0606020202030204" pitchFamily="34" charset="0"/>
                </a:defRPr>
              </a:lvl1pPr>
            </a:lstStyle>
            <a:p>
              <a:r>
                <a:rPr lang="en-GB" dirty="0"/>
                <a:t>West Yorkshire Police Delivery</a:t>
              </a:r>
            </a:p>
          </p:txBody>
        </p:sp>
        <p:sp>
          <p:nvSpPr>
            <p:cNvPr id="20" name="TextBox 19"/>
            <p:cNvSpPr txBox="1"/>
            <p:nvPr/>
          </p:nvSpPr>
          <p:spPr>
            <a:xfrm>
              <a:off x="5062684" y="695411"/>
              <a:ext cx="4490607" cy="276999"/>
            </a:xfrm>
            <a:prstGeom prst="rect">
              <a:avLst/>
            </a:prstGeom>
            <a:solidFill>
              <a:srgbClr val="B2324B"/>
            </a:solidFill>
          </p:spPr>
          <p:txBody>
            <a:bodyPr wrap="square" rtlCol="0" anchor="t" anchorCtr="0">
              <a:spAutoFit/>
            </a:bodyPr>
            <a:lstStyle>
              <a:defPPr>
                <a:defRPr lang="en-US"/>
              </a:defPPr>
              <a:lvl1pPr>
                <a:defRPr sz="1200" b="1">
                  <a:solidFill>
                    <a:prstClr val="white"/>
                  </a:solidFill>
                  <a:latin typeface="Arial Narrow" panose="020B0606020202030204" pitchFamily="34" charset="0"/>
                </a:defRPr>
              </a:lvl1pPr>
            </a:lstStyle>
            <a:p>
              <a:r>
                <a:rPr lang="en-GB" dirty="0"/>
                <a:t>West Yorkshire Partners’ Delivery</a:t>
              </a:r>
            </a:p>
          </p:txBody>
        </p:sp>
      </p:grpSp>
      <p:sp>
        <p:nvSpPr>
          <p:cNvPr id="13" name="TextBox 12"/>
          <p:cNvSpPr txBox="1"/>
          <p:nvPr/>
        </p:nvSpPr>
        <p:spPr>
          <a:xfrm>
            <a:off x="190583" y="887389"/>
            <a:ext cx="4825602" cy="2708434"/>
          </a:xfrm>
          <a:prstGeom prst="rect">
            <a:avLst/>
          </a:prstGeom>
          <a:noFill/>
        </p:spPr>
        <p:txBody>
          <a:bodyPr wrap="square" rtlCol="0">
            <a:spAutoFit/>
          </a:bodyPr>
          <a:lstStyle/>
          <a:p>
            <a:pPr marL="90170" marR="90170" algn="just">
              <a:spcBef>
                <a:spcPts val="600"/>
              </a:spcBef>
              <a:spcAft>
                <a:spcPts val="0"/>
              </a:spcAft>
              <a:tabLst>
                <a:tab pos="4487545" algn="l"/>
              </a:tabLst>
            </a:pPr>
            <a:r>
              <a:rPr lang="en-GB" sz="1100" dirty="0" smtClean="0">
                <a:latin typeface="Arial Narrow" panose="020B0606020202030204" pitchFamily="34" charset="0"/>
                <a:ea typeface="Gill Sans MT"/>
                <a:cs typeface="Arial" panose="020B0604020202020204" pitchFamily="34" charset="0"/>
              </a:rPr>
              <a:t>HM Courts &amp; Tribunal Service has been working through challenges associated with the ongoing digital transformation programme. Unfortunately this has had a negative impact on the ineffective trial rates and time taken for cases to reach resolution. Thanks to the earlier progress made through the </a:t>
            </a:r>
            <a:r>
              <a:rPr lang="en-GB" sz="1100" b="1" dirty="0" smtClean="0">
                <a:latin typeface="Arial Narrow" panose="020B0606020202030204" pitchFamily="34" charset="0"/>
                <a:ea typeface="Gill Sans MT"/>
                <a:cs typeface="Arial" panose="020B0604020202020204" pitchFamily="34" charset="0"/>
              </a:rPr>
              <a:t>Transforming Summary Justice</a:t>
            </a:r>
            <a:r>
              <a:rPr lang="en-GB" sz="1100" dirty="0" smtClean="0">
                <a:latin typeface="Arial Narrow" panose="020B0606020202030204" pitchFamily="34" charset="0"/>
                <a:ea typeface="Gill Sans MT"/>
                <a:cs typeface="Arial" panose="020B0604020202020204" pitchFamily="34" charset="0"/>
              </a:rPr>
              <a:t> and </a:t>
            </a:r>
            <a:r>
              <a:rPr lang="en-GB" sz="1100" b="1" dirty="0" smtClean="0">
                <a:latin typeface="Arial Narrow" panose="020B0606020202030204" pitchFamily="34" charset="0"/>
                <a:ea typeface="Gill Sans MT"/>
                <a:cs typeface="Arial" panose="020B0604020202020204" pitchFamily="34" charset="0"/>
              </a:rPr>
              <a:t>Better Case Management </a:t>
            </a:r>
            <a:r>
              <a:rPr lang="en-GB" sz="1100" dirty="0" smtClean="0">
                <a:latin typeface="Arial Narrow" panose="020B0606020202030204" pitchFamily="34" charset="0"/>
                <a:ea typeface="Gill Sans MT"/>
                <a:cs typeface="Arial" panose="020B0604020202020204" pitchFamily="34" charset="0"/>
              </a:rPr>
              <a:t>programme, West Yorkshire is still in a good position when compared to the national averages, but we will need to continue working together to help the courts overcome these issues. West </a:t>
            </a:r>
            <a:r>
              <a:rPr lang="en-GB" sz="1100" dirty="0">
                <a:latin typeface="Arial Narrow" panose="020B0606020202030204" pitchFamily="34" charset="0"/>
                <a:ea typeface="Gill Sans MT"/>
                <a:cs typeface="Arial" panose="020B0604020202020204" pitchFamily="34" charset="0"/>
              </a:rPr>
              <a:t>Yorkshire Police have been contributing to these efforts by focusing on </a:t>
            </a:r>
            <a:r>
              <a:rPr lang="en-GB" sz="1100" dirty="0" smtClean="0">
                <a:latin typeface="Arial Narrow" panose="020B0606020202030204" pitchFamily="34" charset="0"/>
                <a:ea typeface="Gill Sans MT"/>
                <a:cs typeface="Arial" panose="020B0604020202020204" pitchFamily="34" charset="0"/>
              </a:rPr>
              <a:t>the </a:t>
            </a:r>
            <a:r>
              <a:rPr lang="en-GB" sz="1100" dirty="0">
                <a:latin typeface="Arial Narrow" panose="020B0606020202030204" pitchFamily="34" charset="0"/>
                <a:ea typeface="Gill Sans MT"/>
                <a:cs typeface="Arial" panose="020B0604020202020204" pitchFamily="34" charset="0"/>
              </a:rPr>
              <a:t>quality of case </a:t>
            </a:r>
            <a:r>
              <a:rPr lang="en-GB" sz="1100" dirty="0" smtClean="0">
                <a:latin typeface="Arial Narrow" panose="020B0606020202030204" pitchFamily="34" charset="0"/>
                <a:ea typeface="Gill Sans MT"/>
                <a:cs typeface="Arial" panose="020B0604020202020204" pitchFamily="34" charset="0"/>
              </a:rPr>
              <a:t>files, and </a:t>
            </a:r>
            <a:r>
              <a:rPr lang="en-GB" sz="1100" dirty="0">
                <a:latin typeface="Arial Narrow" panose="020B0606020202030204" pitchFamily="34" charset="0"/>
                <a:ea typeface="Gill Sans MT"/>
                <a:cs typeface="Arial" panose="020B0604020202020204" pitchFamily="34" charset="0"/>
              </a:rPr>
              <a:t>where </a:t>
            </a:r>
            <a:r>
              <a:rPr lang="en-GB" sz="1100" dirty="0" smtClean="0">
                <a:latin typeface="Arial Narrow" panose="020B0606020202030204" pitchFamily="34" charset="0"/>
                <a:ea typeface="Gill Sans MT"/>
                <a:cs typeface="Arial" panose="020B0604020202020204" pitchFamily="34" charset="0"/>
              </a:rPr>
              <a:t>possible, </a:t>
            </a:r>
            <a:r>
              <a:rPr lang="en-GB" sz="1100" dirty="0">
                <a:latin typeface="Arial Narrow" panose="020B0606020202030204" pitchFamily="34" charset="0"/>
                <a:ea typeface="Gill Sans MT"/>
                <a:cs typeface="Arial" panose="020B0604020202020204" pitchFamily="34" charset="0"/>
              </a:rPr>
              <a:t>helping to reduce the number of cases going to Crown Court unnecessarily. </a:t>
            </a:r>
            <a:endParaRPr lang="en-GB" sz="1100" dirty="0" smtClean="0">
              <a:latin typeface="Arial Narrow" panose="020B0606020202030204" pitchFamily="34" charset="0"/>
              <a:ea typeface="Gill Sans MT"/>
              <a:cs typeface="Arial" panose="020B0604020202020204" pitchFamily="34" charset="0"/>
            </a:endParaRPr>
          </a:p>
          <a:p>
            <a:pPr marL="90170" marR="90170" algn="just">
              <a:spcBef>
                <a:spcPts val="600"/>
              </a:spcBef>
              <a:spcAft>
                <a:spcPts val="0"/>
              </a:spcAft>
              <a:tabLst>
                <a:tab pos="4487545" algn="l"/>
              </a:tabLst>
            </a:pPr>
            <a:r>
              <a:rPr lang="en-GB" sz="1100" dirty="0" smtClean="0">
                <a:latin typeface="Arial Narrow" panose="020B0606020202030204" pitchFamily="34" charset="0"/>
                <a:ea typeface="Gill Sans MT"/>
                <a:cs typeface="Arial" panose="020B0604020202020204" pitchFamily="34" charset="0"/>
              </a:rPr>
              <a:t>With the help of the Police and Crime Panel and the public of West Yorkshire, I have been able to raise funds for new officers over the past two years through small increases to the council tax precept – helping to increase our capacity to keep West Yorkshire safe. In response, the Chief Constable has been able to invest in her workforce’s capabilities through training in the use of digital tools, an investigations review, and through the wider neighbourhood policing review. </a:t>
            </a:r>
            <a:endParaRPr lang="en-GB" sz="1100" dirty="0">
              <a:latin typeface="Arial Narrow" panose="020B0606020202030204" pitchFamily="34" charset="0"/>
              <a:ea typeface="Gill Sans MT"/>
              <a:cs typeface="Arial" panose="020B0604020202020204" pitchFamily="34" charset="0"/>
            </a:endParaRPr>
          </a:p>
        </p:txBody>
      </p:sp>
      <p:cxnSp>
        <p:nvCxnSpPr>
          <p:cNvPr id="9" name="Straight Connector 8"/>
          <p:cNvCxnSpPr/>
          <p:nvPr/>
        </p:nvCxnSpPr>
        <p:spPr>
          <a:xfrm flipV="1">
            <a:off x="263147" y="3712547"/>
            <a:ext cx="9406946" cy="17777"/>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grpSp>
        <p:nvGrpSpPr>
          <p:cNvPr id="8" name="Group 7"/>
          <p:cNvGrpSpPr/>
          <p:nvPr/>
        </p:nvGrpSpPr>
        <p:grpSpPr>
          <a:xfrm>
            <a:off x="339580" y="3801622"/>
            <a:ext cx="9189919" cy="276999"/>
            <a:chOff x="355500" y="3625186"/>
            <a:chExt cx="9189919" cy="276999"/>
          </a:xfrm>
        </p:grpSpPr>
        <p:sp>
          <p:nvSpPr>
            <p:cNvPr id="12" name="TextBox 11"/>
            <p:cNvSpPr txBox="1"/>
            <p:nvPr/>
          </p:nvSpPr>
          <p:spPr>
            <a:xfrm>
              <a:off x="5045419" y="3625186"/>
              <a:ext cx="4500000" cy="276999"/>
            </a:xfrm>
            <a:prstGeom prst="rect">
              <a:avLst/>
            </a:prstGeom>
            <a:solidFill>
              <a:srgbClr val="B2324B"/>
            </a:solidFill>
          </p:spPr>
          <p:txBody>
            <a:bodyPr wrap="square" rtlCol="0" anchor="t" anchorCtr="0">
              <a:spAutoFit/>
            </a:bodyPr>
            <a:lstStyle/>
            <a:p>
              <a:r>
                <a:rPr lang="en-GB" sz="1200" b="1" dirty="0">
                  <a:solidFill>
                    <a:prstClr val="white"/>
                  </a:solidFill>
                  <a:latin typeface="Arial Narrow" panose="020B0606020202030204" pitchFamily="34" charset="0"/>
                </a:rPr>
                <a:t>O</a:t>
              </a:r>
              <a:r>
                <a:rPr lang="en-GB" sz="1200" b="1" dirty="0" smtClean="0">
                  <a:solidFill>
                    <a:prstClr val="white"/>
                  </a:solidFill>
                  <a:latin typeface="Arial Narrow" panose="020B0606020202030204" pitchFamily="34" charset="0"/>
                </a:rPr>
                <a:t>PCC Delivery</a:t>
              </a:r>
              <a:endParaRPr lang="en-GB" sz="1200" b="1" dirty="0">
                <a:solidFill>
                  <a:prstClr val="white"/>
                </a:solidFill>
                <a:latin typeface="Arial Narrow" panose="020B0606020202030204" pitchFamily="34" charset="0"/>
              </a:endParaRPr>
            </a:p>
          </p:txBody>
        </p:sp>
        <p:sp>
          <p:nvSpPr>
            <p:cNvPr id="14" name="TextBox 13"/>
            <p:cNvSpPr txBox="1"/>
            <p:nvPr/>
          </p:nvSpPr>
          <p:spPr>
            <a:xfrm>
              <a:off x="355500" y="3625186"/>
              <a:ext cx="4500000" cy="276999"/>
            </a:xfrm>
            <a:prstGeom prst="rect">
              <a:avLst/>
            </a:prstGeom>
            <a:solidFill>
              <a:srgbClr val="B2324B"/>
            </a:solidFill>
          </p:spPr>
          <p:txBody>
            <a:bodyPr wrap="square" rtlCol="0" anchor="t" anchorCtr="0">
              <a:spAutoFit/>
            </a:bodyPr>
            <a:lstStyle/>
            <a:p>
              <a:r>
                <a:rPr lang="en-GB" sz="1200" b="1" dirty="0">
                  <a:solidFill>
                    <a:prstClr val="white"/>
                  </a:solidFill>
                  <a:latin typeface="Arial Narrow" panose="020B0606020202030204" pitchFamily="34" charset="0"/>
                </a:rPr>
                <a:t>O</a:t>
              </a:r>
              <a:r>
                <a:rPr lang="en-GB" sz="1200" b="1" dirty="0" smtClean="0">
                  <a:solidFill>
                    <a:prstClr val="white"/>
                  </a:solidFill>
                  <a:latin typeface="Arial Narrow" panose="020B0606020202030204" pitchFamily="34" charset="0"/>
                </a:rPr>
                <a:t>PCC Delivery</a:t>
              </a:r>
              <a:endParaRPr lang="en-GB" sz="1200" b="1" dirty="0">
                <a:solidFill>
                  <a:prstClr val="white"/>
                </a:solidFill>
                <a:latin typeface="Arial Narrow" panose="020B0606020202030204" pitchFamily="34" charset="0"/>
              </a:endParaRPr>
            </a:p>
          </p:txBody>
        </p:sp>
      </p:grpSp>
      <p:grpSp>
        <p:nvGrpSpPr>
          <p:cNvPr id="6" name="Group 5"/>
          <p:cNvGrpSpPr/>
          <p:nvPr/>
        </p:nvGrpSpPr>
        <p:grpSpPr>
          <a:xfrm>
            <a:off x="180419" y="3836398"/>
            <a:ext cx="9444195" cy="3200876"/>
            <a:chOff x="165874" y="3776096"/>
            <a:chExt cx="9495638" cy="3200876"/>
          </a:xfrm>
        </p:grpSpPr>
        <p:sp>
          <p:nvSpPr>
            <p:cNvPr id="17" name="TextBox 16"/>
            <p:cNvSpPr txBox="1"/>
            <p:nvPr/>
          </p:nvSpPr>
          <p:spPr>
            <a:xfrm>
              <a:off x="165874" y="4013406"/>
              <a:ext cx="4838121" cy="2539157"/>
            </a:xfrm>
            <a:prstGeom prst="rect">
              <a:avLst/>
            </a:prstGeom>
            <a:noFill/>
          </p:spPr>
          <p:txBody>
            <a:bodyPr wrap="square" rtlCol="0">
              <a:spAutoFit/>
            </a:bodyPr>
            <a:lstStyle/>
            <a:p>
              <a:pPr marL="90170" marR="91440" algn="just">
                <a:tabLst>
                  <a:tab pos="4487545" algn="l"/>
                </a:tabLst>
              </a:pPr>
              <a:r>
                <a:rPr lang="en-GB" sz="1100" dirty="0" smtClean="0">
                  <a:latin typeface="Arial Narrow" panose="020B0606020202030204" pitchFamily="34" charset="0"/>
                  <a:ea typeface="Gill Sans MT"/>
                  <a:cs typeface="Arial" panose="020B0604020202020204" pitchFamily="34" charset="0"/>
                </a:rPr>
                <a:t>I have recently taken over as chair of the </a:t>
              </a:r>
              <a:r>
                <a:rPr lang="en-GB" sz="1100" b="1" dirty="0" smtClean="0">
                  <a:latin typeface="Arial Narrow" panose="020B0606020202030204" pitchFamily="34" charset="0"/>
                  <a:ea typeface="Gill Sans MT"/>
                  <a:cs typeface="Arial" panose="020B0604020202020204" pitchFamily="34" charset="0"/>
                </a:rPr>
                <a:t>Local Criminal Justice Board </a:t>
              </a:r>
              <a:r>
                <a:rPr lang="en-GB" sz="1100" dirty="0" smtClean="0">
                  <a:latin typeface="Arial Narrow" panose="020B0606020202030204" pitchFamily="34" charset="0"/>
                  <a:ea typeface="Gill Sans MT"/>
                  <a:cs typeface="Arial" panose="020B0604020202020204" pitchFamily="34" charset="0"/>
                </a:rPr>
                <a:t>(LCJB) which brings together local representatives from across the criminal justice system to improve effectiveness and efficiency. In the most recent meeting, the Board discussed a range of issues relating to agencies across the criminal </a:t>
              </a:r>
              <a:r>
                <a:rPr lang="en-GB" sz="1100" dirty="0">
                  <a:latin typeface="Arial Narrow" panose="020B0606020202030204" pitchFamily="34" charset="0"/>
                  <a:ea typeface="Gill Sans MT"/>
                  <a:cs typeface="Arial" panose="020B0604020202020204" pitchFamily="34" charset="0"/>
                </a:rPr>
                <a:t>j</a:t>
              </a:r>
              <a:r>
                <a:rPr lang="en-GB" sz="1100" dirty="0" smtClean="0">
                  <a:latin typeface="Arial Narrow" panose="020B0606020202030204" pitchFamily="34" charset="0"/>
                  <a:ea typeface="Gill Sans MT"/>
                  <a:cs typeface="Arial" panose="020B0604020202020204" pitchFamily="34" charset="0"/>
                </a:rPr>
                <a:t>ustice </a:t>
              </a:r>
              <a:r>
                <a:rPr lang="en-GB" sz="1100" dirty="0">
                  <a:latin typeface="Arial Narrow" panose="020B0606020202030204" pitchFamily="34" charset="0"/>
                  <a:ea typeface="Gill Sans MT"/>
                  <a:cs typeface="Arial" panose="020B0604020202020204" pitchFamily="34" charset="0"/>
                </a:rPr>
                <a:t>s</a:t>
              </a:r>
              <a:r>
                <a:rPr lang="en-GB" sz="1100" dirty="0" smtClean="0">
                  <a:latin typeface="Arial Narrow" panose="020B0606020202030204" pitchFamily="34" charset="0"/>
                  <a:ea typeface="Gill Sans MT"/>
                  <a:cs typeface="Arial" panose="020B0604020202020204" pitchFamily="34" charset="0"/>
                </a:rPr>
                <a:t>ystem. These included, body worn cameras, the use of bail, sharing of information, and the recent Lammy Report. </a:t>
              </a:r>
              <a:endParaRPr lang="en-GB" sz="1100" dirty="0">
                <a:solidFill>
                  <a:srgbClr val="FF0000"/>
                </a:solidFill>
                <a:latin typeface="Arial Narrow" panose="020B0606020202030204" pitchFamily="34" charset="0"/>
                <a:ea typeface="Gill Sans MT"/>
                <a:cs typeface="Arial" panose="020B0604020202020204" pitchFamily="34" charset="0"/>
              </a:endParaRPr>
            </a:p>
            <a:p>
              <a:pPr marL="90170" marR="91440" algn="just">
                <a:spcBef>
                  <a:spcPts val="600"/>
                </a:spcBef>
                <a:tabLst>
                  <a:tab pos="4487545" algn="l"/>
                </a:tabLst>
              </a:pPr>
              <a:r>
                <a:rPr lang="en-GB" sz="1100" dirty="0" smtClean="0">
                  <a:latin typeface="Arial Narrow" panose="020B0606020202030204" pitchFamily="34" charset="0"/>
                  <a:ea typeface="Gill Sans MT"/>
                  <a:cs typeface="Arial" panose="020B0604020202020204" pitchFamily="34" charset="0"/>
                </a:rPr>
                <a:t>In the July 2017 </a:t>
              </a:r>
              <a:r>
                <a:rPr lang="en-GB" sz="1100" b="1" dirty="0" smtClean="0">
                  <a:latin typeface="Arial Narrow" panose="020B0606020202030204" pitchFamily="34" charset="0"/>
                  <a:ea typeface="Gill Sans MT"/>
                  <a:cs typeface="Arial" panose="020B0604020202020204" pitchFamily="34" charset="0"/>
                </a:rPr>
                <a:t>Community Outcome Meeting</a:t>
              </a:r>
              <a:r>
                <a:rPr lang="en-GB" sz="1100" dirty="0" smtClean="0">
                  <a:latin typeface="Arial Narrow" panose="020B0606020202030204" pitchFamily="34" charset="0"/>
                  <a:ea typeface="Gill Sans MT"/>
                  <a:cs typeface="Arial" panose="020B0604020202020204" pitchFamily="34" charset="0"/>
                </a:rPr>
                <a:t>, the Chief Constable updated me on progress made around the investment in </a:t>
              </a:r>
              <a:r>
                <a:rPr lang="en-GB" sz="1100" b="1" dirty="0" smtClean="0">
                  <a:latin typeface="Arial Narrow" panose="020B0606020202030204" pitchFamily="34" charset="0"/>
                  <a:ea typeface="Gill Sans MT"/>
                  <a:cs typeface="Arial" panose="020B0604020202020204" pitchFamily="34" charset="0"/>
                </a:rPr>
                <a:t>digital devices</a:t>
              </a:r>
              <a:r>
                <a:rPr lang="en-GB" sz="1100" dirty="0" smtClean="0">
                  <a:latin typeface="Arial Narrow" panose="020B0606020202030204" pitchFamily="34" charset="0"/>
                  <a:ea typeface="Gill Sans MT"/>
                  <a:cs typeface="Arial" panose="020B0604020202020204" pitchFamily="34" charset="0"/>
                </a:rPr>
                <a:t> (including </a:t>
              </a:r>
              <a:r>
                <a:rPr lang="en-GB" sz="1100" b="1" dirty="0">
                  <a:latin typeface="Arial Narrow" panose="020B0606020202030204" pitchFamily="34" charset="0"/>
                  <a:ea typeface="Gill Sans MT"/>
                  <a:cs typeface="Arial" panose="020B0604020202020204" pitchFamily="34" charset="0"/>
                </a:rPr>
                <a:t>body worn </a:t>
              </a:r>
              <a:r>
                <a:rPr lang="en-GB" sz="1100" b="1" dirty="0" smtClean="0">
                  <a:latin typeface="Arial Narrow" panose="020B0606020202030204" pitchFamily="34" charset="0"/>
                  <a:ea typeface="Gill Sans MT"/>
                  <a:cs typeface="Arial" panose="020B0604020202020204" pitchFamily="34" charset="0"/>
                </a:rPr>
                <a:t>cameras), </a:t>
              </a:r>
              <a:r>
                <a:rPr lang="en-GB" sz="1100" dirty="0" smtClean="0">
                  <a:latin typeface="Arial Narrow" panose="020B0606020202030204" pitchFamily="34" charset="0"/>
                  <a:ea typeface="Gill Sans MT"/>
                  <a:cs typeface="Arial" panose="020B0604020202020204" pitchFamily="34" charset="0"/>
                </a:rPr>
                <a:t>as part of every-day policing. We also discussed how people with mental health issues are supported through the criminal justice system, which includes working with partners across the sector. HMIC have also recently recognised the good work of West Yorkshire Police and Mental Health Nurses in supporting people in crisis, which benefits not only the individual but the wider community and criminal justice system. </a:t>
              </a:r>
              <a:endParaRPr lang="en-GB" sz="1100" dirty="0" smtClean="0">
                <a:solidFill>
                  <a:srgbClr val="FF0000"/>
                </a:solidFill>
                <a:latin typeface="Arial Narrow" panose="020B0606020202030204" pitchFamily="34" charset="0"/>
                <a:ea typeface="Gill Sans MT"/>
                <a:cs typeface="Arial" panose="020B0604020202020204" pitchFamily="34" charset="0"/>
              </a:endParaRPr>
            </a:p>
            <a:p>
              <a:pPr marL="90170" marR="91440" algn="just">
                <a:tabLst>
                  <a:tab pos="4487545" algn="l"/>
                </a:tabLst>
              </a:pPr>
              <a:r>
                <a:rPr lang="en-GB" sz="1100" dirty="0">
                  <a:latin typeface="Arial Narrow" panose="020B0606020202030204" pitchFamily="34" charset="0"/>
                  <a:ea typeface="Gill Sans MT"/>
                  <a:cs typeface="Arial" panose="020B0604020202020204" pitchFamily="34" charset="0"/>
                </a:rPr>
                <a:t>For more information about our Community Outcomes Meetings, please see my website: </a:t>
              </a:r>
              <a:r>
                <a:rPr lang="en-GB" sz="1100" dirty="0">
                  <a:latin typeface="Arial Narrow" panose="020B0606020202030204" pitchFamily="34" charset="0"/>
                  <a:ea typeface="Gill Sans MT"/>
                  <a:cs typeface="Arial" panose="020B0604020202020204" pitchFamily="34" charset="0"/>
                  <a:hlinkClick r:id="rId2"/>
                </a:rPr>
                <a:t>www.westyorkshire-pcc.gov.uk</a:t>
              </a:r>
              <a:r>
                <a:rPr lang="en-GB" sz="1100" dirty="0">
                  <a:latin typeface="Arial Narrow" panose="020B0606020202030204" pitchFamily="34" charset="0"/>
                  <a:ea typeface="Gill Sans MT"/>
                  <a:cs typeface="Arial" panose="020B0604020202020204" pitchFamily="34" charset="0"/>
                </a:rPr>
                <a:t>.</a:t>
              </a:r>
              <a:endParaRPr lang="en-GB" sz="1100" dirty="0">
                <a:solidFill>
                  <a:srgbClr val="FF0000"/>
                </a:solidFill>
                <a:latin typeface="Arial Narrow" panose="020B0606020202030204" pitchFamily="34" charset="0"/>
                <a:ea typeface="Gill Sans MT"/>
                <a:cs typeface="Arial" panose="020B0604020202020204" pitchFamily="34" charset="0"/>
              </a:endParaRPr>
            </a:p>
          </p:txBody>
        </p:sp>
        <p:sp>
          <p:nvSpPr>
            <p:cNvPr id="18" name="TextBox 17"/>
            <p:cNvSpPr txBox="1"/>
            <p:nvPr/>
          </p:nvSpPr>
          <p:spPr>
            <a:xfrm>
              <a:off x="4946192" y="3776096"/>
              <a:ext cx="4715320" cy="3200876"/>
            </a:xfrm>
            <a:prstGeom prst="rect">
              <a:avLst/>
            </a:prstGeom>
            <a:noFill/>
          </p:spPr>
          <p:txBody>
            <a:bodyPr wrap="square" rtlCol="0">
              <a:spAutoFit/>
            </a:bodyPr>
            <a:lstStyle/>
            <a:p>
              <a:pPr algn="just"/>
              <a:r>
                <a:rPr lang="en-GB" sz="1100" dirty="0">
                  <a:solidFill>
                    <a:srgbClr val="FF0000"/>
                  </a:solidFill>
                </a:rPr>
                <a:t> </a:t>
              </a:r>
              <a:endParaRPr lang="en-GB" sz="1100" dirty="0" smtClean="0">
                <a:solidFill>
                  <a:srgbClr val="FF0000"/>
                </a:solidFill>
              </a:endParaRPr>
            </a:p>
            <a:p>
              <a:pPr algn="just">
                <a:spcBef>
                  <a:spcPts val="600"/>
                </a:spcBef>
              </a:pPr>
              <a:r>
                <a:rPr lang="en-GB" sz="1100" dirty="0">
                  <a:latin typeface="Arial Narrow" panose="020B0606020202030204" pitchFamily="34" charset="0"/>
                  <a:ea typeface="Gill Sans MT"/>
                  <a:cs typeface="Arial" panose="020B0604020202020204" pitchFamily="34" charset="0"/>
                </a:rPr>
                <a:t>The new </a:t>
              </a:r>
              <a:r>
                <a:rPr lang="en-GB" sz="1100" b="1" dirty="0">
                  <a:latin typeface="Arial Narrow" panose="020B0606020202030204" pitchFamily="34" charset="0"/>
                  <a:ea typeface="Gill Sans MT"/>
                  <a:cs typeface="Arial" panose="020B0604020202020204" pitchFamily="34" charset="0"/>
                </a:rPr>
                <a:t>Your Views </a:t>
              </a:r>
              <a:r>
                <a:rPr lang="en-GB" sz="1100" dirty="0">
                  <a:latin typeface="Arial Narrow" panose="020B0606020202030204" pitchFamily="34" charset="0"/>
                  <a:ea typeface="Gill Sans MT"/>
                  <a:cs typeface="Arial" panose="020B0604020202020204" pitchFamily="34" charset="0"/>
                </a:rPr>
                <a:t>survey has recently been launched </a:t>
              </a:r>
              <a:r>
                <a:rPr lang="en-GB" sz="1100" dirty="0" smtClean="0">
                  <a:latin typeface="Arial Narrow" panose="020B0606020202030204" pitchFamily="34" charset="0"/>
                  <a:ea typeface="Gill Sans MT"/>
                  <a:cs typeface="Arial" panose="020B0604020202020204" pitchFamily="34" charset="0"/>
                </a:rPr>
                <a:t>and the </a:t>
              </a:r>
              <a:r>
                <a:rPr lang="en-GB" sz="1100" dirty="0">
                  <a:latin typeface="Arial Narrow" panose="020B0606020202030204" pitchFamily="34" charset="0"/>
                  <a:ea typeface="Gill Sans MT"/>
                  <a:cs typeface="Arial" panose="020B0604020202020204" pitchFamily="34" charset="0"/>
                </a:rPr>
                <a:t>first quarter’s data has now been analysed and shared with partners. There are already some very useful findings which will help guide and inform the OPCC, police, and partners around the issues which matter to our communities. The Your Views survey includes questions about community safety partners as well as the police and my office is working closely with the five CSPs to make use of this information. </a:t>
              </a:r>
            </a:p>
            <a:p>
              <a:pPr algn="just">
                <a:spcBef>
                  <a:spcPts val="600"/>
                </a:spcBef>
              </a:pPr>
              <a:r>
                <a:rPr lang="en-GB" sz="1100" dirty="0">
                  <a:latin typeface="Arial Narrow" panose="020B0606020202030204" pitchFamily="34" charset="0"/>
                  <a:ea typeface="Gill Sans MT"/>
                  <a:cs typeface="Arial" panose="020B0604020202020204" pitchFamily="34" charset="0"/>
                </a:rPr>
                <a:t>My </a:t>
              </a:r>
              <a:r>
                <a:rPr lang="en-GB" sz="1100" b="1" dirty="0">
                  <a:latin typeface="Arial Narrow" panose="020B0606020202030204" pitchFamily="34" charset="0"/>
                  <a:ea typeface="Gill Sans MT"/>
                  <a:cs typeface="Arial" panose="020B0604020202020204" pitchFamily="34" charset="0"/>
                </a:rPr>
                <a:t>Youth Advisory </a:t>
              </a:r>
              <a:r>
                <a:rPr lang="en-GB" sz="1100" b="1" dirty="0" smtClean="0">
                  <a:latin typeface="Arial Narrow" panose="020B0606020202030204" pitchFamily="34" charset="0"/>
                  <a:ea typeface="Gill Sans MT"/>
                  <a:cs typeface="Arial" panose="020B0604020202020204" pitchFamily="34" charset="0"/>
                </a:rPr>
                <a:t>Group </a:t>
              </a:r>
              <a:r>
                <a:rPr lang="en-GB" sz="1100" dirty="0" smtClean="0">
                  <a:latin typeface="Arial Narrow" panose="020B0606020202030204" pitchFamily="34" charset="0"/>
                  <a:ea typeface="Gill Sans MT"/>
                  <a:cs typeface="Arial" panose="020B0604020202020204" pitchFamily="34" charset="0"/>
                </a:rPr>
                <a:t>(YAG) </a:t>
              </a:r>
              <a:r>
                <a:rPr lang="en-GB" sz="1100" dirty="0">
                  <a:latin typeface="Arial Narrow" panose="020B0606020202030204" pitchFamily="34" charset="0"/>
                  <a:ea typeface="Gill Sans MT"/>
                  <a:cs typeface="Arial" panose="020B0604020202020204" pitchFamily="34" charset="0"/>
                </a:rPr>
                <a:t>is now in it’s fourth </a:t>
              </a:r>
              <a:r>
                <a:rPr lang="en-GB" sz="1100" dirty="0" smtClean="0">
                  <a:latin typeface="Arial Narrow" panose="020B0606020202030204" pitchFamily="34" charset="0"/>
                  <a:ea typeface="Gill Sans MT"/>
                  <a:cs typeface="Arial" panose="020B0604020202020204" pitchFamily="34" charset="0"/>
                </a:rPr>
                <a:t>year. It </a:t>
              </a:r>
              <a:r>
                <a:rPr lang="en-GB" sz="1100" dirty="0">
                  <a:latin typeface="Arial Narrow" panose="020B0606020202030204" pitchFamily="34" charset="0"/>
                  <a:ea typeface="Gill Sans MT"/>
                  <a:cs typeface="Arial" panose="020B0604020202020204" pitchFamily="34" charset="0"/>
                </a:rPr>
                <a:t>consists of members aged between 13 and 21 years old, who meet throughout West Yorkshire to give their views and comments to </a:t>
              </a:r>
              <a:r>
                <a:rPr lang="en-GB" sz="1100" dirty="0" smtClean="0">
                  <a:latin typeface="Arial Narrow" panose="020B0606020202030204" pitchFamily="34" charset="0"/>
                  <a:ea typeface="Gill Sans MT"/>
                  <a:cs typeface="Arial" panose="020B0604020202020204" pitchFamily="34" charset="0"/>
                </a:rPr>
                <a:t>inform our decisions on </a:t>
              </a:r>
              <a:r>
                <a:rPr lang="en-GB" sz="1100" dirty="0">
                  <a:latin typeface="Arial Narrow" panose="020B0606020202030204" pitchFamily="34" charset="0"/>
                  <a:ea typeface="Gill Sans MT"/>
                  <a:cs typeface="Arial" panose="020B0604020202020204" pitchFamily="34" charset="0"/>
                </a:rPr>
                <a:t>policy and </a:t>
              </a:r>
              <a:r>
                <a:rPr lang="en-GB" sz="1100" dirty="0" smtClean="0">
                  <a:latin typeface="Arial Narrow" panose="020B0606020202030204" pitchFamily="34" charset="0"/>
                  <a:ea typeface="Gill Sans MT"/>
                  <a:cs typeface="Arial" panose="020B0604020202020204" pitchFamily="34" charset="0"/>
                </a:rPr>
                <a:t>community engagement</a:t>
              </a:r>
              <a:r>
                <a:rPr lang="en-GB" sz="1100" dirty="0">
                  <a:latin typeface="Arial Narrow" panose="020B0606020202030204" pitchFamily="34" charset="0"/>
                  <a:ea typeface="Gill Sans MT"/>
                  <a:cs typeface="Arial" panose="020B0604020202020204" pitchFamily="34" charset="0"/>
                </a:rPr>
                <a:t>. Young people have a unique and valued point of view and it's really important that they are involved in decision making</a:t>
              </a:r>
              <a:r>
                <a:rPr lang="en-GB" sz="1100" dirty="0" smtClean="0">
                  <a:latin typeface="Arial Narrow" panose="020B0606020202030204" pitchFamily="34" charset="0"/>
                  <a:ea typeface="Gill Sans MT"/>
                  <a:cs typeface="Arial" panose="020B0604020202020204" pitchFamily="34" charset="0"/>
                </a:rPr>
                <a:t>. YAG plays a crucial role in helping us to successfully represent young people’s perspective on the criminal justice </a:t>
              </a:r>
              <a:r>
                <a:rPr lang="en-GB" sz="1100" dirty="0">
                  <a:latin typeface="Arial Narrow" panose="020B0606020202030204" pitchFamily="34" charset="0"/>
                  <a:ea typeface="Gill Sans MT"/>
                  <a:cs typeface="Arial" panose="020B0604020202020204" pitchFamily="34" charset="0"/>
                </a:rPr>
                <a:t>system. To find out more about the Youth Advisory </a:t>
              </a:r>
              <a:r>
                <a:rPr lang="en-GB" sz="1100" dirty="0" smtClean="0">
                  <a:latin typeface="Arial Narrow" panose="020B0606020202030204" pitchFamily="34" charset="0"/>
                  <a:ea typeface="Gill Sans MT"/>
                  <a:cs typeface="Arial" panose="020B0604020202020204" pitchFamily="34" charset="0"/>
                </a:rPr>
                <a:t>Group, </a:t>
              </a:r>
              <a:r>
                <a:rPr lang="en-GB" sz="1100" dirty="0">
                  <a:latin typeface="Arial Narrow" panose="020B0606020202030204" pitchFamily="34" charset="0"/>
                  <a:ea typeface="Gill Sans MT"/>
                  <a:cs typeface="Arial" panose="020B0604020202020204" pitchFamily="34" charset="0"/>
                </a:rPr>
                <a:t>and to apply to become a </a:t>
              </a:r>
              <a:r>
                <a:rPr lang="en-GB" sz="1100" dirty="0" smtClean="0">
                  <a:latin typeface="Arial Narrow" panose="020B0606020202030204" pitchFamily="34" charset="0"/>
                  <a:ea typeface="Gill Sans MT"/>
                  <a:cs typeface="Arial" panose="020B0604020202020204" pitchFamily="34" charset="0"/>
                </a:rPr>
                <a:t>member, visit</a:t>
              </a:r>
              <a:r>
                <a:rPr lang="en-GB" sz="1100" dirty="0" smtClean="0"/>
                <a:t> </a:t>
              </a:r>
              <a:r>
                <a:rPr lang="en-GB" sz="1100" dirty="0" smtClean="0">
                  <a:latin typeface="Arial Narrow" panose="020B0606020202030204" pitchFamily="34" charset="0"/>
                  <a:hlinkClick r:id="rId3"/>
                </a:rPr>
                <a:t>www.westyorkshire-pcc.gov.uk/get-involved/youth-advisory-group.aspx</a:t>
              </a:r>
              <a:endParaRPr lang="en-GB" sz="1100" dirty="0">
                <a:latin typeface="Arial Narrow" panose="020B0606020202030204" pitchFamily="34" charset="0"/>
                <a:ea typeface="Gill Sans MT"/>
                <a:cs typeface="Arial" panose="020B0604020202020204" pitchFamily="34" charset="0"/>
              </a:endParaRPr>
            </a:p>
            <a:p>
              <a:pPr algn="just">
                <a:spcBef>
                  <a:spcPts val="600"/>
                </a:spcBef>
              </a:pPr>
              <a:endParaRPr lang="en-GB" sz="1100" dirty="0" smtClean="0">
                <a:solidFill>
                  <a:srgbClr val="FF0000"/>
                </a:solidFill>
                <a:latin typeface="Arial Narrow" panose="020B0606020202030204" pitchFamily="34" charset="0"/>
                <a:ea typeface="Gill Sans MT"/>
                <a:cs typeface="Arial" panose="020B0604020202020204" pitchFamily="34" charset="0"/>
              </a:endParaRPr>
            </a:p>
            <a:p>
              <a:pPr marL="108000" marR="176530" algn="just"/>
              <a:endParaRPr lang="en-GB" sz="1100" dirty="0">
                <a:solidFill>
                  <a:srgbClr val="FF0000"/>
                </a:solidFill>
                <a:latin typeface="Arial Narrow" panose="020B0606020202030204" pitchFamily="34" charset="0"/>
                <a:ea typeface="Gill Sans MT"/>
                <a:cs typeface="Times New Roman" panose="02020603050405020304" pitchFamily="18" charset="0"/>
              </a:endParaRPr>
            </a:p>
          </p:txBody>
        </p:sp>
      </p:grpSp>
      <p:sp>
        <p:nvSpPr>
          <p:cNvPr id="19" name="Footer Placeholder 5"/>
          <p:cNvSpPr>
            <a:spLocks noGrp="1"/>
          </p:cNvSpPr>
          <p:nvPr>
            <p:ph type="ftr" sz="quarter" idx="11"/>
          </p:nvPr>
        </p:nvSpPr>
        <p:spPr>
          <a:xfrm>
            <a:off x="3281362" y="6577019"/>
            <a:ext cx="3343275" cy="365125"/>
          </a:xfrm>
        </p:spPr>
        <p:txBody>
          <a:bodyPr/>
          <a:lstStyle/>
          <a:p>
            <a:r>
              <a:rPr lang="en-GB" sz="1000" dirty="0" smtClean="0">
                <a:latin typeface="Arial Narrow" panose="020B0606020202030204" pitchFamily="34" charset="0"/>
              </a:rPr>
              <a:t>Page </a:t>
            </a:r>
            <a:fld id="{CAEE09D2-2BB9-4377-BE6A-781D10ECFB8D}" type="slidenum">
              <a:rPr lang="en-GB" sz="1000">
                <a:latin typeface="Arial Narrow" panose="020B0606020202030204" pitchFamily="34" charset="0"/>
              </a:rPr>
              <a:t>11</a:t>
            </a:fld>
            <a:endParaRPr lang="en-GB" sz="1000" dirty="0">
              <a:latin typeface="Arial Narrow" panose="020B0606020202030204" pitchFamily="34" charset="0"/>
            </a:endParaRPr>
          </a:p>
        </p:txBody>
      </p:sp>
      <p:sp>
        <p:nvSpPr>
          <p:cNvPr id="21" name="TextBox 20"/>
          <p:cNvSpPr txBox="1"/>
          <p:nvPr/>
        </p:nvSpPr>
        <p:spPr>
          <a:xfrm>
            <a:off x="4866698" y="896404"/>
            <a:ext cx="4825602" cy="2785378"/>
          </a:xfrm>
          <a:prstGeom prst="rect">
            <a:avLst/>
          </a:prstGeom>
          <a:noFill/>
        </p:spPr>
        <p:txBody>
          <a:bodyPr wrap="square" rtlCol="0">
            <a:spAutoFit/>
          </a:bodyPr>
          <a:lstStyle/>
          <a:p>
            <a:pPr marL="90170" marR="90170" algn="just">
              <a:spcBef>
                <a:spcPts val="600"/>
              </a:spcBef>
              <a:spcAft>
                <a:spcPts val="0"/>
              </a:spcAft>
              <a:tabLst>
                <a:tab pos="4487545" algn="l"/>
              </a:tabLst>
            </a:pPr>
            <a:r>
              <a:rPr lang="en-GB" sz="1100" dirty="0" smtClean="0">
                <a:latin typeface="Arial Narrow" panose="020B0606020202030204" pitchFamily="34" charset="0"/>
                <a:ea typeface="Gill Sans MT"/>
                <a:cs typeface="Arial" panose="020B0604020202020204" pitchFamily="34" charset="0"/>
              </a:rPr>
              <a:t>Partners across West Yorkshire are committed to working together to improve the criminal justice and community safety systems. To support this work, my office passes funds over to each of the </a:t>
            </a:r>
            <a:r>
              <a:rPr lang="en-GB" sz="1100" b="1" dirty="0" smtClean="0">
                <a:latin typeface="Arial Narrow" panose="020B0606020202030204" pitchFamily="34" charset="0"/>
                <a:ea typeface="Gill Sans MT"/>
                <a:cs typeface="Arial" panose="020B0604020202020204" pitchFamily="34" charset="0"/>
              </a:rPr>
              <a:t>five CSPs </a:t>
            </a:r>
            <a:r>
              <a:rPr lang="en-GB" sz="1100" dirty="0" smtClean="0">
                <a:latin typeface="Arial Narrow" panose="020B0606020202030204" pitchFamily="34" charset="0"/>
                <a:ea typeface="Gill Sans MT"/>
                <a:cs typeface="Arial" panose="020B0604020202020204" pitchFamily="34" charset="0"/>
              </a:rPr>
              <a:t>to support the delivery of the Police and Crime </a:t>
            </a:r>
            <a:r>
              <a:rPr lang="en-GB" sz="1100" dirty="0">
                <a:latin typeface="Arial Narrow" panose="020B0606020202030204" pitchFamily="34" charset="0"/>
                <a:ea typeface="Gill Sans MT"/>
                <a:cs typeface="Arial" panose="020B0604020202020204" pitchFamily="34" charset="0"/>
              </a:rPr>
              <a:t>P</a:t>
            </a:r>
            <a:r>
              <a:rPr lang="en-GB" sz="1100" dirty="0" smtClean="0">
                <a:latin typeface="Arial Narrow" panose="020B0606020202030204" pitchFamily="34" charset="0"/>
                <a:ea typeface="Gill Sans MT"/>
                <a:cs typeface="Arial" panose="020B0604020202020204" pitchFamily="34" charset="0"/>
              </a:rPr>
              <a:t>lan. In the recent quarter, Wakefield CSP used some of this funding to support its multi-agency neighbourhood coordination groups. This enables the CSP to commission voluntary and community organisations to deliver intelligence-led projects and activities to tackle local issues. I fully support and encourage using this social </a:t>
            </a:r>
            <a:r>
              <a:rPr lang="en-GB" sz="1100" dirty="0">
                <a:latin typeface="Arial Narrow" panose="020B0606020202030204" pitchFamily="34" charset="0"/>
                <a:ea typeface="Gill Sans MT"/>
                <a:cs typeface="Arial" panose="020B0604020202020204" pitchFamily="34" charset="0"/>
              </a:rPr>
              <a:t>action approach with </a:t>
            </a:r>
            <a:r>
              <a:rPr lang="en-GB" sz="1100" dirty="0" smtClean="0">
                <a:latin typeface="Arial Narrow" panose="020B0606020202030204" pitchFamily="34" charset="0"/>
                <a:ea typeface="Gill Sans MT"/>
                <a:cs typeface="Arial" panose="020B0604020202020204" pitchFamily="34" charset="0"/>
              </a:rPr>
              <a:t>third sector organisations </a:t>
            </a:r>
            <a:r>
              <a:rPr lang="en-GB" sz="1100" dirty="0">
                <a:latin typeface="Arial Narrow" panose="020B0606020202030204" pitchFamily="34" charset="0"/>
                <a:ea typeface="Gill Sans MT"/>
                <a:cs typeface="Arial" panose="020B0604020202020204" pitchFamily="34" charset="0"/>
              </a:rPr>
              <a:t>working alongside public agencies </a:t>
            </a:r>
            <a:r>
              <a:rPr lang="en-GB" sz="1100" dirty="0" smtClean="0">
                <a:latin typeface="Arial Narrow" panose="020B0606020202030204" pitchFamily="34" charset="0"/>
                <a:ea typeface="Gill Sans MT"/>
                <a:cs typeface="Arial" panose="020B0604020202020204" pitchFamily="34" charset="0"/>
              </a:rPr>
              <a:t>in our communities.</a:t>
            </a:r>
          </a:p>
          <a:p>
            <a:pPr marL="90170" marR="90170" algn="just">
              <a:spcBef>
                <a:spcPts val="600"/>
              </a:spcBef>
              <a:spcAft>
                <a:spcPts val="0"/>
              </a:spcAft>
              <a:tabLst>
                <a:tab pos="4487545" algn="l"/>
              </a:tabLst>
            </a:pPr>
            <a:r>
              <a:rPr lang="en-GB" sz="1100" dirty="0" smtClean="0">
                <a:latin typeface="Arial Narrow" panose="020B0606020202030204" pitchFamily="34" charset="0"/>
                <a:ea typeface="Gill Sans MT"/>
                <a:cs typeface="Arial" panose="020B0604020202020204" pitchFamily="34" charset="0"/>
              </a:rPr>
              <a:t>I recently attended an event which brought together agencies </a:t>
            </a:r>
            <a:r>
              <a:rPr lang="en-GB" sz="1100" dirty="0">
                <a:latin typeface="Arial Narrow" panose="020B0606020202030204" pitchFamily="34" charset="0"/>
                <a:ea typeface="Gill Sans MT"/>
                <a:cs typeface="Arial" panose="020B0604020202020204" pitchFamily="34" charset="0"/>
              </a:rPr>
              <a:t>from across West Yorkshire to share expertise and best practice to beat </a:t>
            </a:r>
            <a:r>
              <a:rPr lang="en-GB" sz="1100" b="1" dirty="0">
                <a:latin typeface="Arial Narrow" panose="020B0606020202030204" pitchFamily="34" charset="0"/>
                <a:ea typeface="Gill Sans MT"/>
                <a:cs typeface="Arial" panose="020B0604020202020204" pitchFamily="34" charset="0"/>
              </a:rPr>
              <a:t>organised crime</a:t>
            </a:r>
            <a:r>
              <a:rPr lang="en-GB" sz="1100" dirty="0">
                <a:latin typeface="Arial Narrow" panose="020B0606020202030204" pitchFamily="34" charset="0"/>
                <a:ea typeface="Gill Sans MT"/>
                <a:cs typeface="Arial" panose="020B0604020202020204" pitchFamily="34" charset="0"/>
              </a:rPr>
              <a:t>. The conference was one of a number being held across </a:t>
            </a:r>
            <a:r>
              <a:rPr lang="en-GB" sz="1100" dirty="0" smtClean="0">
                <a:latin typeface="Arial Narrow" panose="020B0606020202030204" pitchFamily="34" charset="0"/>
                <a:ea typeface="Gill Sans MT"/>
                <a:cs typeface="Arial" panose="020B0604020202020204" pitchFamily="34" charset="0"/>
              </a:rPr>
              <a:t>West Yorkshire and included partners </a:t>
            </a:r>
            <a:r>
              <a:rPr lang="en-GB" sz="1100" dirty="0">
                <a:latin typeface="Arial Narrow" panose="020B0606020202030204" pitchFamily="34" charset="0"/>
                <a:ea typeface="Gill Sans MT"/>
                <a:cs typeface="Arial" panose="020B0604020202020204" pitchFamily="34" charset="0"/>
              </a:rPr>
              <a:t>such as housing </a:t>
            </a:r>
            <a:r>
              <a:rPr lang="en-GB" sz="1100" dirty="0" smtClean="0">
                <a:latin typeface="Arial Narrow" panose="020B0606020202030204" pitchFamily="34" charset="0"/>
                <a:ea typeface="Gill Sans MT"/>
                <a:cs typeface="Arial" panose="020B0604020202020204" pitchFamily="34" charset="0"/>
              </a:rPr>
              <a:t>agencies, the Environment Agency, and local authorities. Key </a:t>
            </a:r>
            <a:r>
              <a:rPr lang="en-GB" sz="1100" dirty="0">
                <a:latin typeface="Arial Narrow" panose="020B0606020202030204" pitchFamily="34" charset="0"/>
                <a:ea typeface="Gill Sans MT"/>
                <a:cs typeface="Arial" panose="020B0604020202020204" pitchFamily="34" charset="0"/>
              </a:rPr>
              <a:t>subjects discussed included good practice in collecting evidence, what organised crime looks like </a:t>
            </a:r>
            <a:r>
              <a:rPr lang="en-GB" sz="1100" dirty="0" smtClean="0">
                <a:latin typeface="Arial Narrow" panose="020B0606020202030204" pitchFamily="34" charset="0"/>
                <a:ea typeface="Gill Sans MT"/>
                <a:cs typeface="Arial" panose="020B0604020202020204" pitchFamily="34" charset="0"/>
              </a:rPr>
              <a:t>nationally, </a:t>
            </a:r>
            <a:r>
              <a:rPr lang="en-GB" sz="1100" dirty="0">
                <a:latin typeface="Arial Narrow" panose="020B0606020202030204" pitchFamily="34" charset="0"/>
                <a:ea typeface="Gill Sans MT"/>
                <a:cs typeface="Arial" panose="020B0604020202020204" pitchFamily="34" charset="0"/>
              </a:rPr>
              <a:t>and the financial impact it can have on local economies.</a:t>
            </a:r>
          </a:p>
          <a:p>
            <a:pPr marL="90170" marR="90170" algn="just">
              <a:spcBef>
                <a:spcPts val="600"/>
              </a:spcBef>
              <a:spcAft>
                <a:spcPts val="0"/>
              </a:spcAft>
              <a:tabLst>
                <a:tab pos="4487545" algn="l"/>
              </a:tabLst>
            </a:pPr>
            <a:endParaRPr lang="en-GB" sz="1100" dirty="0">
              <a:latin typeface="Arial Narrow" panose="020B0606020202030204" pitchFamily="34" charset="0"/>
              <a:ea typeface="Gill Sans MT"/>
              <a:cs typeface="Arial" panose="020B0604020202020204" pitchFamily="34" charset="0"/>
            </a:endParaRPr>
          </a:p>
        </p:txBody>
      </p:sp>
    </p:spTree>
    <p:extLst>
      <p:ext uri="{BB962C8B-B14F-4D97-AF65-F5344CB8AC3E}">
        <p14:creationId xmlns:p14="http://schemas.microsoft.com/office/powerpoint/2010/main" val="7398420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Text Box 2"/>
          <p:cNvSpPr txBox="1">
            <a:spLocks noChangeArrowheads="1"/>
          </p:cNvSpPr>
          <p:nvPr/>
        </p:nvSpPr>
        <p:spPr bwMode="auto">
          <a:xfrm>
            <a:off x="4687837" y="5213179"/>
            <a:ext cx="4978181" cy="1192510"/>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spcAft>
                <a:spcPts val="0"/>
              </a:spcAft>
            </a:pPr>
            <a:r>
              <a:rPr lang="en-GB" sz="1100" b="1" dirty="0">
                <a:effectLst/>
                <a:latin typeface="Arial Narrow" panose="020B0606020202030204" pitchFamily="34" charset="0"/>
                <a:ea typeface="Gill Sans MT"/>
                <a:cs typeface="Times New Roman" panose="02020603050405020304" pitchFamily="18" charset="0"/>
              </a:rPr>
              <a:t>Commentary</a:t>
            </a:r>
            <a:endParaRPr lang="en-GB" sz="1100" dirty="0">
              <a:effectLst/>
              <a:latin typeface="Gill Sans MT"/>
              <a:ea typeface="Gill Sans MT"/>
              <a:cs typeface="Times New Roman" panose="02020603050405020304" pitchFamily="18" charset="0"/>
            </a:endParaRPr>
          </a:p>
          <a:p>
            <a:pPr algn="just">
              <a:spcAft>
                <a:spcPts val="0"/>
              </a:spcAft>
            </a:pPr>
            <a:r>
              <a:rPr lang="en-GB" sz="1050" dirty="0" smtClean="0">
                <a:latin typeface="Arial Narrow" panose="020B0606020202030204" pitchFamily="34" charset="0"/>
                <a:ea typeface="Gill Sans MT"/>
                <a:cs typeface="Times New Roman" panose="02020603050405020304" pitchFamily="18" charset="0"/>
              </a:rPr>
              <a:t>Home Office restrictions on how the </a:t>
            </a:r>
            <a:r>
              <a:rPr lang="en-GB" sz="1050" dirty="0">
                <a:latin typeface="Arial Narrow" panose="020B0606020202030204" pitchFamily="34" charset="0"/>
                <a:ea typeface="Gill Sans MT"/>
                <a:cs typeface="Times New Roman" panose="02020603050405020304" pitchFamily="18" charset="0"/>
              </a:rPr>
              <a:t>police </a:t>
            </a:r>
            <a:r>
              <a:rPr lang="en-GB" sz="1050" dirty="0" smtClean="0">
                <a:latin typeface="Arial Narrow" panose="020B0606020202030204" pitchFamily="34" charset="0"/>
                <a:ea typeface="Gill Sans MT"/>
                <a:cs typeface="Times New Roman" panose="02020603050405020304" pitchFamily="18" charset="0"/>
              </a:rPr>
              <a:t>survey the victims </a:t>
            </a:r>
            <a:r>
              <a:rPr lang="en-GB" sz="1050" dirty="0">
                <a:latin typeface="Arial Narrow" panose="020B0606020202030204" pitchFamily="34" charset="0"/>
                <a:ea typeface="Gill Sans MT"/>
                <a:cs typeface="Times New Roman" panose="02020603050405020304" pitchFamily="18" charset="0"/>
              </a:rPr>
              <a:t>of crime have now been </a:t>
            </a:r>
            <a:r>
              <a:rPr lang="en-GB" sz="1050" dirty="0" smtClean="0">
                <a:latin typeface="Arial Narrow" panose="020B0606020202030204" pitchFamily="34" charset="0"/>
                <a:ea typeface="Gill Sans MT"/>
                <a:cs typeface="Times New Roman" panose="02020603050405020304" pitchFamily="18" charset="0"/>
              </a:rPr>
              <a:t>lifted, allowing West </a:t>
            </a:r>
            <a:r>
              <a:rPr lang="en-GB" sz="1050" dirty="0">
                <a:latin typeface="Arial Narrow" panose="020B0606020202030204" pitchFamily="34" charset="0"/>
                <a:ea typeface="Gill Sans MT"/>
                <a:cs typeface="Times New Roman" panose="02020603050405020304" pitchFamily="18" charset="0"/>
              </a:rPr>
              <a:t>Yorkshire Police to ask </a:t>
            </a:r>
            <a:r>
              <a:rPr lang="en-GB" sz="1050" dirty="0" smtClean="0">
                <a:latin typeface="Arial Narrow" panose="020B0606020202030204" pitchFamily="34" charset="0"/>
                <a:ea typeface="Gill Sans MT"/>
                <a:cs typeface="Times New Roman" panose="02020603050405020304" pitchFamily="18" charset="0"/>
              </a:rPr>
              <a:t>tailored </a:t>
            </a:r>
            <a:r>
              <a:rPr lang="en-GB" sz="1050" dirty="0">
                <a:latin typeface="Arial Narrow" panose="020B0606020202030204" pitchFamily="34" charset="0"/>
                <a:ea typeface="Gill Sans MT"/>
                <a:cs typeface="Times New Roman" panose="02020603050405020304" pitchFamily="18" charset="0"/>
              </a:rPr>
              <a:t>questions to </a:t>
            </a:r>
            <a:r>
              <a:rPr lang="en-GB" sz="1050" dirty="0" smtClean="0">
                <a:latin typeface="Arial Narrow" panose="020B0606020202030204" pitchFamily="34" charset="0"/>
                <a:ea typeface="Gill Sans MT"/>
                <a:cs typeface="Times New Roman" panose="02020603050405020304" pitchFamily="18" charset="0"/>
              </a:rPr>
              <a:t>help better </a:t>
            </a:r>
            <a:r>
              <a:rPr lang="en-GB" sz="1050" dirty="0">
                <a:latin typeface="Arial Narrow" panose="020B0606020202030204" pitchFamily="34" charset="0"/>
                <a:ea typeface="Gill Sans MT"/>
                <a:cs typeface="Times New Roman" panose="02020603050405020304" pitchFamily="18" charset="0"/>
              </a:rPr>
              <a:t>understand </a:t>
            </a:r>
            <a:r>
              <a:rPr lang="en-GB" sz="1050" dirty="0" smtClean="0">
                <a:latin typeface="Arial Narrow" panose="020B0606020202030204" pitchFamily="34" charset="0"/>
                <a:ea typeface="Gill Sans MT"/>
                <a:cs typeface="Times New Roman" panose="02020603050405020304" pitchFamily="18" charset="0"/>
              </a:rPr>
              <a:t>people’s opinions on the </a:t>
            </a:r>
            <a:r>
              <a:rPr lang="en-GB" sz="1050" dirty="0">
                <a:latin typeface="Arial Narrow" panose="020B0606020202030204" pitchFamily="34" charset="0"/>
                <a:ea typeface="Gill Sans MT"/>
                <a:cs typeface="Times New Roman" panose="02020603050405020304" pitchFamily="18" charset="0"/>
              </a:rPr>
              <a:t>service they provide. </a:t>
            </a:r>
            <a:r>
              <a:rPr lang="en-GB" sz="1050" dirty="0" smtClean="0">
                <a:latin typeface="Arial Narrow" panose="020B0606020202030204" pitchFamily="34" charset="0"/>
                <a:ea typeface="Gill Sans MT"/>
                <a:cs typeface="Times New Roman" panose="02020603050405020304" pitchFamily="18" charset="0"/>
              </a:rPr>
              <a:t>The latest data covers April to October this year and records that 63.6% of victims were satisfied with the outcome of their case.  Bradford recorded the highest rates of satisfaction (68.9% of victims satisfied with outcome) and Kirklees the lowest (57.6%).  These figures are based on a relatively small total of 850 responses.  We will continue to monitor results in the months ahead as the volume of responses at district level starts to build in size.</a:t>
            </a:r>
            <a:endParaRPr lang="en-GB" sz="1050" dirty="0">
              <a:latin typeface="Arial Narrow" panose="020B0606020202030204" pitchFamily="34" charset="0"/>
              <a:ea typeface="Gill Sans MT"/>
              <a:cs typeface="Times New Roman" panose="02020603050405020304" pitchFamily="18" charset="0"/>
            </a:endParaRPr>
          </a:p>
        </p:txBody>
      </p:sp>
      <p:sp>
        <p:nvSpPr>
          <p:cNvPr id="20" name="Text Box 2"/>
          <p:cNvSpPr txBox="1">
            <a:spLocks noChangeArrowheads="1"/>
          </p:cNvSpPr>
          <p:nvPr/>
        </p:nvSpPr>
        <p:spPr bwMode="auto">
          <a:xfrm>
            <a:off x="4680857" y="1336739"/>
            <a:ext cx="5018073" cy="1198524"/>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spcAft>
                <a:spcPts val="0"/>
              </a:spcAft>
            </a:pPr>
            <a:r>
              <a:rPr lang="en-GB" sz="1100" b="1" dirty="0">
                <a:effectLst/>
                <a:latin typeface="Arial Narrow" panose="020B0606020202030204" pitchFamily="34" charset="0"/>
                <a:ea typeface="Gill Sans MT"/>
                <a:cs typeface="Times New Roman" panose="02020603050405020304" pitchFamily="18" charset="0"/>
              </a:rPr>
              <a:t>Commentary</a:t>
            </a:r>
            <a:endParaRPr lang="en-GB" sz="1050" dirty="0">
              <a:effectLst/>
              <a:latin typeface="Gill Sans MT"/>
              <a:ea typeface="Gill Sans MT"/>
              <a:cs typeface="Times New Roman" panose="02020603050405020304" pitchFamily="18" charset="0"/>
            </a:endParaRPr>
          </a:p>
          <a:p>
            <a:pPr algn="just"/>
            <a:r>
              <a:rPr lang="en-GB" sz="1050" dirty="0">
                <a:latin typeface="Arial Narrow" panose="020B0606020202030204" pitchFamily="34" charset="0"/>
                <a:ea typeface="Gill Sans MT"/>
                <a:cs typeface="Times New Roman" panose="02020603050405020304" pitchFamily="18" charset="0"/>
              </a:rPr>
              <a:t>Latest data from West Yorkshire Police’s survey of victim satisfaction shows a continuation of falling satisfaction rates.  76.6% of victims of crime were satisfied with the level of service they had received in the year to September 2017. The PCC is closely monitoring </a:t>
            </a:r>
            <a:r>
              <a:rPr lang="en-GB" sz="1050" dirty="0" smtClean="0">
                <a:latin typeface="Arial Narrow" panose="020B0606020202030204" pitchFamily="34" charset="0"/>
                <a:ea typeface="Gill Sans MT"/>
                <a:cs typeface="Times New Roman" panose="02020603050405020304" pitchFamily="18" charset="0"/>
              </a:rPr>
              <a:t>the</a:t>
            </a:r>
            <a:r>
              <a:rPr lang="en-GB" sz="1050" dirty="0">
                <a:latin typeface="Arial Narrow" panose="020B0606020202030204" pitchFamily="34" charset="0"/>
                <a:ea typeface="Gill Sans MT"/>
                <a:cs typeface="Times New Roman" panose="02020603050405020304" pitchFamily="18" charset="0"/>
              </a:rPr>
              <a:t> </a:t>
            </a:r>
            <a:r>
              <a:rPr lang="en-GB" sz="1050" dirty="0" smtClean="0">
                <a:latin typeface="Arial Narrow" panose="020B0606020202030204" pitchFamily="34" charset="0"/>
                <a:ea typeface="Gill Sans MT"/>
                <a:cs typeface="Times New Roman" panose="02020603050405020304" pitchFamily="18" charset="0"/>
              </a:rPr>
              <a:t>Force’s </a:t>
            </a:r>
            <a:r>
              <a:rPr lang="en-GB" sz="1050" dirty="0">
                <a:latin typeface="Arial Narrow" panose="020B0606020202030204" pitchFamily="34" charset="0"/>
                <a:ea typeface="Gill Sans MT"/>
                <a:cs typeface="Times New Roman" panose="02020603050405020304" pitchFamily="18" charset="0"/>
              </a:rPr>
              <a:t>work to improve their service to victims, in particular the role the new Force Crime Management Unit (FCMU) can play.  One third of calls to the police are now handled by FCMU, and it is hoped that their improved investigation plans and advice for district officers should soon act to boost victim satisfaction levels.  </a:t>
            </a:r>
          </a:p>
          <a:p>
            <a:pPr algn="just"/>
            <a:endParaRPr lang="en-GB" sz="1050" dirty="0">
              <a:latin typeface="Arial Narrow" panose="020B0606020202030204" pitchFamily="34" charset="0"/>
              <a:ea typeface="Gill Sans MT"/>
              <a:cs typeface="Times New Roman" panose="02020603050405020304" pitchFamily="18" charset="0"/>
            </a:endParaRPr>
          </a:p>
        </p:txBody>
      </p:sp>
      <p:sp>
        <p:nvSpPr>
          <p:cNvPr id="4" name="Title 3"/>
          <p:cNvSpPr>
            <a:spLocks noGrp="1"/>
          </p:cNvSpPr>
          <p:nvPr>
            <p:ph type="title"/>
          </p:nvPr>
        </p:nvSpPr>
        <p:spPr>
          <a:xfrm>
            <a:off x="308418" y="223898"/>
            <a:ext cx="9403312" cy="379328"/>
          </a:xfrm>
          <a:solidFill>
            <a:srgbClr val="B2324B"/>
          </a:solidFill>
          <a:ln w="6350">
            <a:solidFill>
              <a:schemeClr val="tx1"/>
            </a:solidFill>
          </a:ln>
        </p:spPr>
        <p:txBody>
          <a:bodyPr>
            <a:normAutofit/>
          </a:bodyPr>
          <a:lstStyle/>
          <a:p>
            <a:r>
              <a:rPr lang="en-GB" sz="1300" b="1" dirty="0" smtClean="0">
                <a:solidFill>
                  <a:schemeClr val="bg1"/>
                </a:solidFill>
                <a:latin typeface="Arial Narrow" panose="020B0606020202030204" pitchFamily="34" charset="0"/>
              </a:rPr>
              <a:t>SUPPORT VICTIMS AND WITNESSES</a:t>
            </a:r>
            <a:r>
              <a:rPr lang="en-GB" sz="1300" b="1" dirty="0">
                <a:solidFill>
                  <a:schemeClr val="bg1"/>
                </a:solidFill>
                <a:latin typeface="Arial Narrow" panose="020B0606020202030204" pitchFamily="34" charset="0"/>
              </a:rPr>
              <a:t>				</a:t>
            </a:r>
            <a:r>
              <a:rPr lang="en-GB" sz="1300" b="1" dirty="0" smtClean="0">
                <a:solidFill>
                  <a:schemeClr val="bg1"/>
                </a:solidFill>
                <a:latin typeface="Arial Narrow" panose="020B0606020202030204" pitchFamily="34" charset="0"/>
              </a:rPr>
              <a:t>                          	      </a:t>
            </a:r>
            <a:r>
              <a:rPr lang="en-GB" sz="1300" b="1" i="1" dirty="0" smtClean="0">
                <a:solidFill>
                  <a:schemeClr val="bg1"/>
                </a:solidFill>
                <a:latin typeface="Arial Narrow" panose="020B0606020202030204" pitchFamily="34" charset="0"/>
              </a:rPr>
              <a:t>DELIVERY OVERVIEW</a:t>
            </a:r>
            <a:endParaRPr lang="en-GB" sz="1300" b="1" i="1" dirty="0">
              <a:solidFill>
                <a:schemeClr val="bg1"/>
              </a:solidFill>
              <a:latin typeface="Arial Narrow" panose="020B0606020202030204" pitchFamily="34" charset="0"/>
            </a:endParaRPr>
          </a:p>
        </p:txBody>
      </p:sp>
      <p:sp>
        <p:nvSpPr>
          <p:cNvPr id="5" name="Rectangle 4"/>
          <p:cNvSpPr/>
          <p:nvPr/>
        </p:nvSpPr>
        <p:spPr>
          <a:xfrm>
            <a:off x="306839" y="223898"/>
            <a:ext cx="9398319" cy="6426679"/>
          </a:xfrm>
          <a:prstGeom prst="rect">
            <a:avLst/>
          </a:prstGeom>
          <a:noFill/>
          <a:ln w="28575">
            <a:solidFill>
              <a:srgbClr val="B2324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dirty="0">
              <a:solidFill>
                <a:prstClr val="white"/>
              </a:solidFill>
            </a:endParaRPr>
          </a:p>
        </p:txBody>
      </p:sp>
      <p:cxnSp>
        <p:nvCxnSpPr>
          <p:cNvPr id="7" name="Straight Connector 6"/>
          <p:cNvCxnSpPr/>
          <p:nvPr/>
        </p:nvCxnSpPr>
        <p:spPr>
          <a:xfrm>
            <a:off x="314636" y="2572914"/>
            <a:ext cx="9384296"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297654" y="4586026"/>
            <a:ext cx="9398318"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361550" y="4623678"/>
            <a:ext cx="4600559" cy="253916"/>
          </a:xfrm>
          <a:prstGeom prst="rect">
            <a:avLst/>
          </a:prstGeom>
        </p:spPr>
        <p:txBody>
          <a:bodyPr wrap="square">
            <a:spAutoFit/>
          </a:bodyPr>
          <a:lstStyle/>
          <a:p>
            <a:r>
              <a:rPr lang="en-GB" sz="1050" b="1" dirty="0">
                <a:solidFill>
                  <a:prstClr val="black"/>
                </a:solidFill>
                <a:latin typeface="Arial Narrow" panose="020B0606020202030204" pitchFamily="34" charset="0"/>
              </a:rPr>
              <a:t>Objective: More victims will be satisfied with the outcome of their case </a:t>
            </a:r>
          </a:p>
        </p:txBody>
      </p:sp>
      <p:sp>
        <p:nvSpPr>
          <p:cNvPr id="2" name="Rectangle 1"/>
          <p:cNvSpPr/>
          <p:nvPr/>
        </p:nvSpPr>
        <p:spPr>
          <a:xfrm>
            <a:off x="326503" y="606416"/>
            <a:ext cx="5298093" cy="577081"/>
          </a:xfrm>
          <a:prstGeom prst="rect">
            <a:avLst/>
          </a:prstGeom>
        </p:spPr>
        <p:txBody>
          <a:bodyPr wrap="square">
            <a:spAutoFit/>
          </a:bodyPr>
          <a:lstStyle/>
          <a:p>
            <a:r>
              <a:rPr lang="en-GB" sz="1050" b="1" dirty="0">
                <a:solidFill>
                  <a:prstClr val="black"/>
                </a:solidFill>
                <a:latin typeface="Arial Narrow" panose="020B0606020202030204" pitchFamily="34" charset="0"/>
              </a:rPr>
              <a:t>Objective: More victims will be satisfied with the level of service they </a:t>
            </a:r>
            <a:r>
              <a:rPr lang="en-GB" sz="1050" b="1" dirty="0" smtClean="0">
                <a:solidFill>
                  <a:prstClr val="black"/>
                </a:solidFill>
                <a:latin typeface="Arial Narrow" panose="020B0606020202030204" pitchFamily="34" charset="0"/>
              </a:rPr>
              <a:t>receive</a:t>
            </a:r>
          </a:p>
          <a:p>
            <a:r>
              <a:rPr lang="en-GB" sz="1050" b="1" dirty="0" smtClean="0">
                <a:solidFill>
                  <a:prstClr val="black"/>
                </a:solidFill>
                <a:latin typeface="Arial Narrow" panose="020B0606020202030204" pitchFamily="34" charset="0"/>
              </a:rPr>
              <a:t>from </a:t>
            </a:r>
            <a:r>
              <a:rPr lang="en-GB" sz="1050" b="1" dirty="0">
                <a:solidFill>
                  <a:prstClr val="black"/>
                </a:solidFill>
                <a:latin typeface="Arial Narrow" panose="020B0606020202030204" pitchFamily="34" charset="0"/>
              </a:rPr>
              <a:t>the police </a:t>
            </a:r>
          </a:p>
          <a:p>
            <a:endParaRPr lang="en-GB" sz="1050" b="1" dirty="0">
              <a:solidFill>
                <a:prstClr val="black"/>
              </a:solidFill>
              <a:latin typeface="Arial Narrow" panose="020B0606020202030204" pitchFamily="34" charset="0"/>
            </a:endParaRPr>
          </a:p>
        </p:txBody>
      </p:sp>
      <p:sp>
        <p:nvSpPr>
          <p:cNvPr id="12" name="Rectangle 11"/>
          <p:cNvSpPr/>
          <p:nvPr/>
        </p:nvSpPr>
        <p:spPr>
          <a:xfrm>
            <a:off x="326503" y="2593684"/>
            <a:ext cx="5861486" cy="415498"/>
          </a:xfrm>
          <a:prstGeom prst="rect">
            <a:avLst/>
          </a:prstGeom>
        </p:spPr>
        <p:txBody>
          <a:bodyPr wrap="square">
            <a:spAutoFit/>
          </a:bodyPr>
          <a:lstStyle/>
          <a:p>
            <a:r>
              <a:rPr lang="en-GB" sz="1050" b="1" dirty="0" smtClean="0">
                <a:solidFill>
                  <a:srgbClr val="272627"/>
                </a:solidFill>
                <a:latin typeface="Arial Narrow" panose="020B0606020202030204" pitchFamily="34" charset="0"/>
                <a:ea typeface="Gill Sans MT"/>
                <a:cs typeface="ArialMT"/>
              </a:rPr>
              <a:t>Objective: </a:t>
            </a:r>
            <a:r>
              <a:rPr lang="en-GB" sz="1050" b="1" dirty="0">
                <a:solidFill>
                  <a:prstClr val="black"/>
                </a:solidFill>
                <a:latin typeface="Arial Narrow" panose="020B0606020202030204" pitchFamily="34" charset="0"/>
              </a:rPr>
              <a:t>More victims who choose to access victims’ services will be </a:t>
            </a:r>
            <a:r>
              <a:rPr lang="en-GB" sz="1050" b="1" dirty="0" smtClean="0">
                <a:solidFill>
                  <a:prstClr val="black"/>
                </a:solidFill>
                <a:latin typeface="Arial Narrow" panose="020B0606020202030204" pitchFamily="34" charset="0"/>
              </a:rPr>
              <a:t>satisfied</a:t>
            </a:r>
          </a:p>
          <a:p>
            <a:r>
              <a:rPr lang="en-GB" sz="1050" b="1" dirty="0" smtClean="0">
                <a:solidFill>
                  <a:prstClr val="black"/>
                </a:solidFill>
                <a:latin typeface="Arial Narrow" panose="020B0606020202030204" pitchFamily="34" charset="0"/>
              </a:rPr>
              <a:t>with </a:t>
            </a:r>
            <a:r>
              <a:rPr lang="en-GB" sz="1050" b="1" dirty="0">
                <a:solidFill>
                  <a:prstClr val="black"/>
                </a:solidFill>
                <a:latin typeface="Arial Narrow" panose="020B0606020202030204" pitchFamily="34" charset="0"/>
              </a:rPr>
              <a:t>the service they receive </a:t>
            </a:r>
            <a:endParaRPr lang="en-GB" sz="1050" dirty="0">
              <a:solidFill>
                <a:prstClr val="black"/>
              </a:solidFill>
              <a:latin typeface="Arial Narrow" panose="020B0606020202030204" pitchFamily="34" charset="0"/>
            </a:endParaRPr>
          </a:p>
        </p:txBody>
      </p:sp>
      <p:graphicFrame>
        <p:nvGraphicFramePr>
          <p:cNvPr id="6" name="Table 5"/>
          <p:cNvGraphicFramePr>
            <a:graphicFrameLocks noGrp="1"/>
          </p:cNvGraphicFramePr>
          <p:nvPr>
            <p:extLst>
              <p:ext uri="{D42A27DB-BD31-4B8C-83A1-F6EECF244321}">
                <p14:modId xmlns:p14="http://schemas.microsoft.com/office/powerpoint/2010/main" val="1610843620"/>
              </p:ext>
            </p:extLst>
          </p:nvPr>
        </p:nvGraphicFramePr>
        <p:xfrm>
          <a:off x="4773612" y="670711"/>
          <a:ext cx="4861560" cy="657225"/>
        </p:xfrm>
        <a:graphic>
          <a:graphicData uri="http://schemas.openxmlformats.org/drawingml/2006/table">
            <a:tbl>
              <a:tblPr firstRow="1" firstCol="1" bandRow="1"/>
              <a:tblGrid>
                <a:gridCol w="1100455"/>
                <a:gridCol w="537210"/>
                <a:gridCol w="609600"/>
                <a:gridCol w="692785"/>
                <a:gridCol w="552450"/>
                <a:gridCol w="645160"/>
                <a:gridCol w="723900"/>
              </a:tblGrid>
              <a:tr h="170815">
                <a:tc>
                  <a:txBody>
                    <a:bodyPr/>
                    <a:lstStyle/>
                    <a:p>
                      <a:pPr algn="r">
                        <a:spcAft>
                          <a:spcPts val="0"/>
                        </a:spcAft>
                      </a:pPr>
                      <a:r>
                        <a:rPr lang="en-GB" sz="1100" b="1" dirty="0">
                          <a:solidFill>
                            <a:srgbClr val="FFFFFF"/>
                          </a:solidFill>
                          <a:effectLst/>
                          <a:latin typeface="Arial Narrow" panose="020B0606020202030204" pitchFamily="34" charset="0"/>
                          <a:ea typeface="Gill Sans MT"/>
                          <a:cs typeface="Times New Roman" panose="02020603050405020304" pitchFamily="18" charset="0"/>
                        </a:rPr>
                        <a:t>User Satisfaction</a:t>
                      </a:r>
                      <a:endParaRPr lang="en-GB" sz="1100" dirty="0">
                        <a:effectLst/>
                        <a:latin typeface="Gill Sans MT"/>
                        <a:ea typeface="Gill Sans MT"/>
                        <a:cs typeface="Times New Roman" panose="02020603050405020304" pitchFamily="18" charset="0"/>
                      </a:endParaRPr>
                    </a:p>
                    <a:p>
                      <a:pPr algn="r">
                        <a:spcAft>
                          <a:spcPts val="0"/>
                        </a:spcAft>
                      </a:pPr>
                      <a:r>
                        <a:rPr lang="en-GB" sz="1100" dirty="0">
                          <a:solidFill>
                            <a:srgbClr val="FFFFFF"/>
                          </a:solidFill>
                          <a:effectLst/>
                          <a:latin typeface="Arial Narrow" panose="020B0606020202030204" pitchFamily="34" charset="0"/>
                          <a:ea typeface="Gill Sans MT"/>
                          <a:cs typeface="Times New Roman" panose="02020603050405020304" pitchFamily="18" charset="0"/>
                        </a:rPr>
                        <a:t> </a:t>
                      </a:r>
                      <a:endParaRPr lang="en-GB" sz="1100" dirty="0">
                        <a:effectLst/>
                        <a:latin typeface="Gill Sans MT"/>
                        <a:ea typeface="Gill Sans MT"/>
                        <a:cs typeface="Times New Roman" panose="02020603050405020304" pitchFamily="18" charset="0"/>
                      </a:endParaRPr>
                    </a:p>
                  </a:txBody>
                  <a:tcPr marL="68580" marR="68580" marT="0" marB="0">
                    <a:lnL w="12700" cap="flat" cmpd="sng" algn="ctr">
                      <a:solidFill>
                        <a:srgbClr val="66B1CE"/>
                      </a:solidFill>
                      <a:prstDash val="solid"/>
                      <a:round/>
                      <a:headEnd type="none" w="med" len="med"/>
                      <a:tailEnd type="none" w="med" len="med"/>
                    </a:lnL>
                    <a:lnR>
                      <a:noFill/>
                    </a:lnR>
                    <a:lnT w="12700" cap="flat" cmpd="sng" algn="ctr">
                      <a:solidFill>
                        <a:srgbClr val="66B1CE"/>
                      </a:solidFill>
                      <a:prstDash val="solid"/>
                      <a:round/>
                      <a:headEnd type="none" w="med" len="med"/>
                      <a:tailEnd type="none" w="med" len="med"/>
                    </a:lnT>
                    <a:lnB w="12700" cap="flat" cmpd="sng" algn="ctr">
                      <a:solidFill>
                        <a:srgbClr val="66B1CE"/>
                      </a:solidFill>
                      <a:prstDash val="solid"/>
                      <a:round/>
                      <a:headEnd type="none" w="med" len="med"/>
                      <a:tailEnd type="none" w="med" len="med"/>
                    </a:lnB>
                    <a:solidFill>
                      <a:srgbClr val="66B1CE"/>
                    </a:solidFill>
                  </a:tcPr>
                </a:tc>
                <a:tc>
                  <a:txBody>
                    <a:bodyPr/>
                    <a:lstStyle/>
                    <a:p>
                      <a:pPr algn="ctr">
                        <a:spcAft>
                          <a:spcPts val="0"/>
                        </a:spcAft>
                      </a:pPr>
                      <a:r>
                        <a:rPr lang="en-GB" sz="1100" dirty="0">
                          <a:solidFill>
                            <a:srgbClr val="FFFFFF"/>
                          </a:solidFill>
                          <a:effectLst/>
                          <a:latin typeface="Arial Narrow" panose="020B0606020202030204" pitchFamily="34" charset="0"/>
                          <a:ea typeface="Gill Sans MT"/>
                          <a:cs typeface="Times New Roman" panose="02020603050405020304" pitchFamily="18" charset="0"/>
                        </a:rPr>
                        <a:t>West Yorks.</a:t>
                      </a:r>
                      <a:endParaRPr lang="en-GB" sz="1100" dirty="0">
                        <a:effectLst/>
                        <a:latin typeface="Gill Sans MT"/>
                        <a:ea typeface="Gill Sans MT"/>
                        <a:cs typeface="Times New Roman" panose="02020603050405020304" pitchFamily="18" charset="0"/>
                      </a:endParaRPr>
                    </a:p>
                  </a:txBody>
                  <a:tcPr marL="68580" marR="68580" marT="0" marB="0">
                    <a:lnL>
                      <a:noFill/>
                    </a:lnL>
                    <a:lnR>
                      <a:noFill/>
                    </a:lnR>
                    <a:lnT w="12700" cap="flat" cmpd="sng" algn="ctr">
                      <a:solidFill>
                        <a:srgbClr val="66B1CE"/>
                      </a:solidFill>
                      <a:prstDash val="solid"/>
                      <a:round/>
                      <a:headEnd type="none" w="med" len="med"/>
                      <a:tailEnd type="none" w="med" len="med"/>
                    </a:lnT>
                    <a:lnB w="12700" cap="flat" cmpd="sng" algn="ctr">
                      <a:solidFill>
                        <a:srgbClr val="66B1CE"/>
                      </a:solidFill>
                      <a:prstDash val="solid"/>
                      <a:round/>
                      <a:headEnd type="none" w="med" len="med"/>
                      <a:tailEnd type="none" w="med" len="med"/>
                    </a:lnB>
                    <a:solidFill>
                      <a:srgbClr val="66B1CE"/>
                    </a:solidFill>
                  </a:tcPr>
                </a:tc>
                <a:tc>
                  <a:txBody>
                    <a:bodyPr/>
                    <a:lstStyle/>
                    <a:p>
                      <a:pPr algn="ctr">
                        <a:spcAft>
                          <a:spcPts val="0"/>
                        </a:spcAft>
                      </a:pPr>
                      <a:r>
                        <a:rPr lang="en-GB" sz="1100" dirty="0">
                          <a:solidFill>
                            <a:srgbClr val="FFFFFF"/>
                          </a:solidFill>
                          <a:effectLst/>
                          <a:latin typeface="Arial Narrow" panose="020B0606020202030204" pitchFamily="34" charset="0"/>
                          <a:ea typeface="Gill Sans MT"/>
                          <a:cs typeface="Times New Roman" panose="02020603050405020304" pitchFamily="18" charset="0"/>
                        </a:rPr>
                        <a:t>Bradford</a:t>
                      </a:r>
                      <a:endParaRPr lang="en-GB" sz="1100" dirty="0">
                        <a:effectLst/>
                        <a:latin typeface="Gill Sans MT"/>
                        <a:ea typeface="Gill Sans MT"/>
                        <a:cs typeface="Times New Roman" panose="02020603050405020304" pitchFamily="18" charset="0"/>
                      </a:endParaRPr>
                    </a:p>
                  </a:txBody>
                  <a:tcPr marL="68580" marR="68580" marT="0" marB="0">
                    <a:lnL>
                      <a:noFill/>
                    </a:lnL>
                    <a:lnR>
                      <a:noFill/>
                    </a:lnR>
                    <a:lnT w="12700" cap="flat" cmpd="sng" algn="ctr">
                      <a:solidFill>
                        <a:srgbClr val="66B1CE"/>
                      </a:solidFill>
                      <a:prstDash val="solid"/>
                      <a:round/>
                      <a:headEnd type="none" w="med" len="med"/>
                      <a:tailEnd type="none" w="med" len="med"/>
                    </a:lnT>
                    <a:lnB w="12700" cap="flat" cmpd="sng" algn="ctr">
                      <a:solidFill>
                        <a:srgbClr val="66B1CE"/>
                      </a:solidFill>
                      <a:prstDash val="solid"/>
                      <a:round/>
                      <a:headEnd type="none" w="med" len="med"/>
                      <a:tailEnd type="none" w="med" len="med"/>
                    </a:lnB>
                    <a:solidFill>
                      <a:srgbClr val="66B1CE"/>
                    </a:solidFill>
                  </a:tcPr>
                </a:tc>
                <a:tc>
                  <a:txBody>
                    <a:bodyPr/>
                    <a:lstStyle/>
                    <a:p>
                      <a:pPr algn="ctr">
                        <a:spcAft>
                          <a:spcPts val="0"/>
                        </a:spcAft>
                      </a:pPr>
                      <a:r>
                        <a:rPr lang="en-GB" sz="1100" dirty="0">
                          <a:solidFill>
                            <a:srgbClr val="FFFFFF"/>
                          </a:solidFill>
                          <a:effectLst/>
                          <a:latin typeface="Arial Narrow" panose="020B0606020202030204" pitchFamily="34" charset="0"/>
                          <a:ea typeface="Gill Sans MT"/>
                          <a:cs typeface="Times New Roman" panose="02020603050405020304" pitchFamily="18" charset="0"/>
                        </a:rPr>
                        <a:t>Calderdale</a:t>
                      </a:r>
                      <a:endParaRPr lang="en-GB" sz="1100" dirty="0">
                        <a:effectLst/>
                        <a:latin typeface="Gill Sans MT"/>
                        <a:ea typeface="Gill Sans MT"/>
                        <a:cs typeface="Times New Roman" panose="02020603050405020304" pitchFamily="18" charset="0"/>
                      </a:endParaRPr>
                    </a:p>
                  </a:txBody>
                  <a:tcPr marL="68580" marR="68580" marT="0" marB="0">
                    <a:lnL>
                      <a:noFill/>
                    </a:lnL>
                    <a:lnR>
                      <a:noFill/>
                    </a:lnR>
                    <a:lnT w="12700" cap="flat" cmpd="sng" algn="ctr">
                      <a:solidFill>
                        <a:srgbClr val="66B1CE"/>
                      </a:solidFill>
                      <a:prstDash val="solid"/>
                      <a:round/>
                      <a:headEnd type="none" w="med" len="med"/>
                      <a:tailEnd type="none" w="med" len="med"/>
                    </a:lnT>
                    <a:lnB w="12700" cap="flat" cmpd="sng" algn="ctr">
                      <a:solidFill>
                        <a:srgbClr val="66B1CE"/>
                      </a:solidFill>
                      <a:prstDash val="solid"/>
                      <a:round/>
                      <a:headEnd type="none" w="med" len="med"/>
                      <a:tailEnd type="none" w="med" len="med"/>
                    </a:lnB>
                    <a:solidFill>
                      <a:srgbClr val="66B1CE"/>
                    </a:solidFill>
                  </a:tcPr>
                </a:tc>
                <a:tc>
                  <a:txBody>
                    <a:bodyPr/>
                    <a:lstStyle/>
                    <a:p>
                      <a:pPr algn="ctr">
                        <a:spcAft>
                          <a:spcPts val="0"/>
                        </a:spcAft>
                      </a:pPr>
                      <a:r>
                        <a:rPr lang="en-GB" sz="1100" dirty="0">
                          <a:solidFill>
                            <a:srgbClr val="FFFFFF"/>
                          </a:solidFill>
                          <a:effectLst/>
                          <a:latin typeface="Arial Narrow" panose="020B0606020202030204" pitchFamily="34" charset="0"/>
                          <a:ea typeface="Gill Sans MT"/>
                          <a:cs typeface="Times New Roman" panose="02020603050405020304" pitchFamily="18" charset="0"/>
                        </a:rPr>
                        <a:t>Kirklees</a:t>
                      </a:r>
                      <a:endParaRPr lang="en-GB" sz="1100" dirty="0">
                        <a:effectLst/>
                        <a:latin typeface="Gill Sans MT"/>
                        <a:ea typeface="Gill Sans MT"/>
                        <a:cs typeface="Times New Roman" panose="02020603050405020304" pitchFamily="18" charset="0"/>
                      </a:endParaRPr>
                    </a:p>
                  </a:txBody>
                  <a:tcPr marL="68580" marR="68580" marT="0" marB="0">
                    <a:lnL>
                      <a:noFill/>
                    </a:lnL>
                    <a:lnR>
                      <a:noFill/>
                    </a:lnR>
                    <a:lnT w="12700" cap="flat" cmpd="sng" algn="ctr">
                      <a:solidFill>
                        <a:srgbClr val="66B1CE"/>
                      </a:solidFill>
                      <a:prstDash val="solid"/>
                      <a:round/>
                      <a:headEnd type="none" w="med" len="med"/>
                      <a:tailEnd type="none" w="med" len="med"/>
                    </a:lnT>
                    <a:lnB w="12700" cap="flat" cmpd="sng" algn="ctr">
                      <a:solidFill>
                        <a:srgbClr val="66B1CE"/>
                      </a:solidFill>
                      <a:prstDash val="solid"/>
                      <a:round/>
                      <a:headEnd type="none" w="med" len="med"/>
                      <a:tailEnd type="none" w="med" len="med"/>
                    </a:lnB>
                    <a:solidFill>
                      <a:srgbClr val="66B1CE"/>
                    </a:solidFill>
                  </a:tcPr>
                </a:tc>
                <a:tc>
                  <a:txBody>
                    <a:bodyPr/>
                    <a:lstStyle/>
                    <a:p>
                      <a:pPr algn="ctr">
                        <a:spcAft>
                          <a:spcPts val="0"/>
                        </a:spcAft>
                      </a:pPr>
                      <a:r>
                        <a:rPr lang="en-GB" sz="1100" dirty="0">
                          <a:solidFill>
                            <a:srgbClr val="FFFFFF"/>
                          </a:solidFill>
                          <a:effectLst/>
                          <a:latin typeface="Arial Narrow" panose="020B0606020202030204" pitchFamily="34" charset="0"/>
                          <a:ea typeface="Gill Sans MT"/>
                          <a:cs typeface="Times New Roman" panose="02020603050405020304" pitchFamily="18" charset="0"/>
                        </a:rPr>
                        <a:t>Leeds</a:t>
                      </a:r>
                      <a:endParaRPr lang="en-GB" sz="1100" dirty="0">
                        <a:effectLst/>
                        <a:latin typeface="Gill Sans MT"/>
                        <a:ea typeface="Gill Sans MT"/>
                        <a:cs typeface="Times New Roman" panose="02020603050405020304" pitchFamily="18" charset="0"/>
                      </a:endParaRPr>
                    </a:p>
                  </a:txBody>
                  <a:tcPr marL="68580" marR="68580" marT="0" marB="0">
                    <a:lnL>
                      <a:noFill/>
                    </a:lnL>
                    <a:lnR>
                      <a:noFill/>
                    </a:lnR>
                    <a:lnT w="12700" cap="flat" cmpd="sng" algn="ctr">
                      <a:solidFill>
                        <a:srgbClr val="66B1CE"/>
                      </a:solidFill>
                      <a:prstDash val="solid"/>
                      <a:round/>
                      <a:headEnd type="none" w="med" len="med"/>
                      <a:tailEnd type="none" w="med" len="med"/>
                    </a:lnT>
                    <a:lnB w="12700" cap="flat" cmpd="sng" algn="ctr">
                      <a:solidFill>
                        <a:srgbClr val="66B1CE"/>
                      </a:solidFill>
                      <a:prstDash val="solid"/>
                      <a:round/>
                      <a:headEnd type="none" w="med" len="med"/>
                      <a:tailEnd type="none" w="med" len="med"/>
                    </a:lnB>
                    <a:solidFill>
                      <a:srgbClr val="66B1CE"/>
                    </a:solidFill>
                  </a:tcPr>
                </a:tc>
                <a:tc>
                  <a:txBody>
                    <a:bodyPr/>
                    <a:lstStyle/>
                    <a:p>
                      <a:pPr algn="ctr">
                        <a:spcAft>
                          <a:spcPts val="0"/>
                        </a:spcAft>
                      </a:pPr>
                      <a:r>
                        <a:rPr lang="en-GB" sz="1100" dirty="0">
                          <a:solidFill>
                            <a:srgbClr val="FFFFFF"/>
                          </a:solidFill>
                          <a:effectLst/>
                          <a:latin typeface="Arial Narrow" panose="020B0606020202030204" pitchFamily="34" charset="0"/>
                          <a:ea typeface="Gill Sans MT"/>
                          <a:cs typeface="Times New Roman" panose="02020603050405020304" pitchFamily="18" charset="0"/>
                        </a:rPr>
                        <a:t>Wakefield</a:t>
                      </a:r>
                      <a:endParaRPr lang="en-GB" sz="1100" dirty="0">
                        <a:effectLst/>
                        <a:latin typeface="Gill Sans MT"/>
                        <a:ea typeface="Gill Sans MT"/>
                        <a:cs typeface="Times New Roman" panose="02020603050405020304" pitchFamily="18" charset="0"/>
                      </a:endParaRPr>
                    </a:p>
                  </a:txBody>
                  <a:tcPr marL="68580" marR="68580" marT="0" marB="0">
                    <a:lnL>
                      <a:noFill/>
                    </a:lnL>
                    <a:lnR w="12700" cap="flat" cmpd="sng" algn="ctr">
                      <a:solidFill>
                        <a:srgbClr val="66B1CE"/>
                      </a:solidFill>
                      <a:prstDash val="solid"/>
                      <a:round/>
                      <a:headEnd type="none" w="med" len="med"/>
                      <a:tailEnd type="none" w="med" len="med"/>
                    </a:lnR>
                    <a:lnT w="12700" cap="flat" cmpd="sng" algn="ctr">
                      <a:solidFill>
                        <a:srgbClr val="66B1CE"/>
                      </a:solidFill>
                      <a:prstDash val="solid"/>
                      <a:round/>
                      <a:headEnd type="none" w="med" len="med"/>
                      <a:tailEnd type="none" w="med" len="med"/>
                    </a:lnT>
                    <a:lnB w="12700" cap="flat" cmpd="sng" algn="ctr">
                      <a:solidFill>
                        <a:srgbClr val="66B1CE"/>
                      </a:solidFill>
                      <a:prstDash val="solid"/>
                      <a:round/>
                      <a:headEnd type="none" w="med" len="med"/>
                      <a:tailEnd type="none" w="med" len="med"/>
                    </a:lnB>
                    <a:solidFill>
                      <a:srgbClr val="66B1CE"/>
                    </a:solidFill>
                  </a:tcPr>
                </a:tc>
              </a:tr>
              <a:tr h="85090">
                <a:tc>
                  <a:txBody>
                    <a:bodyPr/>
                    <a:lstStyle/>
                    <a:p>
                      <a:pPr algn="r">
                        <a:spcAft>
                          <a:spcPts val="0"/>
                        </a:spcAft>
                      </a:pPr>
                      <a:r>
                        <a:rPr lang="en-GB" sz="1050" kern="1200" dirty="0">
                          <a:solidFill>
                            <a:schemeClr val="tx1"/>
                          </a:solidFill>
                          <a:effectLst/>
                          <a:latin typeface="Arial Narrow" panose="020B0606020202030204" pitchFamily="34" charset="0"/>
                          <a:ea typeface="Gill Sans MT"/>
                          <a:cs typeface="Calibri" panose="020F0502020204030204" pitchFamily="34" charset="0"/>
                        </a:rPr>
                        <a:t>12 mths to </a:t>
                      </a:r>
                      <a:r>
                        <a:rPr lang="en-GB" sz="1050" kern="1200" dirty="0" smtClean="0">
                          <a:solidFill>
                            <a:schemeClr val="tx1"/>
                          </a:solidFill>
                          <a:effectLst/>
                          <a:latin typeface="Arial Narrow" panose="020B0606020202030204" pitchFamily="34" charset="0"/>
                          <a:ea typeface="Gill Sans MT"/>
                          <a:cs typeface="Calibri" panose="020F0502020204030204" pitchFamily="34" charset="0"/>
                        </a:rPr>
                        <a:t>Sep. 16</a:t>
                      </a:r>
                      <a:endParaRPr lang="en-GB" sz="1050" kern="1200" dirty="0">
                        <a:solidFill>
                          <a:schemeClr val="tx1"/>
                        </a:solidFill>
                        <a:effectLst/>
                        <a:latin typeface="Arial Narrow" panose="020B0606020202030204" pitchFamily="34" charset="0"/>
                        <a:ea typeface="Gill Sans MT"/>
                        <a:cs typeface="Calibri" panose="020F0502020204030204" pitchFamily="34" charset="0"/>
                      </a:endParaRPr>
                    </a:p>
                  </a:txBody>
                  <a:tcPr marL="68580" marR="68580" marT="0" marB="0" anchor="ctr">
                    <a:lnL w="12700" cap="flat" cmpd="sng" algn="ctr">
                      <a:solidFill>
                        <a:srgbClr val="A3CFE1"/>
                      </a:solidFill>
                      <a:prstDash val="solid"/>
                      <a:round/>
                      <a:headEnd type="none" w="med" len="med"/>
                      <a:tailEnd type="none" w="med" len="med"/>
                    </a:lnL>
                    <a:lnR>
                      <a:noFill/>
                    </a:lnR>
                    <a:lnT w="12700" cap="flat" cmpd="sng" algn="ctr">
                      <a:solidFill>
                        <a:srgbClr val="66B1CE"/>
                      </a:solidFill>
                      <a:prstDash val="solid"/>
                      <a:round/>
                      <a:headEnd type="none" w="med" len="med"/>
                      <a:tailEnd type="none" w="med" len="med"/>
                    </a:lnT>
                    <a:lnB w="12700" cap="flat" cmpd="sng" algn="ctr">
                      <a:solidFill>
                        <a:srgbClr val="A3CFE1"/>
                      </a:solidFill>
                      <a:prstDash val="solid"/>
                      <a:round/>
                      <a:headEnd type="none" w="med" len="med"/>
                      <a:tailEnd type="none" w="med" len="med"/>
                    </a:lnB>
                    <a:solidFill>
                      <a:srgbClr val="E0EFF5"/>
                    </a:solidFill>
                  </a:tcPr>
                </a:tc>
                <a:tc>
                  <a:txBody>
                    <a:bodyPr/>
                    <a:lstStyle/>
                    <a:p>
                      <a:pPr algn="ctr" fontAlgn="ctr"/>
                      <a:r>
                        <a:rPr lang="en-GB" sz="1000" b="0" i="0" u="none" strike="noStrike" dirty="0">
                          <a:solidFill>
                            <a:srgbClr val="000000"/>
                          </a:solidFill>
                          <a:effectLst/>
                          <a:latin typeface="Arial Narrow" panose="020B0606020202030204" pitchFamily="34" charset="0"/>
                        </a:rPr>
                        <a:t>77.7%</a:t>
                      </a:r>
                    </a:p>
                  </a:txBody>
                  <a:tcPr marL="9525" marR="9525" marT="9525" marB="0" anchor="ctr">
                    <a:lnL>
                      <a:noFill/>
                    </a:lnL>
                    <a:lnR>
                      <a:noFill/>
                    </a:lnR>
                    <a:lnT w="12700" cap="flat" cmpd="sng" algn="ctr">
                      <a:solidFill>
                        <a:srgbClr val="66B1CE"/>
                      </a:solidFill>
                      <a:prstDash val="solid"/>
                      <a:round/>
                      <a:headEnd type="none" w="med" len="med"/>
                      <a:tailEnd type="none" w="med" len="med"/>
                    </a:lnT>
                    <a:lnB w="12700" cap="flat" cmpd="sng" algn="ctr">
                      <a:solidFill>
                        <a:srgbClr val="A3CFE1"/>
                      </a:solidFill>
                      <a:prstDash val="solid"/>
                      <a:round/>
                      <a:headEnd type="none" w="med" len="med"/>
                      <a:tailEnd type="none" w="med" len="med"/>
                    </a:lnB>
                    <a:solidFill>
                      <a:srgbClr val="E0EFF5"/>
                    </a:solidFill>
                  </a:tcPr>
                </a:tc>
                <a:tc>
                  <a:txBody>
                    <a:bodyPr/>
                    <a:lstStyle/>
                    <a:p>
                      <a:pPr algn="ctr" fontAlgn="ctr"/>
                      <a:r>
                        <a:rPr lang="en-GB" sz="1000" b="0" i="0" u="none" strike="noStrike" dirty="0">
                          <a:solidFill>
                            <a:srgbClr val="000000"/>
                          </a:solidFill>
                          <a:effectLst/>
                          <a:latin typeface="Arial Narrow" panose="020B0606020202030204" pitchFamily="34" charset="0"/>
                        </a:rPr>
                        <a:t>79.9%</a:t>
                      </a:r>
                    </a:p>
                  </a:txBody>
                  <a:tcPr marL="9525" marR="9525" marT="9525" marB="0" anchor="ctr">
                    <a:lnL>
                      <a:noFill/>
                    </a:lnL>
                    <a:lnR>
                      <a:noFill/>
                    </a:lnR>
                    <a:lnT w="12700" cap="flat" cmpd="sng" algn="ctr">
                      <a:solidFill>
                        <a:srgbClr val="66B1CE"/>
                      </a:solidFill>
                      <a:prstDash val="solid"/>
                      <a:round/>
                      <a:headEnd type="none" w="med" len="med"/>
                      <a:tailEnd type="none" w="med" len="med"/>
                    </a:lnT>
                    <a:lnB w="12700" cap="flat" cmpd="sng" algn="ctr">
                      <a:solidFill>
                        <a:srgbClr val="A3CFE1"/>
                      </a:solidFill>
                      <a:prstDash val="solid"/>
                      <a:round/>
                      <a:headEnd type="none" w="med" len="med"/>
                      <a:tailEnd type="none" w="med" len="med"/>
                    </a:lnB>
                    <a:solidFill>
                      <a:srgbClr val="E0EFF5"/>
                    </a:solidFill>
                  </a:tcPr>
                </a:tc>
                <a:tc>
                  <a:txBody>
                    <a:bodyPr/>
                    <a:lstStyle/>
                    <a:p>
                      <a:pPr algn="ctr" fontAlgn="ctr"/>
                      <a:r>
                        <a:rPr lang="en-GB" sz="1000" b="0" i="0" u="none" strike="noStrike" dirty="0">
                          <a:solidFill>
                            <a:srgbClr val="000000"/>
                          </a:solidFill>
                          <a:effectLst/>
                          <a:latin typeface="Arial Narrow" panose="020B0606020202030204" pitchFamily="34" charset="0"/>
                        </a:rPr>
                        <a:t>80.6%</a:t>
                      </a:r>
                    </a:p>
                  </a:txBody>
                  <a:tcPr marL="9525" marR="9525" marT="9525" marB="0" anchor="ctr">
                    <a:lnL>
                      <a:noFill/>
                    </a:lnL>
                    <a:lnR>
                      <a:noFill/>
                    </a:lnR>
                    <a:lnT w="12700" cap="flat" cmpd="sng" algn="ctr">
                      <a:solidFill>
                        <a:srgbClr val="66B1CE"/>
                      </a:solidFill>
                      <a:prstDash val="solid"/>
                      <a:round/>
                      <a:headEnd type="none" w="med" len="med"/>
                      <a:tailEnd type="none" w="med" len="med"/>
                    </a:lnT>
                    <a:lnB w="12700" cap="flat" cmpd="sng" algn="ctr">
                      <a:solidFill>
                        <a:srgbClr val="A3CFE1"/>
                      </a:solidFill>
                      <a:prstDash val="solid"/>
                      <a:round/>
                      <a:headEnd type="none" w="med" len="med"/>
                      <a:tailEnd type="none" w="med" len="med"/>
                    </a:lnB>
                    <a:solidFill>
                      <a:srgbClr val="E0EFF5"/>
                    </a:solidFill>
                  </a:tcPr>
                </a:tc>
                <a:tc>
                  <a:txBody>
                    <a:bodyPr/>
                    <a:lstStyle/>
                    <a:p>
                      <a:pPr algn="ctr" fontAlgn="ctr"/>
                      <a:r>
                        <a:rPr lang="en-GB" sz="1000" b="0" i="0" u="none" strike="noStrike" dirty="0">
                          <a:solidFill>
                            <a:srgbClr val="000000"/>
                          </a:solidFill>
                          <a:effectLst/>
                          <a:latin typeface="Arial Narrow" panose="020B0606020202030204" pitchFamily="34" charset="0"/>
                        </a:rPr>
                        <a:t>80.9%</a:t>
                      </a:r>
                    </a:p>
                  </a:txBody>
                  <a:tcPr marL="9525" marR="9525" marT="9525" marB="0" anchor="ctr">
                    <a:lnL>
                      <a:noFill/>
                    </a:lnL>
                    <a:lnR>
                      <a:noFill/>
                    </a:lnR>
                    <a:lnT w="12700" cap="flat" cmpd="sng" algn="ctr">
                      <a:solidFill>
                        <a:srgbClr val="66B1CE"/>
                      </a:solidFill>
                      <a:prstDash val="solid"/>
                      <a:round/>
                      <a:headEnd type="none" w="med" len="med"/>
                      <a:tailEnd type="none" w="med" len="med"/>
                    </a:lnT>
                    <a:lnB w="12700" cap="flat" cmpd="sng" algn="ctr">
                      <a:solidFill>
                        <a:srgbClr val="A3CFE1"/>
                      </a:solidFill>
                      <a:prstDash val="solid"/>
                      <a:round/>
                      <a:headEnd type="none" w="med" len="med"/>
                      <a:tailEnd type="none" w="med" len="med"/>
                    </a:lnB>
                    <a:solidFill>
                      <a:srgbClr val="E0EFF5"/>
                    </a:solidFill>
                  </a:tcPr>
                </a:tc>
                <a:tc>
                  <a:txBody>
                    <a:bodyPr/>
                    <a:lstStyle/>
                    <a:p>
                      <a:pPr algn="ctr" fontAlgn="ctr"/>
                      <a:r>
                        <a:rPr lang="en-GB" sz="1000" b="0" i="0" u="none" strike="noStrike" dirty="0">
                          <a:solidFill>
                            <a:srgbClr val="000000"/>
                          </a:solidFill>
                          <a:effectLst/>
                          <a:latin typeface="Arial Narrow" panose="020B0606020202030204" pitchFamily="34" charset="0"/>
                        </a:rPr>
                        <a:t>82.7%</a:t>
                      </a:r>
                    </a:p>
                  </a:txBody>
                  <a:tcPr marL="9525" marR="9525" marT="9525" marB="0" anchor="ctr">
                    <a:lnL>
                      <a:noFill/>
                    </a:lnL>
                    <a:lnR>
                      <a:noFill/>
                    </a:lnR>
                    <a:lnT w="12700" cap="flat" cmpd="sng" algn="ctr">
                      <a:solidFill>
                        <a:srgbClr val="66B1CE"/>
                      </a:solidFill>
                      <a:prstDash val="solid"/>
                      <a:round/>
                      <a:headEnd type="none" w="med" len="med"/>
                      <a:tailEnd type="none" w="med" len="med"/>
                    </a:lnT>
                    <a:lnB w="12700" cap="flat" cmpd="sng" algn="ctr">
                      <a:solidFill>
                        <a:srgbClr val="A3CFE1"/>
                      </a:solidFill>
                      <a:prstDash val="solid"/>
                      <a:round/>
                      <a:headEnd type="none" w="med" len="med"/>
                      <a:tailEnd type="none" w="med" len="med"/>
                    </a:lnB>
                    <a:solidFill>
                      <a:srgbClr val="E0EFF5"/>
                    </a:solidFill>
                  </a:tcPr>
                </a:tc>
                <a:tc>
                  <a:txBody>
                    <a:bodyPr/>
                    <a:lstStyle/>
                    <a:p>
                      <a:pPr algn="ctr" fontAlgn="ctr"/>
                      <a:r>
                        <a:rPr lang="en-GB" sz="1000" b="0" i="0" u="none" strike="noStrike" dirty="0">
                          <a:solidFill>
                            <a:srgbClr val="000000"/>
                          </a:solidFill>
                          <a:effectLst/>
                          <a:latin typeface="Arial Narrow" panose="020B0606020202030204" pitchFamily="34" charset="0"/>
                        </a:rPr>
                        <a:t>80.8%</a:t>
                      </a:r>
                    </a:p>
                  </a:txBody>
                  <a:tcPr marL="9525" marR="9525" marT="9525" marB="0" anchor="ctr">
                    <a:lnL>
                      <a:noFill/>
                    </a:lnL>
                    <a:lnR w="12700" cap="flat" cmpd="sng" algn="ctr">
                      <a:solidFill>
                        <a:srgbClr val="A3CFE1"/>
                      </a:solidFill>
                      <a:prstDash val="solid"/>
                      <a:round/>
                      <a:headEnd type="none" w="med" len="med"/>
                      <a:tailEnd type="none" w="med" len="med"/>
                    </a:lnR>
                    <a:lnT w="12700" cap="flat" cmpd="sng" algn="ctr">
                      <a:solidFill>
                        <a:srgbClr val="66B1CE"/>
                      </a:solidFill>
                      <a:prstDash val="solid"/>
                      <a:round/>
                      <a:headEnd type="none" w="med" len="med"/>
                      <a:tailEnd type="none" w="med" len="med"/>
                    </a:lnT>
                    <a:lnB w="12700" cap="flat" cmpd="sng" algn="ctr">
                      <a:solidFill>
                        <a:srgbClr val="A3CFE1"/>
                      </a:solidFill>
                      <a:prstDash val="solid"/>
                      <a:round/>
                      <a:headEnd type="none" w="med" len="med"/>
                      <a:tailEnd type="none" w="med" len="med"/>
                    </a:lnB>
                    <a:solidFill>
                      <a:srgbClr val="E0EFF5"/>
                    </a:solidFill>
                  </a:tcPr>
                </a:tc>
              </a:tr>
              <a:tr h="85090">
                <a:tc>
                  <a:txBody>
                    <a:bodyPr/>
                    <a:lstStyle/>
                    <a:p>
                      <a:pPr algn="r">
                        <a:spcAft>
                          <a:spcPts val="0"/>
                        </a:spcAft>
                      </a:pPr>
                      <a:r>
                        <a:rPr lang="en-GB" sz="1050" dirty="0">
                          <a:solidFill>
                            <a:schemeClr val="tx1"/>
                          </a:solidFill>
                          <a:effectLst/>
                          <a:latin typeface="Arial Narrow" panose="020B0606020202030204" pitchFamily="34" charset="0"/>
                          <a:ea typeface="Gill Sans MT"/>
                          <a:cs typeface="Calibri" panose="020F0502020204030204" pitchFamily="34" charset="0"/>
                        </a:rPr>
                        <a:t>12 mths to </a:t>
                      </a:r>
                      <a:r>
                        <a:rPr lang="en-GB" sz="1050" dirty="0" smtClean="0">
                          <a:solidFill>
                            <a:schemeClr val="tx1"/>
                          </a:solidFill>
                          <a:effectLst/>
                          <a:latin typeface="Arial Narrow" panose="020B0606020202030204" pitchFamily="34" charset="0"/>
                          <a:ea typeface="Gill Sans MT"/>
                          <a:cs typeface="Calibri" panose="020F0502020204030204" pitchFamily="34" charset="0"/>
                        </a:rPr>
                        <a:t>Sep. 17</a:t>
                      </a:r>
                      <a:endParaRPr lang="en-GB" sz="1050" dirty="0">
                        <a:solidFill>
                          <a:schemeClr val="tx1"/>
                        </a:solidFill>
                        <a:effectLst/>
                        <a:latin typeface="Arial Narrow" panose="020B0606020202030204" pitchFamily="34" charset="0"/>
                        <a:ea typeface="Gill Sans MT"/>
                        <a:cs typeface="Times New Roman" panose="02020603050405020304" pitchFamily="18" charset="0"/>
                      </a:endParaRPr>
                    </a:p>
                  </a:txBody>
                  <a:tcPr marL="68580" marR="68580" marT="0" marB="0" anchor="ctr">
                    <a:lnL w="12700" cap="flat" cmpd="sng" algn="ctr">
                      <a:solidFill>
                        <a:srgbClr val="A3CFE1"/>
                      </a:solidFill>
                      <a:prstDash val="solid"/>
                      <a:round/>
                      <a:headEnd type="none" w="med" len="med"/>
                      <a:tailEnd type="none" w="med" len="med"/>
                    </a:lnL>
                    <a:lnR>
                      <a:noFill/>
                    </a:lnR>
                    <a:lnT w="12700" cap="flat" cmpd="sng" algn="ctr">
                      <a:solidFill>
                        <a:srgbClr val="A3CFE1"/>
                      </a:solidFill>
                      <a:prstDash val="solid"/>
                      <a:round/>
                      <a:headEnd type="none" w="med" len="med"/>
                      <a:tailEnd type="none" w="med" len="med"/>
                    </a:lnT>
                    <a:lnB w="12700" cap="flat" cmpd="sng" algn="ctr">
                      <a:solidFill>
                        <a:srgbClr val="A3CFE1"/>
                      </a:solidFill>
                      <a:prstDash val="solid"/>
                      <a:round/>
                      <a:headEnd type="none" w="med" len="med"/>
                      <a:tailEnd type="none" w="med" len="med"/>
                    </a:lnB>
                  </a:tcPr>
                </a:tc>
                <a:tc>
                  <a:txBody>
                    <a:bodyPr/>
                    <a:lstStyle/>
                    <a:p>
                      <a:pPr algn="ctr">
                        <a:spcAft>
                          <a:spcPts val="0"/>
                        </a:spcAft>
                      </a:pPr>
                      <a:r>
                        <a:rPr lang="en-GB" sz="1050" dirty="0" smtClean="0">
                          <a:solidFill>
                            <a:schemeClr val="tx1"/>
                          </a:solidFill>
                          <a:effectLst/>
                          <a:latin typeface="Arial Narrow" panose="020B0606020202030204" pitchFamily="34" charset="0"/>
                          <a:ea typeface="Gill Sans MT"/>
                          <a:cs typeface="Times New Roman" panose="02020603050405020304" pitchFamily="18" charset="0"/>
                        </a:rPr>
                        <a:t>76.6%</a:t>
                      </a:r>
                      <a:endParaRPr lang="en-GB" sz="1050" dirty="0">
                        <a:solidFill>
                          <a:schemeClr val="tx1"/>
                        </a:solidFill>
                        <a:effectLst/>
                        <a:latin typeface="Arial Narrow" panose="020B0606020202030204" pitchFamily="34" charset="0"/>
                        <a:ea typeface="Gill Sans MT"/>
                        <a:cs typeface="Times New Roman" panose="02020603050405020304" pitchFamily="18" charset="0"/>
                      </a:endParaRPr>
                    </a:p>
                  </a:txBody>
                  <a:tcPr marL="68580" marR="68580" marT="0" marB="0" anchor="ctr">
                    <a:lnL>
                      <a:noFill/>
                    </a:lnL>
                    <a:lnR>
                      <a:noFill/>
                    </a:lnR>
                    <a:lnT w="12700" cap="flat" cmpd="sng" algn="ctr">
                      <a:solidFill>
                        <a:srgbClr val="A3CFE1"/>
                      </a:solidFill>
                      <a:prstDash val="solid"/>
                      <a:round/>
                      <a:headEnd type="none" w="med" len="med"/>
                      <a:tailEnd type="none" w="med" len="med"/>
                    </a:lnT>
                    <a:lnB w="12700" cap="flat" cmpd="sng" algn="ctr">
                      <a:solidFill>
                        <a:srgbClr val="A3CFE1"/>
                      </a:solidFill>
                      <a:prstDash val="solid"/>
                      <a:round/>
                      <a:headEnd type="none" w="med" len="med"/>
                      <a:tailEnd type="none" w="med" len="med"/>
                    </a:lnB>
                  </a:tcPr>
                </a:tc>
                <a:tc>
                  <a:txBody>
                    <a:bodyPr/>
                    <a:lstStyle/>
                    <a:p>
                      <a:pPr algn="ctr">
                        <a:spcAft>
                          <a:spcPts val="0"/>
                        </a:spcAft>
                      </a:pPr>
                      <a:r>
                        <a:rPr lang="en-GB" sz="1050" kern="1200" dirty="0" smtClean="0">
                          <a:solidFill>
                            <a:schemeClr val="tx1"/>
                          </a:solidFill>
                          <a:effectLst/>
                          <a:latin typeface="Arial Narrow" panose="020B0606020202030204" pitchFamily="34" charset="0"/>
                          <a:ea typeface="Gill Sans MT"/>
                          <a:cs typeface="Arial" panose="020B0604020202020204" pitchFamily="34" charset="0"/>
                        </a:rPr>
                        <a:t>73.1%</a:t>
                      </a:r>
                      <a:endParaRPr lang="en-GB" sz="1050" kern="1200" dirty="0">
                        <a:solidFill>
                          <a:schemeClr val="tx1"/>
                        </a:solidFill>
                        <a:effectLst/>
                        <a:latin typeface="Arial Narrow" panose="020B0606020202030204" pitchFamily="34" charset="0"/>
                        <a:ea typeface="Gill Sans MT"/>
                        <a:cs typeface="Arial" panose="020B0604020202020204" pitchFamily="34" charset="0"/>
                      </a:endParaRPr>
                    </a:p>
                  </a:txBody>
                  <a:tcPr marL="68580" marR="68580" marT="0" marB="0" anchor="ctr">
                    <a:lnL>
                      <a:noFill/>
                    </a:lnL>
                    <a:lnR>
                      <a:noFill/>
                    </a:lnR>
                    <a:lnT w="12700" cap="flat" cmpd="sng" algn="ctr">
                      <a:solidFill>
                        <a:srgbClr val="A3CFE1"/>
                      </a:solidFill>
                      <a:prstDash val="solid"/>
                      <a:round/>
                      <a:headEnd type="none" w="med" len="med"/>
                      <a:tailEnd type="none" w="med" len="med"/>
                    </a:lnT>
                    <a:lnB w="12700" cap="flat" cmpd="sng" algn="ctr">
                      <a:solidFill>
                        <a:srgbClr val="A3CFE1"/>
                      </a:solidFill>
                      <a:prstDash val="solid"/>
                      <a:round/>
                      <a:headEnd type="none" w="med" len="med"/>
                      <a:tailEnd type="none" w="med" len="med"/>
                    </a:lnB>
                  </a:tcPr>
                </a:tc>
                <a:tc>
                  <a:txBody>
                    <a:bodyPr/>
                    <a:lstStyle/>
                    <a:p>
                      <a:pPr algn="ctr">
                        <a:spcAft>
                          <a:spcPts val="0"/>
                        </a:spcAft>
                      </a:pPr>
                      <a:r>
                        <a:rPr lang="en-GB" sz="1050" kern="1200" dirty="0" smtClean="0">
                          <a:solidFill>
                            <a:schemeClr val="tx1"/>
                          </a:solidFill>
                          <a:effectLst/>
                          <a:latin typeface="Arial Narrow" panose="020B0606020202030204" pitchFamily="34" charset="0"/>
                          <a:ea typeface="Gill Sans MT"/>
                          <a:cs typeface="Arial" panose="020B0604020202020204" pitchFamily="34" charset="0"/>
                        </a:rPr>
                        <a:t>76.3%</a:t>
                      </a:r>
                      <a:endParaRPr lang="en-GB" sz="1050" kern="1200" dirty="0">
                        <a:solidFill>
                          <a:schemeClr val="tx1"/>
                        </a:solidFill>
                        <a:effectLst/>
                        <a:latin typeface="Arial Narrow" panose="020B0606020202030204" pitchFamily="34" charset="0"/>
                        <a:ea typeface="Gill Sans MT"/>
                        <a:cs typeface="Arial" panose="020B0604020202020204" pitchFamily="34" charset="0"/>
                      </a:endParaRPr>
                    </a:p>
                  </a:txBody>
                  <a:tcPr marL="68580" marR="68580" marT="0" marB="0" anchor="ctr">
                    <a:lnL>
                      <a:noFill/>
                    </a:lnL>
                    <a:lnR>
                      <a:noFill/>
                    </a:lnR>
                    <a:lnT w="12700" cap="flat" cmpd="sng" algn="ctr">
                      <a:solidFill>
                        <a:srgbClr val="A3CFE1"/>
                      </a:solidFill>
                      <a:prstDash val="solid"/>
                      <a:round/>
                      <a:headEnd type="none" w="med" len="med"/>
                      <a:tailEnd type="none" w="med" len="med"/>
                    </a:lnT>
                    <a:lnB w="12700" cap="flat" cmpd="sng" algn="ctr">
                      <a:solidFill>
                        <a:srgbClr val="A3CFE1"/>
                      </a:solidFill>
                      <a:prstDash val="solid"/>
                      <a:round/>
                      <a:headEnd type="none" w="med" len="med"/>
                      <a:tailEnd type="none" w="med" len="med"/>
                    </a:lnB>
                  </a:tcPr>
                </a:tc>
                <a:tc>
                  <a:txBody>
                    <a:bodyPr/>
                    <a:lstStyle/>
                    <a:p>
                      <a:pPr algn="ctr">
                        <a:spcAft>
                          <a:spcPts val="0"/>
                        </a:spcAft>
                      </a:pPr>
                      <a:r>
                        <a:rPr lang="en-GB" sz="1050" kern="1200" dirty="0" smtClean="0">
                          <a:solidFill>
                            <a:schemeClr val="tx1"/>
                          </a:solidFill>
                          <a:effectLst/>
                          <a:latin typeface="Arial Narrow" panose="020B0606020202030204" pitchFamily="34" charset="0"/>
                          <a:ea typeface="Gill Sans MT"/>
                          <a:cs typeface="Arial" panose="020B0604020202020204" pitchFamily="34" charset="0"/>
                        </a:rPr>
                        <a:t>76.7%</a:t>
                      </a:r>
                      <a:endParaRPr lang="en-GB" sz="1050" kern="1200" dirty="0">
                        <a:solidFill>
                          <a:schemeClr val="tx1"/>
                        </a:solidFill>
                        <a:effectLst/>
                        <a:latin typeface="Arial Narrow" panose="020B0606020202030204" pitchFamily="34" charset="0"/>
                        <a:ea typeface="Gill Sans MT"/>
                        <a:cs typeface="Arial" panose="020B0604020202020204" pitchFamily="34" charset="0"/>
                      </a:endParaRPr>
                    </a:p>
                  </a:txBody>
                  <a:tcPr marL="68580" marR="68580" marT="0" marB="0" anchor="ctr">
                    <a:lnL>
                      <a:noFill/>
                    </a:lnL>
                    <a:lnR>
                      <a:noFill/>
                    </a:lnR>
                    <a:lnT w="12700" cap="flat" cmpd="sng" algn="ctr">
                      <a:solidFill>
                        <a:srgbClr val="A3CFE1"/>
                      </a:solidFill>
                      <a:prstDash val="solid"/>
                      <a:round/>
                      <a:headEnd type="none" w="med" len="med"/>
                      <a:tailEnd type="none" w="med" len="med"/>
                    </a:lnT>
                    <a:lnB w="12700" cap="flat" cmpd="sng" algn="ctr">
                      <a:solidFill>
                        <a:srgbClr val="A3CFE1"/>
                      </a:solidFill>
                      <a:prstDash val="solid"/>
                      <a:round/>
                      <a:headEnd type="none" w="med" len="med"/>
                      <a:tailEnd type="none" w="med" len="med"/>
                    </a:lnB>
                  </a:tcPr>
                </a:tc>
                <a:tc>
                  <a:txBody>
                    <a:bodyPr/>
                    <a:lstStyle/>
                    <a:p>
                      <a:pPr algn="ctr">
                        <a:spcAft>
                          <a:spcPts val="0"/>
                        </a:spcAft>
                      </a:pPr>
                      <a:r>
                        <a:rPr lang="en-GB" sz="1050" kern="1200" dirty="0" smtClean="0">
                          <a:solidFill>
                            <a:schemeClr val="tx1"/>
                          </a:solidFill>
                          <a:effectLst/>
                          <a:latin typeface="Arial Narrow" panose="020B0606020202030204" pitchFamily="34" charset="0"/>
                          <a:ea typeface="Gill Sans MT"/>
                          <a:cs typeface="Arial" panose="020B0604020202020204" pitchFamily="34" charset="0"/>
                        </a:rPr>
                        <a:t>79.5%</a:t>
                      </a:r>
                      <a:endParaRPr lang="en-GB" sz="1050" kern="1200" dirty="0">
                        <a:solidFill>
                          <a:schemeClr val="tx1"/>
                        </a:solidFill>
                        <a:effectLst/>
                        <a:latin typeface="Arial Narrow" panose="020B0606020202030204" pitchFamily="34" charset="0"/>
                        <a:ea typeface="Gill Sans MT"/>
                        <a:cs typeface="Arial" panose="020B0604020202020204" pitchFamily="34" charset="0"/>
                      </a:endParaRPr>
                    </a:p>
                  </a:txBody>
                  <a:tcPr marL="68580" marR="68580" marT="0" marB="0" anchor="ctr">
                    <a:lnL>
                      <a:noFill/>
                    </a:lnL>
                    <a:lnR>
                      <a:noFill/>
                    </a:lnR>
                    <a:lnT w="12700" cap="flat" cmpd="sng" algn="ctr">
                      <a:solidFill>
                        <a:srgbClr val="A3CFE1"/>
                      </a:solidFill>
                      <a:prstDash val="solid"/>
                      <a:round/>
                      <a:headEnd type="none" w="med" len="med"/>
                      <a:tailEnd type="none" w="med" len="med"/>
                    </a:lnT>
                    <a:lnB w="12700" cap="flat" cmpd="sng" algn="ctr">
                      <a:solidFill>
                        <a:srgbClr val="A3CFE1"/>
                      </a:solidFill>
                      <a:prstDash val="solid"/>
                      <a:round/>
                      <a:headEnd type="none" w="med" len="med"/>
                      <a:tailEnd type="none" w="med" len="med"/>
                    </a:lnB>
                  </a:tcPr>
                </a:tc>
                <a:tc>
                  <a:txBody>
                    <a:bodyPr/>
                    <a:lstStyle/>
                    <a:p>
                      <a:pPr algn="ctr">
                        <a:spcAft>
                          <a:spcPts val="0"/>
                        </a:spcAft>
                      </a:pPr>
                      <a:r>
                        <a:rPr lang="en-GB" sz="1050" kern="1200" dirty="0" smtClean="0">
                          <a:solidFill>
                            <a:schemeClr val="tx1"/>
                          </a:solidFill>
                          <a:effectLst/>
                          <a:latin typeface="Arial Narrow" panose="020B0606020202030204" pitchFamily="34" charset="0"/>
                          <a:ea typeface="Gill Sans MT"/>
                          <a:cs typeface="Arial" panose="020B0604020202020204" pitchFamily="34" charset="0"/>
                        </a:rPr>
                        <a:t>76.2%</a:t>
                      </a:r>
                      <a:endParaRPr lang="en-GB" sz="1050" kern="1200" dirty="0">
                        <a:solidFill>
                          <a:schemeClr val="tx1"/>
                        </a:solidFill>
                        <a:effectLst/>
                        <a:latin typeface="Arial Narrow" panose="020B0606020202030204" pitchFamily="34" charset="0"/>
                        <a:ea typeface="Gill Sans MT"/>
                        <a:cs typeface="Arial" panose="020B0604020202020204" pitchFamily="34" charset="0"/>
                      </a:endParaRPr>
                    </a:p>
                  </a:txBody>
                  <a:tcPr marL="68580" marR="68580" marT="0" marB="0" anchor="ctr">
                    <a:lnL>
                      <a:noFill/>
                    </a:lnL>
                    <a:lnR w="12700" cap="flat" cmpd="sng" algn="ctr">
                      <a:solidFill>
                        <a:srgbClr val="A3CFE1"/>
                      </a:solidFill>
                      <a:prstDash val="solid"/>
                      <a:round/>
                      <a:headEnd type="none" w="med" len="med"/>
                      <a:tailEnd type="none" w="med" len="med"/>
                    </a:lnR>
                    <a:lnT w="12700" cap="flat" cmpd="sng" algn="ctr">
                      <a:solidFill>
                        <a:srgbClr val="A3CFE1"/>
                      </a:solidFill>
                      <a:prstDash val="solid"/>
                      <a:round/>
                      <a:headEnd type="none" w="med" len="med"/>
                      <a:tailEnd type="none" w="med" len="med"/>
                    </a:lnT>
                    <a:lnB w="12700" cap="flat" cmpd="sng" algn="ctr">
                      <a:solidFill>
                        <a:srgbClr val="A3CFE1"/>
                      </a:solidFill>
                      <a:prstDash val="solid"/>
                      <a:round/>
                      <a:headEnd type="none" w="med" len="med"/>
                      <a:tailEnd type="none" w="med" len="med"/>
                    </a:lnB>
                  </a:tcPr>
                </a:tc>
              </a:tr>
            </a:tbl>
          </a:graphicData>
        </a:graphic>
      </p:graphicFrame>
      <p:sp>
        <p:nvSpPr>
          <p:cNvPr id="28" name="Text Box 2"/>
          <p:cNvSpPr txBox="1">
            <a:spLocks noChangeArrowheads="1"/>
          </p:cNvSpPr>
          <p:nvPr/>
        </p:nvSpPr>
        <p:spPr bwMode="auto">
          <a:xfrm>
            <a:off x="4664989" y="2830736"/>
            <a:ext cx="5001029" cy="1625149"/>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spcAft>
                <a:spcPts val="0"/>
              </a:spcAft>
            </a:pPr>
            <a:r>
              <a:rPr lang="en-GB" sz="1100" b="1" dirty="0">
                <a:effectLst/>
                <a:latin typeface="Arial Narrow" panose="020B0606020202030204" pitchFamily="34" charset="0"/>
                <a:ea typeface="Gill Sans MT"/>
                <a:cs typeface="Times New Roman" panose="02020603050405020304" pitchFamily="18" charset="0"/>
              </a:rPr>
              <a:t>Commentary</a:t>
            </a:r>
            <a:endParaRPr lang="en-GB" sz="1100" dirty="0">
              <a:effectLst/>
              <a:latin typeface="Gill Sans MT"/>
              <a:ea typeface="Gill Sans MT"/>
              <a:cs typeface="Times New Roman" panose="02020603050405020304" pitchFamily="18" charset="0"/>
            </a:endParaRPr>
          </a:p>
          <a:p>
            <a:pPr algn="just">
              <a:spcAft>
                <a:spcPts val="0"/>
              </a:spcAft>
            </a:pPr>
            <a:r>
              <a:rPr lang="en-GB" sz="1050" dirty="0">
                <a:latin typeface="Arial Narrow" panose="020B0606020202030204" pitchFamily="34" charset="0"/>
                <a:ea typeface="Gill Sans MT"/>
                <a:cs typeface="Times New Roman" panose="02020603050405020304" pitchFamily="18" charset="0"/>
              </a:rPr>
              <a:t>Victim Support track the impact of their service on the clients who access their support or who are referred by agencies such as the police. </a:t>
            </a:r>
            <a:r>
              <a:rPr lang="en-GB" sz="1050" dirty="0" smtClean="0">
                <a:latin typeface="Arial Narrow" panose="020B0606020202030204" pitchFamily="34" charset="0"/>
                <a:ea typeface="Gill Sans MT"/>
                <a:cs typeface="Times New Roman" panose="02020603050405020304" pitchFamily="18" charset="0"/>
              </a:rPr>
              <a:t>The </a:t>
            </a:r>
            <a:r>
              <a:rPr lang="en-GB" sz="1050" dirty="0">
                <a:latin typeface="Arial Narrow" panose="020B0606020202030204" pitchFamily="34" charset="0"/>
                <a:ea typeface="Gill Sans MT"/>
                <a:cs typeface="Times New Roman" panose="02020603050405020304" pitchFamily="18" charset="0"/>
              </a:rPr>
              <a:t>chart shows the average satisfaction scores (marked out of 10) which clients give at the </a:t>
            </a:r>
            <a:r>
              <a:rPr lang="en-GB" sz="1050" dirty="0" smtClean="0">
                <a:latin typeface="Arial Narrow" panose="020B0606020202030204" pitchFamily="34" charset="0"/>
                <a:ea typeface="Gill Sans MT"/>
                <a:cs typeface="Times New Roman" panose="02020603050405020304" pitchFamily="18" charset="0"/>
              </a:rPr>
              <a:t>start </a:t>
            </a:r>
            <a:r>
              <a:rPr lang="en-GB" sz="1050" dirty="0">
                <a:latin typeface="Arial Narrow" panose="020B0606020202030204" pitchFamily="34" charset="0"/>
                <a:ea typeface="Gill Sans MT"/>
                <a:cs typeface="Times New Roman" panose="02020603050405020304" pitchFamily="18" charset="0"/>
              </a:rPr>
              <a:t>and the </a:t>
            </a:r>
            <a:r>
              <a:rPr lang="en-GB" sz="1050" dirty="0" smtClean="0">
                <a:latin typeface="Arial Narrow" panose="020B0606020202030204" pitchFamily="34" charset="0"/>
                <a:ea typeface="Gill Sans MT"/>
                <a:cs typeface="Times New Roman" panose="02020603050405020304" pitchFamily="18" charset="0"/>
              </a:rPr>
              <a:t>end </a:t>
            </a:r>
            <a:r>
              <a:rPr lang="en-GB" sz="1050" dirty="0">
                <a:latin typeface="Arial Narrow" panose="020B0606020202030204" pitchFamily="34" charset="0"/>
                <a:ea typeface="Gill Sans MT"/>
                <a:cs typeface="Times New Roman" panose="02020603050405020304" pitchFamily="18" charset="0"/>
              </a:rPr>
              <a:t>of their contact with Victim Support. Encouragingly, all scores improve after the support is provided. </a:t>
            </a:r>
            <a:endParaRPr lang="en-GB" sz="1050" dirty="0" smtClean="0">
              <a:latin typeface="Arial Narrow" panose="020B0606020202030204" pitchFamily="34" charset="0"/>
              <a:ea typeface="Gill Sans MT"/>
              <a:cs typeface="Times New Roman" panose="02020603050405020304" pitchFamily="18" charset="0"/>
            </a:endParaRPr>
          </a:p>
          <a:p>
            <a:pPr algn="just">
              <a:spcBef>
                <a:spcPts val="600"/>
              </a:spcBef>
            </a:pPr>
            <a:r>
              <a:rPr lang="en-GB" sz="1050" dirty="0" smtClean="0">
                <a:latin typeface="Arial Narrow" panose="020B0606020202030204" pitchFamily="34" charset="0"/>
                <a:ea typeface="Gill Sans MT"/>
                <a:cs typeface="Times New Roman" panose="02020603050405020304" pitchFamily="18" charset="0"/>
              </a:rPr>
              <a:t>In </a:t>
            </a:r>
            <a:r>
              <a:rPr lang="en-GB" sz="1050" dirty="0">
                <a:latin typeface="Arial Narrow" panose="020B0606020202030204" pitchFamily="34" charset="0"/>
                <a:ea typeface="Gill Sans MT"/>
                <a:cs typeface="Times New Roman" panose="02020603050405020304" pitchFamily="18" charset="0"/>
              </a:rPr>
              <a:t>this quarter, the average </a:t>
            </a:r>
            <a:r>
              <a:rPr lang="en-GB" sz="1050" dirty="0" smtClean="0">
                <a:latin typeface="Arial Narrow" panose="020B0606020202030204" pitchFamily="34" charset="0"/>
                <a:ea typeface="Gill Sans MT"/>
                <a:cs typeface="Times New Roman" panose="02020603050405020304" pitchFamily="18" charset="0"/>
              </a:rPr>
              <a:t>value of </a:t>
            </a:r>
            <a:r>
              <a:rPr lang="en-GB" sz="1050" dirty="0">
                <a:latin typeface="Arial Narrow" panose="020B0606020202030204" pitchFamily="34" charset="0"/>
                <a:ea typeface="Gill Sans MT"/>
                <a:cs typeface="Times New Roman" panose="02020603050405020304" pitchFamily="18" charset="0"/>
              </a:rPr>
              <a:t>the </a:t>
            </a:r>
            <a:r>
              <a:rPr lang="en-GB" sz="1050" dirty="0" smtClean="0">
                <a:latin typeface="Arial Narrow" panose="020B0606020202030204" pitchFamily="34" charset="0"/>
                <a:ea typeface="Gill Sans MT"/>
                <a:cs typeface="Times New Roman" panose="02020603050405020304" pitchFamily="18" charset="0"/>
              </a:rPr>
              <a:t>post-intervention </a:t>
            </a:r>
            <a:r>
              <a:rPr lang="en-GB" sz="1050" dirty="0">
                <a:latin typeface="Arial Narrow" panose="020B0606020202030204" pitchFamily="34" charset="0"/>
                <a:ea typeface="Gill Sans MT"/>
                <a:cs typeface="Times New Roman" panose="02020603050405020304" pitchFamily="18" charset="0"/>
              </a:rPr>
              <a:t>scores increased in all categories, recording increasing satisfaction with Victim Support’s service.  </a:t>
            </a:r>
          </a:p>
          <a:p>
            <a:pPr algn="just"/>
            <a:r>
              <a:rPr lang="en-GB" sz="1050" dirty="0">
                <a:latin typeface="Arial Narrow" panose="020B0606020202030204" pitchFamily="34" charset="0"/>
                <a:ea typeface="Gill Sans MT"/>
                <a:cs typeface="Times New Roman" panose="02020603050405020304" pitchFamily="18" charset="0"/>
              </a:rPr>
              <a:t>Clients scores for wellbeing and perception of safety increased by roughly 25% after intervention from Victim Support.</a:t>
            </a:r>
            <a:endParaRPr lang="en-GB" sz="1050" dirty="0">
              <a:latin typeface="Gill Sans MT"/>
              <a:ea typeface="Gill Sans MT"/>
              <a:cs typeface="Times New Roman" panose="02020603050405020304" pitchFamily="18" charset="0"/>
            </a:endParaRPr>
          </a:p>
          <a:p>
            <a:pPr algn="just"/>
            <a:r>
              <a:rPr lang="en-GB" sz="1050" dirty="0">
                <a:latin typeface="Arial Narrow" panose="020B0606020202030204" pitchFamily="34" charset="0"/>
                <a:ea typeface="Gill Sans MT"/>
                <a:cs typeface="Times New Roman" panose="02020603050405020304" pitchFamily="18" charset="0"/>
              </a:rPr>
              <a:t> </a:t>
            </a:r>
            <a:r>
              <a:rPr lang="en-GB" sz="1050" b="1" dirty="0">
                <a:solidFill>
                  <a:srgbClr val="FFFFFF"/>
                </a:solidFill>
                <a:latin typeface="Arial Narrow" panose="020B0606020202030204" pitchFamily="34" charset="0"/>
                <a:ea typeface="Gill Sans MT"/>
                <a:cs typeface="Times New Roman" panose="02020603050405020304" pitchFamily="18" charset="0"/>
              </a:rPr>
              <a:t>Your Views </a:t>
            </a:r>
          </a:p>
          <a:p>
            <a:pPr algn="just">
              <a:spcAft>
                <a:spcPts val="0"/>
              </a:spcAft>
            </a:pPr>
            <a:endParaRPr lang="en-GB" sz="1050" dirty="0">
              <a:latin typeface="Gill Sans MT"/>
              <a:ea typeface="Gill Sans MT"/>
              <a:cs typeface="Times New Roman" panose="02020603050405020304" pitchFamily="18" charset="0"/>
            </a:endParaRPr>
          </a:p>
        </p:txBody>
      </p:sp>
      <p:sp>
        <p:nvSpPr>
          <p:cNvPr id="18" name="Footer Placeholder 5"/>
          <p:cNvSpPr>
            <a:spLocks noGrp="1"/>
          </p:cNvSpPr>
          <p:nvPr>
            <p:ph type="ftr" sz="quarter" idx="11"/>
          </p:nvPr>
        </p:nvSpPr>
        <p:spPr>
          <a:xfrm>
            <a:off x="3281362" y="6577019"/>
            <a:ext cx="3343275" cy="365125"/>
          </a:xfrm>
        </p:spPr>
        <p:txBody>
          <a:bodyPr/>
          <a:lstStyle/>
          <a:p>
            <a:r>
              <a:rPr lang="en-GB" sz="1000" dirty="0" smtClean="0">
                <a:latin typeface="Arial Narrow" panose="020B0606020202030204" pitchFamily="34" charset="0"/>
              </a:rPr>
              <a:t>Page </a:t>
            </a:r>
            <a:fld id="{39699352-1919-469D-90B9-F29DC7D671BF}" type="slidenum">
              <a:rPr lang="en-GB" sz="1000">
                <a:latin typeface="Arial Narrow" panose="020B0606020202030204" pitchFamily="34" charset="0"/>
              </a:rPr>
              <a:t>12</a:t>
            </a:fld>
            <a:endParaRPr lang="en-GB" sz="1000" dirty="0">
              <a:latin typeface="Arial Narrow" panose="020B0606020202030204" pitchFamily="34" charset="0"/>
            </a:endParaRPr>
          </a:p>
        </p:txBody>
      </p:sp>
      <p:graphicFrame>
        <p:nvGraphicFramePr>
          <p:cNvPr id="17" name="Chart 16"/>
          <p:cNvGraphicFramePr>
            <a:graphicFrameLocks/>
          </p:cNvGraphicFramePr>
          <p:nvPr>
            <p:extLst>
              <p:ext uri="{D42A27DB-BD31-4B8C-83A1-F6EECF244321}">
                <p14:modId xmlns:p14="http://schemas.microsoft.com/office/powerpoint/2010/main" val="1087265745"/>
              </p:ext>
            </p:extLst>
          </p:nvPr>
        </p:nvGraphicFramePr>
        <p:xfrm>
          <a:off x="348700" y="4999882"/>
          <a:ext cx="4316290" cy="153126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1" name="Table 20"/>
          <p:cNvGraphicFramePr>
            <a:graphicFrameLocks noGrp="1"/>
          </p:cNvGraphicFramePr>
          <p:nvPr>
            <p:extLst>
              <p:ext uri="{D42A27DB-BD31-4B8C-83A1-F6EECF244321}">
                <p14:modId xmlns:p14="http://schemas.microsoft.com/office/powerpoint/2010/main" val="417469389"/>
              </p:ext>
            </p:extLst>
          </p:nvPr>
        </p:nvGraphicFramePr>
        <p:xfrm>
          <a:off x="4773611" y="4691256"/>
          <a:ext cx="4807651" cy="495300"/>
        </p:xfrm>
        <a:graphic>
          <a:graphicData uri="http://schemas.openxmlformats.org/drawingml/2006/table">
            <a:tbl>
              <a:tblPr firstRow="1" firstCol="1" bandRow="1"/>
              <a:tblGrid>
                <a:gridCol w="1088252"/>
                <a:gridCol w="531253"/>
                <a:gridCol w="602840"/>
                <a:gridCol w="729791"/>
                <a:gridCol w="597159"/>
                <a:gridCol w="542483"/>
                <a:gridCol w="715873"/>
              </a:tblGrid>
              <a:tr h="170815">
                <a:tc>
                  <a:txBody>
                    <a:bodyPr/>
                    <a:lstStyle/>
                    <a:p>
                      <a:pPr algn="l">
                        <a:spcAft>
                          <a:spcPts val="0"/>
                        </a:spcAft>
                      </a:pPr>
                      <a:r>
                        <a:rPr lang="en-GB" sz="1100" b="1" dirty="0" smtClean="0">
                          <a:solidFill>
                            <a:srgbClr val="FFFFFF"/>
                          </a:solidFill>
                          <a:effectLst/>
                          <a:latin typeface="Arial Narrow" panose="020B0606020202030204" pitchFamily="34" charset="0"/>
                          <a:ea typeface="Gill Sans MT"/>
                          <a:cs typeface="Times New Roman" panose="02020603050405020304" pitchFamily="18" charset="0"/>
                        </a:rPr>
                        <a:t>Victim satisfaction </a:t>
                      </a:r>
                      <a:r>
                        <a:rPr lang="en-GB" sz="1100" dirty="0">
                          <a:solidFill>
                            <a:srgbClr val="FFFFFF"/>
                          </a:solidFill>
                          <a:effectLst/>
                          <a:latin typeface="Arial Narrow" panose="020B0606020202030204" pitchFamily="34" charset="0"/>
                          <a:ea typeface="Gill Sans MT"/>
                          <a:cs typeface="Times New Roman" panose="02020603050405020304" pitchFamily="18" charset="0"/>
                        </a:rPr>
                        <a:t> </a:t>
                      </a:r>
                      <a:endParaRPr lang="en-GB" sz="1100" dirty="0">
                        <a:effectLst/>
                        <a:latin typeface="Gill Sans MT"/>
                        <a:ea typeface="Gill Sans MT"/>
                        <a:cs typeface="Times New Roman" panose="02020603050405020304" pitchFamily="18" charset="0"/>
                      </a:endParaRPr>
                    </a:p>
                  </a:txBody>
                  <a:tcPr marL="68580" marR="68580" marT="0" marB="0">
                    <a:lnL w="12700" cap="flat" cmpd="sng" algn="ctr">
                      <a:solidFill>
                        <a:srgbClr val="66B1CE"/>
                      </a:solidFill>
                      <a:prstDash val="solid"/>
                      <a:round/>
                      <a:headEnd type="none" w="med" len="med"/>
                      <a:tailEnd type="none" w="med" len="med"/>
                    </a:lnL>
                    <a:lnR>
                      <a:noFill/>
                    </a:lnR>
                    <a:lnT w="12700" cap="flat" cmpd="sng" algn="ctr">
                      <a:solidFill>
                        <a:srgbClr val="66B1CE"/>
                      </a:solidFill>
                      <a:prstDash val="solid"/>
                      <a:round/>
                      <a:headEnd type="none" w="med" len="med"/>
                      <a:tailEnd type="none" w="med" len="med"/>
                    </a:lnT>
                    <a:lnB w="12700" cap="flat" cmpd="sng" algn="ctr">
                      <a:solidFill>
                        <a:srgbClr val="66B1CE"/>
                      </a:solidFill>
                      <a:prstDash val="solid"/>
                      <a:round/>
                      <a:headEnd type="none" w="med" len="med"/>
                      <a:tailEnd type="none" w="med" len="med"/>
                    </a:lnB>
                    <a:solidFill>
                      <a:srgbClr val="66B1CE"/>
                    </a:solidFill>
                  </a:tcPr>
                </a:tc>
                <a:tc>
                  <a:txBody>
                    <a:bodyPr/>
                    <a:lstStyle/>
                    <a:p>
                      <a:pPr algn="ctr">
                        <a:spcAft>
                          <a:spcPts val="0"/>
                        </a:spcAft>
                      </a:pPr>
                      <a:r>
                        <a:rPr lang="en-GB" sz="1100" dirty="0">
                          <a:solidFill>
                            <a:srgbClr val="FFFFFF"/>
                          </a:solidFill>
                          <a:effectLst/>
                          <a:latin typeface="Arial Narrow" panose="020B0606020202030204" pitchFamily="34" charset="0"/>
                          <a:ea typeface="Gill Sans MT"/>
                          <a:cs typeface="Times New Roman" panose="02020603050405020304" pitchFamily="18" charset="0"/>
                        </a:rPr>
                        <a:t>West Yorks.</a:t>
                      </a:r>
                      <a:endParaRPr lang="en-GB" sz="1100" dirty="0">
                        <a:effectLst/>
                        <a:latin typeface="Gill Sans MT"/>
                        <a:ea typeface="Gill Sans MT"/>
                        <a:cs typeface="Times New Roman" panose="02020603050405020304" pitchFamily="18" charset="0"/>
                      </a:endParaRPr>
                    </a:p>
                  </a:txBody>
                  <a:tcPr marL="68580" marR="68580" marT="0" marB="0">
                    <a:lnL>
                      <a:noFill/>
                    </a:lnL>
                    <a:lnR>
                      <a:noFill/>
                    </a:lnR>
                    <a:lnT w="12700" cap="flat" cmpd="sng" algn="ctr">
                      <a:solidFill>
                        <a:srgbClr val="66B1CE"/>
                      </a:solidFill>
                      <a:prstDash val="solid"/>
                      <a:round/>
                      <a:headEnd type="none" w="med" len="med"/>
                      <a:tailEnd type="none" w="med" len="med"/>
                    </a:lnT>
                    <a:lnB w="12700" cap="flat" cmpd="sng" algn="ctr">
                      <a:solidFill>
                        <a:srgbClr val="66B1CE"/>
                      </a:solidFill>
                      <a:prstDash val="solid"/>
                      <a:round/>
                      <a:headEnd type="none" w="med" len="med"/>
                      <a:tailEnd type="none" w="med" len="med"/>
                    </a:lnB>
                    <a:solidFill>
                      <a:srgbClr val="66B1CE"/>
                    </a:solidFill>
                  </a:tcPr>
                </a:tc>
                <a:tc>
                  <a:txBody>
                    <a:bodyPr/>
                    <a:lstStyle/>
                    <a:p>
                      <a:pPr algn="ctr">
                        <a:spcAft>
                          <a:spcPts val="0"/>
                        </a:spcAft>
                      </a:pPr>
                      <a:r>
                        <a:rPr lang="en-GB" sz="1100" dirty="0">
                          <a:solidFill>
                            <a:srgbClr val="FFFFFF"/>
                          </a:solidFill>
                          <a:effectLst/>
                          <a:latin typeface="Arial Narrow" panose="020B0606020202030204" pitchFamily="34" charset="0"/>
                          <a:ea typeface="Gill Sans MT"/>
                          <a:cs typeface="Times New Roman" panose="02020603050405020304" pitchFamily="18" charset="0"/>
                        </a:rPr>
                        <a:t>Bradford</a:t>
                      </a:r>
                      <a:endParaRPr lang="en-GB" sz="1100" dirty="0">
                        <a:effectLst/>
                        <a:latin typeface="Gill Sans MT"/>
                        <a:ea typeface="Gill Sans MT"/>
                        <a:cs typeface="Times New Roman" panose="02020603050405020304" pitchFamily="18" charset="0"/>
                      </a:endParaRPr>
                    </a:p>
                  </a:txBody>
                  <a:tcPr marL="68580" marR="68580" marT="0" marB="0">
                    <a:lnL>
                      <a:noFill/>
                    </a:lnL>
                    <a:lnR>
                      <a:noFill/>
                    </a:lnR>
                    <a:lnT w="12700" cap="flat" cmpd="sng" algn="ctr">
                      <a:solidFill>
                        <a:srgbClr val="66B1CE"/>
                      </a:solidFill>
                      <a:prstDash val="solid"/>
                      <a:round/>
                      <a:headEnd type="none" w="med" len="med"/>
                      <a:tailEnd type="none" w="med" len="med"/>
                    </a:lnT>
                    <a:lnB w="12700" cap="flat" cmpd="sng" algn="ctr">
                      <a:solidFill>
                        <a:srgbClr val="66B1CE"/>
                      </a:solidFill>
                      <a:prstDash val="solid"/>
                      <a:round/>
                      <a:headEnd type="none" w="med" len="med"/>
                      <a:tailEnd type="none" w="med" len="med"/>
                    </a:lnB>
                    <a:solidFill>
                      <a:srgbClr val="66B1CE"/>
                    </a:solidFill>
                  </a:tcPr>
                </a:tc>
                <a:tc>
                  <a:txBody>
                    <a:bodyPr/>
                    <a:lstStyle/>
                    <a:p>
                      <a:pPr algn="ctr">
                        <a:spcAft>
                          <a:spcPts val="0"/>
                        </a:spcAft>
                      </a:pPr>
                      <a:r>
                        <a:rPr lang="en-GB" sz="1100" dirty="0">
                          <a:solidFill>
                            <a:srgbClr val="FFFFFF"/>
                          </a:solidFill>
                          <a:effectLst/>
                          <a:latin typeface="Arial Narrow" panose="020B0606020202030204" pitchFamily="34" charset="0"/>
                          <a:ea typeface="Gill Sans MT"/>
                          <a:cs typeface="Times New Roman" panose="02020603050405020304" pitchFamily="18" charset="0"/>
                        </a:rPr>
                        <a:t>Calderdale</a:t>
                      </a:r>
                      <a:endParaRPr lang="en-GB" sz="1100" dirty="0">
                        <a:effectLst/>
                        <a:latin typeface="Gill Sans MT"/>
                        <a:ea typeface="Gill Sans MT"/>
                        <a:cs typeface="Times New Roman" panose="02020603050405020304" pitchFamily="18" charset="0"/>
                      </a:endParaRPr>
                    </a:p>
                  </a:txBody>
                  <a:tcPr marL="68580" marR="68580" marT="0" marB="0">
                    <a:lnL>
                      <a:noFill/>
                    </a:lnL>
                    <a:lnR>
                      <a:noFill/>
                    </a:lnR>
                    <a:lnT w="12700" cap="flat" cmpd="sng" algn="ctr">
                      <a:solidFill>
                        <a:srgbClr val="66B1CE"/>
                      </a:solidFill>
                      <a:prstDash val="solid"/>
                      <a:round/>
                      <a:headEnd type="none" w="med" len="med"/>
                      <a:tailEnd type="none" w="med" len="med"/>
                    </a:lnT>
                    <a:lnB w="12700" cap="flat" cmpd="sng" algn="ctr">
                      <a:solidFill>
                        <a:srgbClr val="66B1CE"/>
                      </a:solidFill>
                      <a:prstDash val="solid"/>
                      <a:round/>
                      <a:headEnd type="none" w="med" len="med"/>
                      <a:tailEnd type="none" w="med" len="med"/>
                    </a:lnB>
                    <a:solidFill>
                      <a:srgbClr val="66B1CE"/>
                    </a:solidFill>
                  </a:tcPr>
                </a:tc>
                <a:tc>
                  <a:txBody>
                    <a:bodyPr/>
                    <a:lstStyle/>
                    <a:p>
                      <a:pPr algn="ctr">
                        <a:spcAft>
                          <a:spcPts val="0"/>
                        </a:spcAft>
                      </a:pPr>
                      <a:r>
                        <a:rPr lang="en-GB" sz="1100" dirty="0">
                          <a:solidFill>
                            <a:srgbClr val="FFFFFF"/>
                          </a:solidFill>
                          <a:effectLst/>
                          <a:latin typeface="Arial Narrow" panose="020B0606020202030204" pitchFamily="34" charset="0"/>
                          <a:ea typeface="Gill Sans MT"/>
                          <a:cs typeface="Times New Roman" panose="02020603050405020304" pitchFamily="18" charset="0"/>
                        </a:rPr>
                        <a:t>Kirklees</a:t>
                      </a:r>
                      <a:endParaRPr lang="en-GB" sz="1100" dirty="0">
                        <a:effectLst/>
                        <a:latin typeface="Gill Sans MT"/>
                        <a:ea typeface="Gill Sans MT"/>
                        <a:cs typeface="Times New Roman" panose="02020603050405020304" pitchFamily="18" charset="0"/>
                      </a:endParaRPr>
                    </a:p>
                  </a:txBody>
                  <a:tcPr marL="68580" marR="68580" marT="0" marB="0">
                    <a:lnL>
                      <a:noFill/>
                    </a:lnL>
                    <a:lnR>
                      <a:noFill/>
                    </a:lnR>
                    <a:lnT w="12700" cap="flat" cmpd="sng" algn="ctr">
                      <a:solidFill>
                        <a:srgbClr val="66B1CE"/>
                      </a:solidFill>
                      <a:prstDash val="solid"/>
                      <a:round/>
                      <a:headEnd type="none" w="med" len="med"/>
                      <a:tailEnd type="none" w="med" len="med"/>
                    </a:lnT>
                    <a:lnB w="12700" cap="flat" cmpd="sng" algn="ctr">
                      <a:solidFill>
                        <a:srgbClr val="66B1CE"/>
                      </a:solidFill>
                      <a:prstDash val="solid"/>
                      <a:round/>
                      <a:headEnd type="none" w="med" len="med"/>
                      <a:tailEnd type="none" w="med" len="med"/>
                    </a:lnB>
                    <a:solidFill>
                      <a:srgbClr val="66B1CE"/>
                    </a:solidFill>
                  </a:tcPr>
                </a:tc>
                <a:tc>
                  <a:txBody>
                    <a:bodyPr/>
                    <a:lstStyle/>
                    <a:p>
                      <a:pPr algn="ctr">
                        <a:spcAft>
                          <a:spcPts val="0"/>
                        </a:spcAft>
                      </a:pPr>
                      <a:r>
                        <a:rPr lang="en-GB" sz="1100" dirty="0">
                          <a:solidFill>
                            <a:srgbClr val="FFFFFF"/>
                          </a:solidFill>
                          <a:effectLst/>
                          <a:latin typeface="Arial Narrow" panose="020B0606020202030204" pitchFamily="34" charset="0"/>
                          <a:ea typeface="Gill Sans MT"/>
                          <a:cs typeface="Times New Roman" panose="02020603050405020304" pitchFamily="18" charset="0"/>
                        </a:rPr>
                        <a:t>Leeds</a:t>
                      </a:r>
                      <a:endParaRPr lang="en-GB" sz="1100" dirty="0">
                        <a:effectLst/>
                        <a:latin typeface="Gill Sans MT"/>
                        <a:ea typeface="Gill Sans MT"/>
                        <a:cs typeface="Times New Roman" panose="02020603050405020304" pitchFamily="18" charset="0"/>
                      </a:endParaRPr>
                    </a:p>
                  </a:txBody>
                  <a:tcPr marL="68580" marR="68580" marT="0" marB="0">
                    <a:lnL>
                      <a:noFill/>
                    </a:lnL>
                    <a:lnR>
                      <a:noFill/>
                    </a:lnR>
                    <a:lnT w="12700" cap="flat" cmpd="sng" algn="ctr">
                      <a:solidFill>
                        <a:srgbClr val="66B1CE"/>
                      </a:solidFill>
                      <a:prstDash val="solid"/>
                      <a:round/>
                      <a:headEnd type="none" w="med" len="med"/>
                      <a:tailEnd type="none" w="med" len="med"/>
                    </a:lnT>
                    <a:lnB w="12700" cap="flat" cmpd="sng" algn="ctr">
                      <a:solidFill>
                        <a:srgbClr val="66B1CE"/>
                      </a:solidFill>
                      <a:prstDash val="solid"/>
                      <a:round/>
                      <a:headEnd type="none" w="med" len="med"/>
                      <a:tailEnd type="none" w="med" len="med"/>
                    </a:lnB>
                    <a:solidFill>
                      <a:srgbClr val="66B1CE"/>
                    </a:solidFill>
                  </a:tcPr>
                </a:tc>
                <a:tc>
                  <a:txBody>
                    <a:bodyPr/>
                    <a:lstStyle/>
                    <a:p>
                      <a:pPr algn="ctr">
                        <a:spcAft>
                          <a:spcPts val="0"/>
                        </a:spcAft>
                      </a:pPr>
                      <a:r>
                        <a:rPr lang="en-GB" sz="1100" dirty="0">
                          <a:solidFill>
                            <a:srgbClr val="FFFFFF"/>
                          </a:solidFill>
                          <a:effectLst/>
                          <a:latin typeface="Arial Narrow" panose="020B0606020202030204" pitchFamily="34" charset="0"/>
                          <a:ea typeface="Gill Sans MT"/>
                          <a:cs typeface="Times New Roman" panose="02020603050405020304" pitchFamily="18" charset="0"/>
                        </a:rPr>
                        <a:t>Wakefield</a:t>
                      </a:r>
                      <a:endParaRPr lang="en-GB" sz="1100" dirty="0">
                        <a:effectLst/>
                        <a:latin typeface="Gill Sans MT"/>
                        <a:ea typeface="Gill Sans MT"/>
                        <a:cs typeface="Times New Roman" panose="02020603050405020304" pitchFamily="18" charset="0"/>
                      </a:endParaRPr>
                    </a:p>
                  </a:txBody>
                  <a:tcPr marL="68580" marR="68580" marT="0" marB="0">
                    <a:lnL>
                      <a:noFill/>
                    </a:lnL>
                    <a:lnR w="12700" cap="flat" cmpd="sng" algn="ctr">
                      <a:solidFill>
                        <a:srgbClr val="66B1CE"/>
                      </a:solidFill>
                      <a:prstDash val="solid"/>
                      <a:round/>
                      <a:headEnd type="none" w="med" len="med"/>
                      <a:tailEnd type="none" w="med" len="med"/>
                    </a:lnR>
                    <a:lnT w="12700" cap="flat" cmpd="sng" algn="ctr">
                      <a:solidFill>
                        <a:srgbClr val="66B1CE"/>
                      </a:solidFill>
                      <a:prstDash val="solid"/>
                      <a:round/>
                      <a:headEnd type="none" w="med" len="med"/>
                      <a:tailEnd type="none" w="med" len="med"/>
                    </a:lnT>
                    <a:lnB w="12700" cap="flat" cmpd="sng" algn="ctr">
                      <a:solidFill>
                        <a:srgbClr val="66B1CE"/>
                      </a:solidFill>
                      <a:prstDash val="solid"/>
                      <a:round/>
                      <a:headEnd type="none" w="med" len="med"/>
                      <a:tailEnd type="none" w="med" len="med"/>
                    </a:lnB>
                    <a:solidFill>
                      <a:srgbClr val="66B1CE"/>
                    </a:solidFill>
                  </a:tcPr>
                </a:tc>
              </a:tr>
              <a:tr h="85090">
                <a:tc>
                  <a:txBody>
                    <a:bodyPr/>
                    <a:lstStyle/>
                    <a:p>
                      <a:pPr algn="l">
                        <a:spcAft>
                          <a:spcPts val="0"/>
                        </a:spcAft>
                      </a:pPr>
                      <a:r>
                        <a:rPr lang="en-GB" sz="1050" dirty="0" smtClean="0">
                          <a:solidFill>
                            <a:schemeClr val="tx1"/>
                          </a:solidFill>
                          <a:effectLst/>
                          <a:latin typeface="Arial Narrow" panose="020B0606020202030204" pitchFamily="34" charset="0"/>
                          <a:ea typeface="Gill Sans MT"/>
                          <a:cs typeface="Calibri" panose="020F0502020204030204" pitchFamily="34" charset="0"/>
                        </a:rPr>
                        <a:t>Apr. – Oct. 17</a:t>
                      </a:r>
                      <a:endParaRPr lang="en-GB" sz="1050" dirty="0">
                        <a:solidFill>
                          <a:schemeClr val="tx1"/>
                        </a:solidFill>
                        <a:effectLst/>
                        <a:latin typeface="Arial Narrow" panose="020B0606020202030204" pitchFamily="34" charset="0"/>
                        <a:ea typeface="Gill Sans MT"/>
                        <a:cs typeface="Times New Roman" panose="02020603050405020304" pitchFamily="18" charset="0"/>
                      </a:endParaRPr>
                    </a:p>
                  </a:txBody>
                  <a:tcPr marL="68580" marR="68580" marT="0" marB="0" anchor="ctr">
                    <a:lnL w="12700" cap="flat" cmpd="sng" algn="ctr">
                      <a:solidFill>
                        <a:srgbClr val="A3CFE1"/>
                      </a:solidFill>
                      <a:prstDash val="solid"/>
                      <a:round/>
                      <a:headEnd type="none" w="med" len="med"/>
                      <a:tailEnd type="none" w="med" len="med"/>
                    </a:lnL>
                    <a:lnR>
                      <a:noFill/>
                    </a:lnR>
                    <a:lnT w="12700" cap="flat" cmpd="sng" algn="ctr">
                      <a:solidFill>
                        <a:srgbClr val="66B1CE"/>
                      </a:solidFill>
                      <a:prstDash val="solid"/>
                      <a:round/>
                      <a:headEnd type="none" w="med" len="med"/>
                      <a:tailEnd type="none" w="med" len="med"/>
                    </a:lnT>
                    <a:lnB w="12700" cap="flat" cmpd="sng" algn="ctr">
                      <a:solidFill>
                        <a:srgbClr val="A3CFE1"/>
                      </a:solidFill>
                      <a:prstDash val="solid"/>
                      <a:round/>
                      <a:headEnd type="none" w="med" len="med"/>
                      <a:tailEnd type="none" w="med" len="med"/>
                    </a:lnB>
                    <a:solidFill>
                      <a:srgbClr val="E0EFF5"/>
                    </a:solidFill>
                  </a:tcPr>
                </a:tc>
                <a:tc>
                  <a:txBody>
                    <a:bodyPr/>
                    <a:lstStyle/>
                    <a:p>
                      <a:pPr algn="ctr">
                        <a:spcAft>
                          <a:spcPts val="0"/>
                        </a:spcAft>
                      </a:pPr>
                      <a:r>
                        <a:rPr lang="en-GB" sz="1050" dirty="0" smtClean="0">
                          <a:solidFill>
                            <a:schemeClr val="tx1"/>
                          </a:solidFill>
                          <a:effectLst/>
                          <a:latin typeface="Arial Narrow" panose="020B0606020202030204" pitchFamily="34" charset="0"/>
                          <a:ea typeface="Gill Sans MT"/>
                          <a:cs typeface="Times New Roman" panose="02020603050405020304" pitchFamily="18" charset="0"/>
                        </a:rPr>
                        <a:t>63.6%</a:t>
                      </a:r>
                      <a:endParaRPr lang="en-GB" sz="1050" dirty="0">
                        <a:solidFill>
                          <a:schemeClr val="tx1"/>
                        </a:solidFill>
                        <a:effectLst/>
                        <a:latin typeface="Arial Narrow" panose="020B0606020202030204" pitchFamily="34" charset="0"/>
                        <a:ea typeface="Gill Sans MT"/>
                        <a:cs typeface="Times New Roman" panose="02020603050405020304" pitchFamily="18" charset="0"/>
                      </a:endParaRPr>
                    </a:p>
                  </a:txBody>
                  <a:tcPr marL="68580" marR="68580" marT="0" marB="0" anchor="ctr">
                    <a:lnL>
                      <a:noFill/>
                    </a:lnL>
                    <a:lnR>
                      <a:noFill/>
                    </a:lnR>
                    <a:lnT w="12700" cap="flat" cmpd="sng" algn="ctr">
                      <a:solidFill>
                        <a:srgbClr val="66B1CE"/>
                      </a:solidFill>
                      <a:prstDash val="solid"/>
                      <a:round/>
                      <a:headEnd type="none" w="med" len="med"/>
                      <a:tailEnd type="none" w="med" len="med"/>
                    </a:lnT>
                    <a:lnB w="12700" cap="flat" cmpd="sng" algn="ctr">
                      <a:solidFill>
                        <a:srgbClr val="A3CFE1"/>
                      </a:solidFill>
                      <a:prstDash val="solid"/>
                      <a:round/>
                      <a:headEnd type="none" w="med" len="med"/>
                      <a:tailEnd type="none" w="med" len="med"/>
                    </a:lnB>
                    <a:solidFill>
                      <a:srgbClr val="E0EFF5"/>
                    </a:solidFill>
                  </a:tcPr>
                </a:tc>
                <a:tc>
                  <a:txBody>
                    <a:bodyPr/>
                    <a:lstStyle/>
                    <a:p>
                      <a:pPr algn="ctr">
                        <a:spcAft>
                          <a:spcPts val="0"/>
                        </a:spcAft>
                      </a:pPr>
                      <a:r>
                        <a:rPr lang="en-GB" sz="1050" dirty="0" smtClean="0">
                          <a:solidFill>
                            <a:schemeClr val="tx1"/>
                          </a:solidFill>
                          <a:effectLst/>
                          <a:latin typeface="Arial Narrow" panose="020B0606020202030204" pitchFamily="34" charset="0"/>
                          <a:ea typeface="Gill Sans MT"/>
                          <a:cs typeface="Times New Roman" panose="02020603050405020304" pitchFamily="18" charset="0"/>
                        </a:rPr>
                        <a:t>68.9%</a:t>
                      </a:r>
                      <a:endParaRPr lang="en-GB" sz="1050" dirty="0">
                        <a:solidFill>
                          <a:schemeClr val="tx1"/>
                        </a:solidFill>
                        <a:effectLst/>
                        <a:latin typeface="Arial Narrow" panose="020B0606020202030204" pitchFamily="34" charset="0"/>
                        <a:ea typeface="Gill Sans MT"/>
                        <a:cs typeface="Times New Roman" panose="02020603050405020304" pitchFamily="18" charset="0"/>
                      </a:endParaRPr>
                    </a:p>
                  </a:txBody>
                  <a:tcPr marL="68580" marR="68580" marT="0" marB="0" anchor="ctr">
                    <a:lnL>
                      <a:noFill/>
                    </a:lnL>
                    <a:lnR>
                      <a:noFill/>
                    </a:lnR>
                    <a:lnT w="12700" cap="flat" cmpd="sng" algn="ctr">
                      <a:solidFill>
                        <a:srgbClr val="66B1CE"/>
                      </a:solidFill>
                      <a:prstDash val="solid"/>
                      <a:round/>
                      <a:headEnd type="none" w="med" len="med"/>
                      <a:tailEnd type="none" w="med" len="med"/>
                    </a:lnT>
                    <a:lnB w="12700" cap="flat" cmpd="sng" algn="ctr">
                      <a:solidFill>
                        <a:srgbClr val="A3CFE1"/>
                      </a:solidFill>
                      <a:prstDash val="solid"/>
                      <a:round/>
                      <a:headEnd type="none" w="med" len="med"/>
                      <a:tailEnd type="none" w="med" len="med"/>
                    </a:lnB>
                    <a:solidFill>
                      <a:srgbClr val="E0EFF5"/>
                    </a:solidFill>
                  </a:tcPr>
                </a:tc>
                <a:tc>
                  <a:txBody>
                    <a:bodyPr/>
                    <a:lstStyle/>
                    <a:p>
                      <a:pPr algn="ctr">
                        <a:spcAft>
                          <a:spcPts val="0"/>
                        </a:spcAft>
                      </a:pPr>
                      <a:r>
                        <a:rPr lang="en-GB" sz="1050" dirty="0" smtClean="0">
                          <a:solidFill>
                            <a:schemeClr val="tx1"/>
                          </a:solidFill>
                          <a:effectLst/>
                          <a:latin typeface="Arial Narrow" panose="020B0606020202030204" pitchFamily="34" charset="0"/>
                          <a:ea typeface="Gill Sans MT"/>
                          <a:cs typeface="Times New Roman" panose="02020603050405020304" pitchFamily="18" charset="0"/>
                        </a:rPr>
                        <a:t>60.9%</a:t>
                      </a:r>
                      <a:endParaRPr lang="en-GB" sz="1050" dirty="0">
                        <a:solidFill>
                          <a:schemeClr val="tx1"/>
                        </a:solidFill>
                        <a:effectLst/>
                        <a:latin typeface="Arial Narrow" panose="020B0606020202030204" pitchFamily="34" charset="0"/>
                        <a:ea typeface="Gill Sans MT"/>
                        <a:cs typeface="Times New Roman" panose="02020603050405020304" pitchFamily="18" charset="0"/>
                      </a:endParaRPr>
                    </a:p>
                  </a:txBody>
                  <a:tcPr marL="68580" marR="68580" marT="0" marB="0" anchor="ctr">
                    <a:lnL>
                      <a:noFill/>
                    </a:lnL>
                    <a:lnR>
                      <a:noFill/>
                    </a:lnR>
                    <a:lnT w="12700" cap="flat" cmpd="sng" algn="ctr">
                      <a:solidFill>
                        <a:srgbClr val="66B1CE"/>
                      </a:solidFill>
                      <a:prstDash val="solid"/>
                      <a:round/>
                      <a:headEnd type="none" w="med" len="med"/>
                      <a:tailEnd type="none" w="med" len="med"/>
                    </a:lnT>
                    <a:lnB w="12700" cap="flat" cmpd="sng" algn="ctr">
                      <a:solidFill>
                        <a:srgbClr val="A3CFE1"/>
                      </a:solidFill>
                      <a:prstDash val="solid"/>
                      <a:round/>
                      <a:headEnd type="none" w="med" len="med"/>
                      <a:tailEnd type="none" w="med" len="med"/>
                    </a:lnB>
                    <a:solidFill>
                      <a:srgbClr val="E0EFF5"/>
                    </a:solidFill>
                  </a:tcPr>
                </a:tc>
                <a:tc>
                  <a:txBody>
                    <a:bodyPr/>
                    <a:lstStyle/>
                    <a:p>
                      <a:pPr algn="ctr">
                        <a:spcAft>
                          <a:spcPts val="0"/>
                        </a:spcAft>
                      </a:pPr>
                      <a:r>
                        <a:rPr lang="en-GB" sz="1050" dirty="0" smtClean="0">
                          <a:solidFill>
                            <a:schemeClr val="tx1"/>
                          </a:solidFill>
                          <a:effectLst/>
                          <a:latin typeface="Arial Narrow" panose="020B0606020202030204" pitchFamily="34" charset="0"/>
                          <a:ea typeface="Gill Sans MT"/>
                          <a:cs typeface="Times New Roman" panose="02020603050405020304" pitchFamily="18" charset="0"/>
                        </a:rPr>
                        <a:t>57.6%</a:t>
                      </a:r>
                      <a:endParaRPr lang="en-GB" sz="1050" dirty="0">
                        <a:solidFill>
                          <a:schemeClr val="tx1"/>
                        </a:solidFill>
                        <a:effectLst/>
                        <a:latin typeface="Arial Narrow" panose="020B0606020202030204" pitchFamily="34" charset="0"/>
                        <a:ea typeface="Gill Sans MT"/>
                        <a:cs typeface="Times New Roman" panose="02020603050405020304" pitchFamily="18" charset="0"/>
                      </a:endParaRPr>
                    </a:p>
                  </a:txBody>
                  <a:tcPr marL="68580" marR="68580" marT="0" marB="0" anchor="ctr">
                    <a:lnL>
                      <a:noFill/>
                    </a:lnL>
                    <a:lnR>
                      <a:noFill/>
                    </a:lnR>
                    <a:lnT w="12700" cap="flat" cmpd="sng" algn="ctr">
                      <a:solidFill>
                        <a:srgbClr val="66B1CE"/>
                      </a:solidFill>
                      <a:prstDash val="solid"/>
                      <a:round/>
                      <a:headEnd type="none" w="med" len="med"/>
                      <a:tailEnd type="none" w="med" len="med"/>
                    </a:lnT>
                    <a:lnB w="12700" cap="flat" cmpd="sng" algn="ctr">
                      <a:solidFill>
                        <a:srgbClr val="A3CFE1"/>
                      </a:solidFill>
                      <a:prstDash val="solid"/>
                      <a:round/>
                      <a:headEnd type="none" w="med" len="med"/>
                      <a:tailEnd type="none" w="med" len="med"/>
                    </a:lnB>
                    <a:solidFill>
                      <a:srgbClr val="E0EFF5"/>
                    </a:solidFill>
                  </a:tcPr>
                </a:tc>
                <a:tc>
                  <a:txBody>
                    <a:bodyPr/>
                    <a:lstStyle/>
                    <a:p>
                      <a:pPr algn="ctr">
                        <a:spcAft>
                          <a:spcPts val="0"/>
                        </a:spcAft>
                      </a:pPr>
                      <a:r>
                        <a:rPr lang="en-GB" sz="1050" dirty="0" smtClean="0">
                          <a:solidFill>
                            <a:schemeClr val="tx1"/>
                          </a:solidFill>
                          <a:effectLst/>
                          <a:latin typeface="Arial Narrow" panose="020B0606020202030204" pitchFamily="34" charset="0"/>
                          <a:ea typeface="Gill Sans MT"/>
                          <a:cs typeface="Times New Roman" panose="02020603050405020304" pitchFamily="18" charset="0"/>
                        </a:rPr>
                        <a:t>64.6%</a:t>
                      </a:r>
                      <a:endParaRPr lang="en-GB" sz="1050" dirty="0">
                        <a:solidFill>
                          <a:schemeClr val="tx1"/>
                        </a:solidFill>
                        <a:effectLst/>
                        <a:latin typeface="Arial Narrow" panose="020B0606020202030204" pitchFamily="34" charset="0"/>
                        <a:ea typeface="Gill Sans MT"/>
                        <a:cs typeface="Times New Roman" panose="02020603050405020304" pitchFamily="18" charset="0"/>
                      </a:endParaRPr>
                    </a:p>
                  </a:txBody>
                  <a:tcPr marL="68580" marR="68580" marT="0" marB="0" anchor="ctr">
                    <a:lnL>
                      <a:noFill/>
                    </a:lnL>
                    <a:lnR>
                      <a:noFill/>
                    </a:lnR>
                    <a:lnT w="12700" cap="flat" cmpd="sng" algn="ctr">
                      <a:solidFill>
                        <a:srgbClr val="66B1CE"/>
                      </a:solidFill>
                      <a:prstDash val="solid"/>
                      <a:round/>
                      <a:headEnd type="none" w="med" len="med"/>
                      <a:tailEnd type="none" w="med" len="med"/>
                    </a:lnT>
                    <a:lnB w="12700" cap="flat" cmpd="sng" algn="ctr">
                      <a:solidFill>
                        <a:srgbClr val="A3CFE1"/>
                      </a:solidFill>
                      <a:prstDash val="solid"/>
                      <a:round/>
                      <a:headEnd type="none" w="med" len="med"/>
                      <a:tailEnd type="none" w="med" len="med"/>
                    </a:lnB>
                    <a:solidFill>
                      <a:srgbClr val="E0EFF5"/>
                    </a:solidFill>
                  </a:tcPr>
                </a:tc>
                <a:tc>
                  <a:txBody>
                    <a:bodyPr/>
                    <a:lstStyle/>
                    <a:p>
                      <a:pPr algn="ctr">
                        <a:spcAft>
                          <a:spcPts val="0"/>
                        </a:spcAft>
                      </a:pPr>
                      <a:r>
                        <a:rPr lang="en-GB" sz="1050" dirty="0" smtClean="0">
                          <a:solidFill>
                            <a:schemeClr val="tx1"/>
                          </a:solidFill>
                          <a:effectLst/>
                          <a:latin typeface="Arial Narrow" panose="020B0606020202030204" pitchFamily="34" charset="0"/>
                          <a:ea typeface="Gill Sans MT"/>
                          <a:cs typeface="Times New Roman" panose="02020603050405020304" pitchFamily="18" charset="0"/>
                        </a:rPr>
                        <a:t>64.6%</a:t>
                      </a:r>
                      <a:endParaRPr lang="en-GB" sz="1050" dirty="0">
                        <a:solidFill>
                          <a:schemeClr val="tx1"/>
                        </a:solidFill>
                        <a:effectLst/>
                        <a:latin typeface="Arial Narrow" panose="020B0606020202030204" pitchFamily="34" charset="0"/>
                        <a:ea typeface="Gill Sans MT"/>
                        <a:cs typeface="Times New Roman" panose="02020603050405020304" pitchFamily="18" charset="0"/>
                      </a:endParaRPr>
                    </a:p>
                  </a:txBody>
                  <a:tcPr marL="68580" marR="68580" marT="0" marB="0" anchor="ctr">
                    <a:lnL>
                      <a:noFill/>
                    </a:lnL>
                    <a:lnR w="12700" cap="flat" cmpd="sng" algn="ctr">
                      <a:solidFill>
                        <a:srgbClr val="A3CFE1"/>
                      </a:solidFill>
                      <a:prstDash val="solid"/>
                      <a:round/>
                      <a:headEnd type="none" w="med" len="med"/>
                      <a:tailEnd type="none" w="med" len="med"/>
                    </a:lnR>
                    <a:lnT w="12700" cap="flat" cmpd="sng" algn="ctr">
                      <a:solidFill>
                        <a:srgbClr val="66B1CE"/>
                      </a:solidFill>
                      <a:prstDash val="solid"/>
                      <a:round/>
                      <a:headEnd type="none" w="med" len="med"/>
                      <a:tailEnd type="none" w="med" len="med"/>
                    </a:lnT>
                    <a:lnB w="12700" cap="flat" cmpd="sng" algn="ctr">
                      <a:solidFill>
                        <a:srgbClr val="A3CFE1"/>
                      </a:solidFill>
                      <a:prstDash val="solid"/>
                      <a:round/>
                      <a:headEnd type="none" w="med" len="med"/>
                      <a:tailEnd type="none" w="med" len="med"/>
                    </a:lnB>
                    <a:solidFill>
                      <a:srgbClr val="E0EFF5"/>
                    </a:solidFill>
                  </a:tcPr>
                </a:tc>
              </a:tr>
            </a:tbl>
          </a:graphicData>
        </a:graphic>
      </p:graphicFrame>
      <p:graphicFrame>
        <p:nvGraphicFramePr>
          <p:cNvPr id="23" name="Chart 22"/>
          <p:cNvGraphicFramePr>
            <a:graphicFrameLocks/>
          </p:cNvGraphicFramePr>
          <p:nvPr>
            <p:extLst>
              <p:ext uri="{D42A27DB-BD31-4B8C-83A1-F6EECF244321}">
                <p14:modId xmlns:p14="http://schemas.microsoft.com/office/powerpoint/2010/main" val="300540164"/>
              </p:ext>
            </p:extLst>
          </p:nvPr>
        </p:nvGraphicFramePr>
        <p:xfrm>
          <a:off x="353736" y="806934"/>
          <a:ext cx="4311253" cy="1730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6" name="Chart 25"/>
          <p:cNvGraphicFramePr>
            <a:graphicFrameLocks/>
          </p:cNvGraphicFramePr>
          <p:nvPr>
            <p:extLst>
              <p:ext uri="{D42A27DB-BD31-4B8C-83A1-F6EECF244321}">
                <p14:modId xmlns:p14="http://schemas.microsoft.com/office/powerpoint/2010/main" val="1905538593"/>
              </p:ext>
            </p:extLst>
          </p:nvPr>
        </p:nvGraphicFramePr>
        <p:xfrm>
          <a:off x="413999" y="2852550"/>
          <a:ext cx="4185692" cy="1759196"/>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9041165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p:cNvCxnSpPr/>
          <p:nvPr/>
        </p:nvCxnSpPr>
        <p:spPr>
          <a:xfrm>
            <a:off x="4950460" y="411480"/>
            <a:ext cx="6432" cy="6248112"/>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4" name="Title 3"/>
          <p:cNvSpPr>
            <a:spLocks noGrp="1"/>
          </p:cNvSpPr>
          <p:nvPr>
            <p:ph type="title"/>
          </p:nvPr>
        </p:nvSpPr>
        <p:spPr>
          <a:xfrm>
            <a:off x="255236" y="220110"/>
            <a:ext cx="9403312" cy="379328"/>
          </a:xfrm>
          <a:solidFill>
            <a:srgbClr val="B2324B"/>
          </a:solidFill>
          <a:ln w="6350">
            <a:solidFill>
              <a:schemeClr val="tx1"/>
            </a:solidFill>
          </a:ln>
        </p:spPr>
        <p:txBody>
          <a:bodyPr>
            <a:normAutofit/>
          </a:bodyPr>
          <a:lstStyle/>
          <a:p>
            <a:r>
              <a:rPr lang="en-GB" sz="1300" b="1" dirty="0">
                <a:solidFill>
                  <a:schemeClr val="bg1"/>
                </a:solidFill>
                <a:latin typeface="Arial Narrow" panose="020B0606020202030204" pitchFamily="34" charset="0"/>
              </a:rPr>
              <a:t>SUPPORT VICTIMS AND WITNESSES				                          	      </a:t>
            </a:r>
            <a:r>
              <a:rPr lang="en-GB" sz="1300" b="1" i="1" dirty="0">
                <a:solidFill>
                  <a:schemeClr val="bg1"/>
                </a:solidFill>
                <a:latin typeface="Arial Narrow" panose="020B0606020202030204" pitchFamily="34" charset="0"/>
              </a:rPr>
              <a:t>DELIVERY OVERVIEW</a:t>
            </a:r>
          </a:p>
        </p:txBody>
      </p:sp>
      <p:sp>
        <p:nvSpPr>
          <p:cNvPr id="5" name="Rectangle 4"/>
          <p:cNvSpPr/>
          <p:nvPr/>
        </p:nvSpPr>
        <p:spPr>
          <a:xfrm>
            <a:off x="267461" y="232913"/>
            <a:ext cx="9398319" cy="6426679"/>
          </a:xfrm>
          <a:prstGeom prst="rect">
            <a:avLst/>
          </a:prstGeom>
          <a:noFill/>
          <a:ln w="28575">
            <a:solidFill>
              <a:srgbClr val="B2324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dirty="0">
              <a:solidFill>
                <a:prstClr val="white"/>
              </a:solidFill>
            </a:endParaRPr>
          </a:p>
        </p:txBody>
      </p:sp>
      <p:grpSp>
        <p:nvGrpSpPr>
          <p:cNvPr id="2" name="Group 1"/>
          <p:cNvGrpSpPr/>
          <p:nvPr/>
        </p:nvGrpSpPr>
        <p:grpSpPr>
          <a:xfrm>
            <a:off x="343027" y="636375"/>
            <a:ext cx="9218309" cy="276999"/>
            <a:chOff x="372019" y="667039"/>
            <a:chExt cx="9218309" cy="276999"/>
          </a:xfrm>
        </p:grpSpPr>
        <p:sp>
          <p:nvSpPr>
            <p:cNvPr id="11" name="TextBox 10"/>
            <p:cNvSpPr txBox="1"/>
            <p:nvPr/>
          </p:nvSpPr>
          <p:spPr>
            <a:xfrm>
              <a:off x="372019" y="667039"/>
              <a:ext cx="4502989" cy="276999"/>
            </a:xfrm>
            <a:prstGeom prst="rect">
              <a:avLst/>
            </a:prstGeom>
            <a:solidFill>
              <a:srgbClr val="B2324B"/>
            </a:solidFill>
          </p:spPr>
          <p:txBody>
            <a:bodyPr wrap="square" rtlCol="0" anchor="t" anchorCtr="0">
              <a:spAutoFit/>
            </a:bodyPr>
            <a:lstStyle>
              <a:defPPr>
                <a:defRPr lang="en-US"/>
              </a:defPPr>
              <a:lvl1pPr>
                <a:defRPr sz="1200" b="1">
                  <a:solidFill>
                    <a:prstClr val="white"/>
                  </a:solidFill>
                  <a:latin typeface="Arial Narrow" panose="020B0606020202030204" pitchFamily="34" charset="0"/>
                </a:defRPr>
              </a:lvl1pPr>
            </a:lstStyle>
            <a:p>
              <a:r>
                <a:rPr lang="en-GB" dirty="0"/>
                <a:t>West Yorkshire Police Delivery</a:t>
              </a:r>
            </a:p>
          </p:txBody>
        </p:sp>
        <p:sp>
          <p:nvSpPr>
            <p:cNvPr id="20" name="TextBox 19"/>
            <p:cNvSpPr txBox="1"/>
            <p:nvPr/>
          </p:nvSpPr>
          <p:spPr>
            <a:xfrm>
              <a:off x="5090328" y="667039"/>
              <a:ext cx="4500000" cy="276999"/>
            </a:xfrm>
            <a:prstGeom prst="rect">
              <a:avLst/>
            </a:prstGeom>
            <a:solidFill>
              <a:srgbClr val="B2324B"/>
            </a:solidFill>
          </p:spPr>
          <p:txBody>
            <a:bodyPr wrap="square" rtlCol="0" anchor="t" anchorCtr="0">
              <a:spAutoFit/>
            </a:bodyPr>
            <a:lstStyle>
              <a:defPPr>
                <a:defRPr lang="en-US"/>
              </a:defPPr>
              <a:lvl1pPr>
                <a:defRPr sz="1200" b="1">
                  <a:solidFill>
                    <a:prstClr val="white"/>
                  </a:solidFill>
                  <a:latin typeface="Arial Narrow" panose="020B0606020202030204" pitchFamily="34" charset="0"/>
                </a:defRPr>
              </a:lvl1pPr>
            </a:lstStyle>
            <a:p>
              <a:r>
                <a:rPr lang="en-GB" dirty="0"/>
                <a:t>West Yorkshire Partners’ Delivery</a:t>
              </a:r>
            </a:p>
          </p:txBody>
        </p:sp>
      </p:grpSp>
      <p:grpSp>
        <p:nvGrpSpPr>
          <p:cNvPr id="10" name="Group 9"/>
          <p:cNvGrpSpPr/>
          <p:nvPr/>
        </p:nvGrpSpPr>
        <p:grpSpPr>
          <a:xfrm>
            <a:off x="255236" y="887019"/>
            <a:ext cx="9370504" cy="6134068"/>
            <a:chOff x="260698" y="905099"/>
            <a:chExt cx="9370504" cy="6134068"/>
          </a:xfrm>
        </p:grpSpPr>
        <p:sp>
          <p:nvSpPr>
            <p:cNvPr id="13" name="TextBox 12"/>
            <p:cNvSpPr txBox="1"/>
            <p:nvPr/>
          </p:nvSpPr>
          <p:spPr>
            <a:xfrm>
              <a:off x="260698" y="905099"/>
              <a:ext cx="4782889" cy="2616101"/>
            </a:xfrm>
            <a:prstGeom prst="rect">
              <a:avLst/>
            </a:prstGeom>
            <a:noFill/>
          </p:spPr>
          <p:txBody>
            <a:bodyPr wrap="square" rtlCol="0">
              <a:spAutoFit/>
            </a:bodyPr>
            <a:lstStyle/>
            <a:p>
              <a:pPr marR="91440" algn="just">
                <a:spcBef>
                  <a:spcPts val="600"/>
                </a:spcBef>
                <a:spcAft>
                  <a:spcPts val="0"/>
                </a:spcAft>
                <a:tabLst>
                  <a:tab pos="4487545" algn="l"/>
                </a:tabLst>
              </a:pPr>
              <a:r>
                <a:rPr lang="en-GB" sz="1100" dirty="0">
                  <a:latin typeface="Arial Narrow" panose="020B0606020202030204" pitchFamily="34" charset="0"/>
                  <a:ea typeface="Gill Sans MT"/>
                  <a:cs typeface="ArialMT"/>
                </a:rPr>
                <a:t>The proportion of </a:t>
              </a:r>
              <a:r>
                <a:rPr lang="en-GB" sz="1100" b="1" dirty="0">
                  <a:latin typeface="Arial Narrow" panose="020B0606020202030204" pitchFamily="34" charset="0"/>
                  <a:ea typeface="Gill Sans MT"/>
                  <a:cs typeface="ArialMT"/>
                </a:rPr>
                <a:t>victims who are satisfied </a:t>
              </a:r>
              <a:r>
                <a:rPr lang="en-GB" sz="1100" dirty="0">
                  <a:latin typeface="Arial Narrow" panose="020B0606020202030204" pitchFamily="34" charset="0"/>
                  <a:ea typeface="Gill Sans MT"/>
                  <a:cs typeface="ArialMT"/>
                </a:rPr>
                <a:t>with the service they receive from </a:t>
              </a:r>
              <a:r>
                <a:rPr lang="en-GB" sz="1100" dirty="0" smtClean="0">
                  <a:latin typeface="Arial Narrow" panose="020B0606020202030204" pitchFamily="34" charset="0"/>
                  <a:ea typeface="Gill Sans MT"/>
                  <a:cs typeface="ArialMT"/>
                </a:rPr>
                <a:t>West Yorkshire Police </a:t>
              </a:r>
              <a:r>
                <a:rPr lang="en-GB" sz="1100" dirty="0">
                  <a:latin typeface="Arial Narrow" panose="020B0606020202030204" pitchFamily="34" charset="0"/>
                  <a:ea typeface="Gill Sans MT"/>
                  <a:cs typeface="ArialMT"/>
                </a:rPr>
                <a:t>has continued to decline, falling to 76.7% in the year to September. The reduction in victim satisfaction has been influenced by victims of vehicle crime, however, satisfaction levels for violent crime, burglary and ASB have also fallen. Keeping people informed of progress is the service area that is receiving the weakest scores from victims. </a:t>
              </a:r>
            </a:p>
            <a:p>
              <a:pPr marR="91440" algn="just">
                <a:spcBef>
                  <a:spcPts val="600"/>
                </a:spcBef>
                <a:spcAft>
                  <a:spcPts val="0"/>
                </a:spcAft>
                <a:tabLst>
                  <a:tab pos="4487545" algn="l"/>
                </a:tabLst>
              </a:pPr>
              <a:r>
                <a:rPr lang="en-GB" sz="1100" dirty="0">
                  <a:latin typeface="Arial Narrow" panose="020B0606020202030204" pitchFamily="34" charset="0"/>
                  <a:ea typeface="Gill Sans MT"/>
                  <a:cs typeface="ArialMT"/>
                </a:rPr>
                <a:t>The Force Crime Management Unit (FCMU) will help to make improvements in this area as staff are specifically tasked with calling victims to </a:t>
              </a:r>
              <a:r>
                <a:rPr lang="en-GB" sz="1100" b="1" dirty="0">
                  <a:latin typeface="Arial Narrow" panose="020B0606020202030204" pitchFamily="34" charset="0"/>
                  <a:ea typeface="Gill Sans MT"/>
                  <a:cs typeface="ArialMT"/>
                </a:rPr>
                <a:t>keep them updated</a:t>
              </a:r>
              <a:r>
                <a:rPr lang="en-GB" sz="1100" dirty="0">
                  <a:latin typeface="Arial Narrow" panose="020B0606020202030204" pitchFamily="34" charset="0"/>
                  <a:ea typeface="Gill Sans MT"/>
                  <a:cs typeface="ArialMT"/>
                </a:rPr>
                <a:t>. The FCMU are now handling around one third of all calls from the public; those calls which are dealt with entirely by FCMU record high levels of satisfaction. </a:t>
              </a:r>
              <a:r>
                <a:rPr lang="en-GB" sz="1100" dirty="0" smtClean="0">
                  <a:latin typeface="Arial Narrow" panose="020B0606020202030204" pitchFamily="34" charset="0"/>
                  <a:ea typeface="Gill Sans MT"/>
                  <a:cs typeface="ArialMT"/>
                </a:rPr>
                <a:t>In time, data </a:t>
              </a:r>
              <a:r>
                <a:rPr lang="en-GB" sz="1100" dirty="0">
                  <a:latin typeface="Arial Narrow" panose="020B0606020202030204" pitchFamily="34" charset="0"/>
                  <a:ea typeface="Gill Sans MT"/>
                  <a:cs typeface="ArialMT"/>
                </a:rPr>
                <a:t>from </a:t>
              </a:r>
              <a:r>
                <a:rPr lang="en-GB" sz="1100" dirty="0" smtClean="0">
                  <a:latin typeface="Arial Narrow" panose="020B0606020202030204" pitchFamily="34" charset="0"/>
                  <a:ea typeface="Gill Sans MT"/>
                  <a:cs typeface="ArialMT"/>
                </a:rPr>
                <a:t>West Yorkshire Police’s </a:t>
              </a:r>
              <a:r>
                <a:rPr lang="en-GB" sz="1100" b="1" dirty="0">
                  <a:latin typeface="Arial Narrow" panose="020B0606020202030204" pitchFamily="34" charset="0"/>
                  <a:ea typeface="Gill Sans MT"/>
                  <a:cs typeface="ArialMT"/>
                </a:rPr>
                <a:t>new victim satisfaction survey </a:t>
              </a:r>
              <a:r>
                <a:rPr lang="en-GB" sz="1100" dirty="0">
                  <a:latin typeface="Arial Narrow" panose="020B0606020202030204" pitchFamily="34" charset="0"/>
                  <a:ea typeface="Gill Sans MT"/>
                  <a:cs typeface="ArialMT"/>
                </a:rPr>
                <a:t>will help us to better understand the factors behind </a:t>
              </a:r>
              <a:r>
                <a:rPr lang="en-GB" sz="1100" dirty="0" smtClean="0">
                  <a:latin typeface="Arial Narrow" panose="020B0606020202030204" pitchFamily="34" charset="0"/>
                  <a:ea typeface="Gill Sans MT"/>
                  <a:cs typeface="ArialMT"/>
                </a:rPr>
                <a:t>victims’ dissatisfaction</a:t>
              </a:r>
              <a:r>
                <a:rPr lang="en-GB" sz="1100" dirty="0">
                  <a:latin typeface="Arial Narrow" panose="020B0606020202030204" pitchFamily="34" charset="0"/>
                  <a:ea typeface="Gill Sans MT"/>
                  <a:cs typeface="ArialMT"/>
                </a:rPr>
                <a:t>.  In the meantime, the force understands there is a need to manage callers’ expectations of what they </a:t>
              </a:r>
              <a:r>
                <a:rPr lang="en-GB" sz="1100" dirty="0" smtClean="0">
                  <a:latin typeface="Arial Narrow" panose="020B0606020202030204" pitchFamily="34" charset="0"/>
                  <a:ea typeface="Gill Sans MT"/>
                  <a:cs typeface="ArialMT"/>
                </a:rPr>
                <a:t>can do </a:t>
              </a:r>
              <a:r>
                <a:rPr lang="en-GB" sz="1100" dirty="0">
                  <a:latin typeface="Arial Narrow" panose="020B0606020202030204" pitchFamily="34" charset="0"/>
                  <a:ea typeface="Gill Sans MT"/>
                  <a:cs typeface="ArialMT"/>
                </a:rPr>
                <a:t>in response to their call, and improve </a:t>
              </a:r>
              <a:r>
                <a:rPr lang="en-GB" sz="1100" dirty="0" smtClean="0">
                  <a:latin typeface="Arial Narrow" panose="020B0606020202030204" pitchFamily="34" charset="0"/>
                  <a:ea typeface="Gill Sans MT"/>
                  <a:cs typeface="ArialMT"/>
                </a:rPr>
                <a:t>the police’s signposting </a:t>
              </a:r>
              <a:r>
                <a:rPr lang="en-GB" sz="1100" dirty="0">
                  <a:latin typeface="Arial Narrow" panose="020B0606020202030204" pitchFamily="34" charset="0"/>
                  <a:ea typeface="Gill Sans MT"/>
                  <a:cs typeface="ArialMT"/>
                </a:rPr>
                <a:t>of other support services.</a:t>
              </a:r>
            </a:p>
          </p:txBody>
        </p:sp>
        <p:sp>
          <p:nvSpPr>
            <p:cNvPr id="25" name="TextBox 24"/>
            <p:cNvSpPr txBox="1"/>
            <p:nvPr/>
          </p:nvSpPr>
          <p:spPr>
            <a:xfrm>
              <a:off x="4975576" y="3769041"/>
              <a:ext cx="4655626" cy="3270126"/>
            </a:xfrm>
            <a:prstGeom prst="rect">
              <a:avLst/>
            </a:prstGeom>
            <a:noFill/>
          </p:spPr>
          <p:txBody>
            <a:bodyPr wrap="square" rtlCol="0">
              <a:spAutoFit/>
            </a:bodyPr>
            <a:lstStyle/>
            <a:p>
              <a:pPr algn="just"/>
              <a:r>
                <a:rPr lang="en-GB" sz="1100" dirty="0">
                  <a:latin typeface="Arial Narrow" panose="020B0606020202030204" pitchFamily="34" charset="0"/>
                  <a:ea typeface="Gill Sans MT"/>
                  <a:cs typeface="Times New Roman" panose="02020603050405020304" pitchFamily="18" charset="0"/>
                </a:rPr>
                <a:t>Prior to the school summer holidays, West Yorkshire Police launched a campaign highlighting the issues of </a:t>
              </a:r>
              <a:r>
                <a:rPr lang="en-GB" sz="1100" b="1" dirty="0">
                  <a:latin typeface="Arial Narrow" panose="020B0606020202030204" pitchFamily="34" charset="0"/>
                  <a:ea typeface="Gill Sans MT"/>
                  <a:cs typeface="Times New Roman" panose="02020603050405020304" pitchFamily="18" charset="0"/>
                </a:rPr>
                <a:t>forced marriage and honour-based abuse </a:t>
              </a:r>
              <a:r>
                <a:rPr lang="en-GB" sz="1100" dirty="0">
                  <a:latin typeface="Arial Narrow" panose="020B0606020202030204" pitchFamily="34" charset="0"/>
                  <a:ea typeface="Gill Sans MT"/>
                  <a:cs typeface="Times New Roman" panose="02020603050405020304" pitchFamily="18" charset="0"/>
                </a:rPr>
                <a:t>(HBA).  From June 2014 it became a crime to force someone to marry against their </a:t>
              </a:r>
              <a:r>
                <a:rPr lang="en-GB" sz="1100" dirty="0" smtClean="0">
                  <a:latin typeface="Arial Narrow" panose="020B0606020202030204" pitchFamily="34" charset="0"/>
                  <a:ea typeface="Gill Sans MT"/>
                  <a:cs typeface="Times New Roman" panose="02020603050405020304" pitchFamily="18" charset="0"/>
                </a:rPr>
                <a:t>will. The </a:t>
              </a:r>
              <a:r>
                <a:rPr lang="en-GB" sz="1100" dirty="0">
                  <a:latin typeface="Arial Narrow" panose="020B0606020202030204" pitchFamily="34" charset="0"/>
                  <a:ea typeface="Gill Sans MT"/>
                  <a:cs typeface="Times New Roman" panose="02020603050405020304" pitchFamily="18" charset="0"/>
                </a:rPr>
                <a:t>police can apply for Forced Marriage Protection Orders to put legally binding conditions on those involved in trying to </a:t>
              </a:r>
              <a:r>
                <a:rPr lang="en-GB" sz="1100" dirty="0" smtClean="0">
                  <a:latin typeface="Arial Narrow" panose="020B0606020202030204" pitchFamily="34" charset="0"/>
                  <a:ea typeface="Gill Sans MT"/>
                  <a:cs typeface="Times New Roman" panose="02020603050405020304" pitchFamily="18" charset="0"/>
                </a:rPr>
                <a:t>pressurise another </a:t>
              </a:r>
              <a:r>
                <a:rPr lang="en-GB" sz="1100" dirty="0">
                  <a:latin typeface="Arial Narrow" panose="020B0606020202030204" pitchFamily="34" charset="0"/>
                  <a:ea typeface="Gill Sans MT"/>
                  <a:cs typeface="Times New Roman" panose="02020603050405020304" pitchFamily="18" charset="0"/>
                </a:rPr>
                <a:t>person </a:t>
              </a:r>
              <a:r>
                <a:rPr lang="en-GB" sz="1100" dirty="0" smtClean="0">
                  <a:latin typeface="Arial Narrow" panose="020B0606020202030204" pitchFamily="34" charset="0"/>
                  <a:ea typeface="Gill Sans MT"/>
                  <a:cs typeface="Times New Roman" panose="02020603050405020304" pitchFamily="18" charset="0"/>
                </a:rPr>
                <a:t>to marry. </a:t>
              </a:r>
              <a:endParaRPr lang="en-GB" sz="1100" dirty="0">
                <a:latin typeface="Arial Narrow" panose="020B0606020202030204" pitchFamily="34" charset="0"/>
                <a:ea typeface="Gill Sans MT"/>
                <a:cs typeface="Times New Roman" panose="02020603050405020304" pitchFamily="18" charset="0"/>
              </a:endParaRPr>
            </a:p>
            <a:p>
              <a:pPr algn="just">
                <a:spcBef>
                  <a:spcPts val="600"/>
                </a:spcBef>
              </a:pPr>
              <a:r>
                <a:rPr lang="en-GB" sz="1100" dirty="0">
                  <a:latin typeface="Arial Narrow" panose="020B0606020202030204" pitchFamily="34" charset="0"/>
                  <a:ea typeface="Gill Sans MT"/>
                  <a:cs typeface="Times New Roman" panose="02020603050405020304" pitchFamily="18" charset="0"/>
                </a:rPr>
                <a:t>Tackling forced marriage and </a:t>
              </a:r>
              <a:r>
                <a:rPr lang="en-GB" sz="1100" dirty="0" smtClean="0">
                  <a:latin typeface="Arial Narrow" panose="020B0606020202030204" pitchFamily="34" charset="0"/>
                  <a:ea typeface="Gill Sans MT"/>
                  <a:cs typeface="Times New Roman" panose="02020603050405020304" pitchFamily="18" charset="0"/>
                </a:rPr>
                <a:t>honour-based </a:t>
              </a:r>
              <a:r>
                <a:rPr lang="en-GB" sz="1100" dirty="0">
                  <a:latin typeface="Arial Narrow" panose="020B0606020202030204" pitchFamily="34" charset="0"/>
                  <a:ea typeface="Gill Sans MT"/>
                  <a:cs typeface="Times New Roman" panose="02020603050405020304" pitchFamily="18" charset="0"/>
                </a:rPr>
                <a:t>abuse is a priority </a:t>
              </a:r>
              <a:r>
                <a:rPr lang="en-GB" sz="1100" dirty="0" smtClean="0">
                  <a:latin typeface="Arial Narrow" panose="020B0606020202030204" pitchFamily="34" charset="0"/>
                  <a:ea typeface="Gill Sans MT"/>
                  <a:cs typeface="Times New Roman" panose="02020603050405020304" pitchFamily="18" charset="0"/>
                </a:rPr>
                <a:t>in </a:t>
              </a:r>
              <a:r>
                <a:rPr lang="en-GB" sz="1100" dirty="0">
                  <a:latin typeface="Arial Narrow" panose="020B0606020202030204" pitchFamily="34" charset="0"/>
                  <a:ea typeface="Gill Sans MT"/>
                  <a:cs typeface="Times New Roman" panose="02020603050405020304" pitchFamily="18" charset="0"/>
                </a:rPr>
                <a:t>the Police and Crime Plan 2016-21. There are specialist safeguarding units in each district of West Yorkshire with professionals who understand the issues and </a:t>
              </a:r>
              <a:r>
                <a:rPr lang="en-GB" sz="1100" dirty="0" smtClean="0">
                  <a:latin typeface="Arial Narrow" panose="020B0606020202030204" pitchFamily="34" charset="0"/>
                  <a:ea typeface="Gill Sans MT"/>
                  <a:cs typeface="Times New Roman" panose="02020603050405020304" pitchFamily="18" charset="0"/>
                </a:rPr>
                <a:t>who can provide victims with appropriate support</a:t>
              </a:r>
              <a:r>
                <a:rPr lang="en-GB" sz="1100" dirty="0">
                  <a:latin typeface="Arial Narrow" panose="020B0606020202030204" pitchFamily="34" charset="0"/>
                  <a:ea typeface="Gill Sans MT"/>
                  <a:cs typeface="Times New Roman" panose="02020603050405020304" pitchFamily="18" charset="0"/>
                </a:rPr>
                <a:t>.  </a:t>
              </a:r>
            </a:p>
            <a:p>
              <a:pPr algn="just">
                <a:spcBef>
                  <a:spcPts val="600"/>
                </a:spcBef>
              </a:pPr>
              <a:r>
                <a:rPr lang="en-GB" sz="1100" dirty="0" smtClean="0">
                  <a:latin typeface="Arial Narrow" panose="020B0606020202030204" pitchFamily="34" charset="0"/>
                  <a:ea typeface="Gill Sans MT"/>
                  <a:cs typeface="Times New Roman" panose="02020603050405020304" pitchFamily="18" charset="0"/>
                </a:rPr>
                <a:t>The </a:t>
              </a:r>
              <a:r>
                <a:rPr lang="en-GB" sz="1100" dirty="0">
                  <a:latin typeface="Arial Narrow" panose="020B0606020202030204" pitchFamily="34" charset="0"/>
                  <a:ea typeface="Gill Sans MT"/>
                  <a:cs typeface="Times New Roman" panose="02020603050405020304" pitchFamily="18" charset="0"/>
                </a:rPr>
                <a:t>OPCC and West Yorkshire Police will continue to work closely with key partners, such as national charity Karma Nirvana, to raise awareness of these difficult issues, and encourage victims and survivors to come forward. </a:t>
              </a:r>
              <a:r>
                <a:rPr lang="en-GB" sz="1100" dirty="0" smtClean="0">
                  <a:latin typeface="Arial Narrow" panose="020B0606020202030204" pitchFamily="34" charset="0"/>
                  <a:ea typeface="Gill Sans MT"/>
                  <a:cs typeface="Times New Roman" panose="02020603050405020304" pitchFamily="18" charset="0"/>
                </a:rPr>
                <a:t>I renewed my commitment to the cause on </a:t>
              </a:r>
              <a:r>
                <a:rPr lang="en-GB" sz="1100" dirty="0">
                  <a:latin typeface="Arial Narrow" panose="020B0606020202030204" pitchFamily="34" charset="0"/>
                  <a:ea typeface="Gill Sans MT"/>
                  <a:cs typeface="Times New Roman" panose="02020603050405020304" pitchFamily="18" charset="0"/>
                </a:rPr>
                <a:t>Friday July </a:t>
              </a:r>
              <a:r>
                <a:rPr lang="en-GB" sz="1100" dirty="0" smtClean="0">
                  <a:latin typeface="Arial Narrow" panose="020B0606020202030204" pitchFamily="34" charset="0"/>
                  <a:ea typeface="Gill Sans MT"/>
                  <a:cs typeface="Times New Roman" panose="02020603050405020304" pitchFamily="18" charset="0"/>
                </a:rPr>
                <a:t>14th at </a:t>
              </a:r>
              <a:r>
                <a:rPr lang="en-GB" sz="1100" dirty="0">
                  <a:latin typeface="Arial Narrow" panose="020B0606020202030204" pitchFamily="34" charset="0"/>
                  <a:ea typeface="Gill Sans MT"/>
                  <a:cs typeface="Times New Roman" panose="02020603050405020304" pitchFamily="18" charset="0"/>
                </a:rPr>
                <a:t>the Day of Memory conference in </a:t>
              </a:r>
              <a:r>
                <a:rPr lang="en-GB" sz="1100" dirty="0" smtClean="0">
                  <a:latin typeface="Arial Narrow" panose="020B0606020202030204" pitchFamily="34" charset="0"/>
                  <a:ea typeface="Gill Sans MT"/>
                  <a:cs typeface="Times New Roman" panose="02020603050405020304" pitchFamily="18" charset="0"/>
                </a:rPr>
                <a:t>Leeds. </a:t>
              </a:r>
              <a:r>
                <a:rPr lang="en-GB" sz="1100" dirty="0">
                  <a:latin typeface="Arial Narrow" panose="020B0606020202030204" pitchFamily="34" charset="0"/>
                  <a:ea typeface="Gill Sans MT"/>
                  <a:cs typeface="Times New Roman" panose="02020603050405020304" pitchFamily="18" charset="0"/>
                </a:rPr>
                <a:t>I joined </a:t>
              </a:r>
              <a:r>
                <a:rPr lang="en-GB" sz="1100" dirty="0" smtClean="0">
                  <a:latin typeface="Arial Narrow" panose="020B0606020202030204" pitchFamily="34" charset="0"/>
                  <a:ea typeface="Gill Sans MT"/>
                  <a:cs typeface="Times New Roman" panose="02020603050405020304" pitchFamily="18" charset="0"/>
                </a:rPr>
                <a:t>Leeds District </a:t>
              </a:r>
              <a:r>
                <a:rPr lang="en-GB" sz="1100" dirty="0">
                  <a:latin typeface="Arial Narrow" panose="020B0606020202030204" pitchFamily="34" charset="0"/>
                  <a:ea typeface="Gill Sans MT"/>
                  <a:cs typeface="Times New Roman" panose="02020603050405020304" pitchFamily="18" charset="0"/>
                </a:rPr>
                <a:t>Police </a:t>
              </a:r>
              <a:r>
                <a:rPr lang="en-GB" sz="1100" dirty="0" smtClean="0">
                  <a:latin typeface="Arial Narrow" panose="020B0606020202030204" pitchFamily="34" charset="0"/>
                  <a:ea typeface="Gill Sans MT"/>
                  <a:cs typeface="Times New Roman" panose="02020603050405020304" pitchFamily="18" charset="0"/>
                </a:rPr>
                <a:t>Commander, </a:t>
              </a:r>
              <a:r>
                <a:rPr lang="en-GB" sz="1100" dirty="0">
                  <a:latin typeface="Arial Narrow" panose="020B0606020202030204" pitchFamily="34" charset="0"/>
                  <a:ea typeface="Gill Sans MT"/>
                  <a:cs typeface="Times New Roman" panose="02020603050405020304" pitchFamily="18" charset="0"/>
                </a:rPr>
                <a:t>Paul </a:t>
              </a:r>
              <a:r>
                <a:rPr lang="en-GB" sz="1100" dirty="0" smtClean="0">
                  <a:latin typeface="Arial Narrow" panose="020B0606020202030204" pitchFamily="34" charset="0"/>
                  <a:ea typeface="Gill Sans MT"/>
                  <a:cs typeface="Times New Roman" panose="02020603050405020304" pitchFamily="18" charset="0"/>
                </a:rPr>
                <a:t>Money, </a:t>
              </a:r>
              <a:r>
                <a:rPr lang="en-GB" sz="1100" dirty="0">
                  <a:latin typeface="Arial Narrow" panose="020B0606020202030204" pitchFamily="34" charset="0"/>
                  <a:ea typeface="Gill Sans MT"/>
                  <a:cs typeface="Times New Roman" panose="02020603050405020304" pitchFamily="18" charset="0"/>
                </a:rPr>
                <a:t>in signing a pledge</a:t>
              </a:r>
              <a:r>
                <a:rPr lang="en-GB" sz="1100" dirty="0" smtClean="0">
                  <a:latin typeface="Arial Narrow" panose="020B0606020202030204" pitchFamily="34" charset="0"/>
                  <a:ea typeface="Gill Sans MT"/>
                  <a:cs typeface="Times New Roman" panose="02020603050405020304" pitchFamily="18" charset="0"/>
                </a:rPr>
                <a:t> </a:t>
              </a:r>
              <a:r>
                <a:rPr lang="en-GB" sz="1100" dirty="0">
                  <a:latin typeface="Arial Narrow" panose="020B0606020202030204" pitchFamily="34" charset="0"/>
                  <a:ea typeface="Gill Sans MT"/>
                  <a:cs typeface="Times New Roman" panose="02020603050405020304" pitchFamily="18" charset="0"/>
                </a:rPr>
                <a:t>to continue to </a:t>
              </a:r>
              <a:r>
                <a:rPr lang="en-GB" sz="1100" dirty="0" smtClean="0">
                  <a:latin typeface="Arial Narrow" panose="020B0606020202030204" pitchFamily="34" charset="0"/>
                  <a:ea typeface="Gill Sans MT"/>
                  <a:cs typeface="Times New Roman" panose="02020603050405020304" pitchFamily="18" charset="0"/>
                </a:rPr>
                <a:t>provide victims </a:t>
              </a:r>
              <a:r>
                <a:rPr lang="en-GB" sz="1100" dirty="0">
                  <a:latin typeface="Arial Narrow" panose="020B0606020202030204" pitchFamily="34" charset="0"/>
                  <a:ea typeface="Gill Sans MT"/>
                  <a:cs typeface="Times New Roman" panose="02020603050405020304" pitchFamily="18" charset="0"/>
                </a:rPr>
                <a:t>of HBA </a:t>
              </a:r>
              <a:r>
                <a:rPr lang="en-GB" sz="1100" dirty="0" smtClean="0">
                  <a:latin typeface="Arial Narrow" panose="020B0606020202030204" pitchFamily="34" charset="0"/>
                  <a:ea typeface="Gill Sans MT"/>
                  <a:cs typeface="Times New Roman" panose="02020603050405020304" pitchFamily="18" charset="0"/>
                </a:rPr>
                <a:t>with the </a:t>
              </a:r>
              <a:r>
                <a:rPr lang="en-GB" sz="1100" dirty="0">
                  <a:latin typeface="Arial Narrow" panose="020B0606020202030204" pitchFamily="34" charset="0"/>
                  <a:ea typeface="Gill Sans MT"/>
                  <a:cs typeface="Times New Roman" panose="02020603050405020304" pitchFamily="18" charset="0"/>
                </a:rPr>
                <a:t>protection they deserve. </a:t>
              </a:r>
            </a:p>
            <a:p>
              <a:pPr algn="just">
                <a:spcBef>
                  <a:spcPts val="600"/>
                </a:spcBef>
              </a:pPr>
              <a:endParaRPr lang="en-GB" sz="1100" dirty="0">
                <a:latin typeface="Arial Narrow" panose="020B0606020202030204" pitchFamily="34" charset="0"/>
                <a:ea typeface="Gill Sans MT"/>
                <a:cs typeface="Times New Roman" panose="02020603050405020304" pitchFamily="18" charset="0"/>
              </a:endParaRPr>
            </a:p>
            <a:p>
              <a:pPr marR="90170" algn="just">
                <a:spcBef>
                  <a:spcPts val="600"/>
                </a:spcBef>
                <a:spcAft>
                  <a:spcPts val="0"/>
                </a:spcAft>
              </a:pPr>
              <a:endParaRPr lang="en-GB" sz="1050" dirty="0">
                <a:latin typeface="Arial Narrow" panose="020B0606020202030204" pitchFamily="34" charset="0"/>
                <a:ea typeface="Gill Sans MT"/>
                <a:cs typeface="Times New Roman" panose="02020603050405020304" pitchFamily="18" charset="0"/>
              </a:endParaRPr>
            </a:p>
          </p:txBody>
        </p:sp>
      </p:grpSp>
      <p:cxnSp>
        <p:nvCxnSpPr>
          <p:cNvPr id="9" name="Straight Connector 8"/>
          <p:cNvCxnSpPr/>
          <p:nvPr/>
        </p:nvCxnSpPr>
        <p:spPr>
          <a:xfrm flipV="1">
            <a:off x="253419" y="3428475"/>
            <a:ext cx="9406946" cy="17777"/>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grpSp>
        <p:nvGrpSpPr>
          <p:cNvPr id="3" name="Group 2"/>
          <p:cNvGrpSpPr/>
          <p:nvPr/>
        </p:nvGrpSpPr>
        <p:grpSpPr>
          <a:xfrm>
            <a:off x="361932" y="3490480"/>
            <a:ext cx="9189919" cy="276999"/>
            <a:chOff x="398048" y="3624382"/>
            <a:chExt cx="9189919" cy="276999"/>
          </a:xfrm>
        </p:grpSpPr>
        <p:sp>
          <p:nvSpPr>
            <p:cNvPr id="12" name="TextBox 11"/>
            <p:cNvSpPr txBox="1"/>
            <p:nvPr/>
          </p:nvSpPr>
          <p:spPr>
            <a:xfrm>
              <a:off x="5087967" y="3624382"/>
              <a:ext cx="4500000" cy="276999"/>
            </a:xfrm>
            <a:prstGeom prst="rect">
              <a:avLst/>
            </a:prstGeom>
            <a:solidFill>
              <a:srgbClr val="B2324B"/>
            </a:solidFill>
          </p:spPr>
          <p:txBody>
            <a:bodyPr wrap="square" rtlCol="0" anchor="t" anchorCtr="0">
              <a:spAutoFit/>
            </a:bodyPr>
            <a:lstStyle/>
            <a:p>
              <a:r>
                <a:rPr lang="en-GB" sz="1200" b="1" dirty="0">
                  <a:solidFill>
                    <a:prstClr val="white"/>
                  </a:solidFill>
                  <a:latin typeface="Arial Narrow" panose="020B0606020202030204" pitchFamily="34" charset="0"/>
                </a:rPr>
                <a:t>O</a:t>
              </a:r>
              <a:r>
                <a:rPr lang="en-GB" sz="1200" b="1" dirty="0" smtClean="0">
                  <a:solidFill>
                    <a:prstClr val="white"/>
                  </a:solidFill>
                  <a:latin typeface="Arial Narrow" panose="020B0606020202030204" pitchFamily="34" charset="0"/>
                </a:rPr>
                <a:t>PCC Delivery</a:t>
              </a:r>
              <a:endParaRPr lang="en-GB" sz="1200" b="1" dirty="0">
                <a:solidFill>
                  <a:prstClr val="white"/>
                </a:solidFill>
                <a:latin typeface="Arial Narrow" panose="020B0606020202030204" pitchFamily="34" charset="0"/>
              </a:endParaRPr>
            </a:p>
          </p:txBody>
        </p:sp>
        <p:sp>
          <p:nvSpPr>
            <p:cNvPr id="14" name="TextBox 13"/>
            <p:cNvSpPr txBox="1"/>
            <p:nvPr/>
          </p:nvSpPr>
          <p:spPr>
            <a:xfrm>
              <a:off x="398048" y="3624382"/>
              <a:ext cx="4500000" cy="276999"/>
            </a:xfrm>
            <a:prstGeom prst="rect">
              <a:avLst/>
            </a:prstGeom>
            <a:solidFill>
              <a:srgbClr val="B2324B"/>
            </a:solidFill>
          </p:spPr>
          <p:txBody>
            <a:bodyPr wrap="square" rtlCol="0" anchor="t" anchorCtr="0">
              <a:spAutoFit/>
            </a:bodyPr>
            <a:lstStyle/>
            <a:p>
              <a:r>
                <a:rPr lang="en-GB" sz="1200" b="1" dirty="0">
                  <a:solidFill>
                    <a:prstClr val="white"/>
                  </a:solidFill>
                  <a:latin typeface="Arial Narrow" panose="020B0606020202030204" pitchFamily="34" charset="0"/>
                </a:rPr>
                <a:t>O</a:t>
              </a:r>
              <a:r>
                <a:rPr lang="en-GB" sz="1200" b="1" dirty="0" smtClean="0">
                  <a:solidFill>
                    <a:prstClr val="white"/>
                  </a:solidFill>
                  <a:latin typeface="Arial Narrow" panose="020B0606020202030204" pitchFamily="34" charset="0"/>
                </a:rPr>
                <a:t>PCC Delivery</a:t>
              </a:r>
              <a:endParaRPr lang="en-GB" sz="1200" b="1" dirty="0">
                <a:solidFill>
                  <a:prstClr val="white"/>
                </a:solidFill>
                <a:latin typeface="Arial Narrow" panose="020B0606020202030204" pitchFamily="34" charset="0"/>
              </a:endParaRPr>
            </a:p>
          </p:txBody>
        </p:sp>
      </p:grpSp>
      <p:sp>
        <p:nvSpPr>
          <p:cNvPr id="17" name="TextBox 16"/>
          <p:cNvSpPr txBox="1"/>
          <p:nvPr/>
        </p:nvSpPr>
        <p:spPr>
          <a:xfrm>
            <a:off x="275180" y="3750961"/>
            <a:ext cx="4675280" cy="2954655"/>
          </a:xfrm>
          <a:prstGeom prst="rect">
            <a:avLst/>
          </a:prstGeom>
          <a:noFill/>
        </p:spPr>
        <p:txBody>
          <a:bodyPr wrap="square" rtlCol="0">
            <a:spAutoFit/>
          </a:bodyPr>
          <a:lstStyle/>
          <a:p>
            <a:pPr algn="just"/>
            <a:r>
              <a:rPr lang="en-GB" sz="1100" dirty="0">
                <a:latin typeface="Arial Narrow" panose="020B0606020202030204" pitchFamily="34" charset="0"/>
                <a:ea typeface="Gill Sans MT"/>
                <a:cs typeface="ArialMT"/>
              </a:rPr>
              <a:t>OPCC supported </a:t>
            </a:r>
            <a:r>
              <a:rPr lang="en-GB" sz="1100" b="1" dirty="0" smtClean="0">
                <a:latin typeface="Arial Narrow" panose="020B0606020202030204" pitchFamily="34" charset="0"/>
                <a:ea typeface="Gill Sans MT"/>
                <a:cs typeface="ArialMT"/>
              </a:rPr>
              <a:t>West </a:t>
            </a:r>
            <a:r>
              <a:rPr lang="en-GB" sz="1100" b="1" dirty="0">
                <a:latin typeface="Arial Narrow" panose="020B0606020202030204" pitchFamily="34" charset="0"/>
                <a:ea typeface="Gill Sans MT"/>
                <a:cs typeface="ArialMT"/>
              </a:rPr>
              <a:t>Yorkshire Financial Exploitation and Abuse Team </a:t>
            </a:r>
            <a:r>
              <a:rPr lang="en-GB" sz="1100" dirty="0">
                <a:latin typeface="Arial Narrow" panose="020B0606020202030204" pitchFamily="34" charset="0"/>
                <a:ea typeface="Gill Sans MT"/>
                <a:cs typeface="ArialMT"/>
              </a:rPr>
              <a:t>is </a:t>
            </a:r>
            <a:r>
              <a:rPr lang="en-GB" sz="1100" dirty="0" smtClean="0">
                <a:latin typeface="Arial Narrow" panose="020B0606020202030204" pitchFamily="34" charset="0"/>
                <a:ea typeface="Gill Sans MT"/>
                <a:cs typeface="ArialMT"/>
              </a:rPr>
              <a:t>achieving </a:t>
            </a:r>
            <a:r>
              <a:rPr lang="en-GB" sz="1100" dirty="0">
                <a:latin typeface="Arial Narrow" panose="020B0606020202030204" pitchFamily="34" charset="0"/>
                <a:ea typeface="Gill Sans MT"/>
                <a:cs typeface="ArialMT"/>
              </a:rPr>
              <a:t>positive </a:t>
            </a:r>
            <a:r>
              <a:rPr lang="en-GB" sz="1100" dirty="0" smtClean="0">
                <a:latin typeface="Arial Narrow" panose="020B0606020202030204" pitchFamily="34" charset="0"/>
                <a:ea typeface="Gill Sans MT"/>
                <a:cs typeface="ArialMT"/>
              </a:rPr>
              <a:t>results. The </a:t>
            </a:r>
            <a:r>
              <a:rPr lang="en-GB" sz="1100" dirty="0">
                <a:latin typeface="Arial Narrow" panose="020B0606020202030204" pitchFamily="34" charset="0"/>
                <a:ea typeface="Gill Sans MT"/>
                <a:cs typeface="ArialMT"/>
              </a:rPr>
              <a:t>team is made up of specialists from </a:t>
            </a:r>
            <a:r>
              <a:rPr lang="en-GB" sz="1100" dirty="0" smtClean="0">
                <a:latin typeface="Arial Narrow" panose="020B0606020202030204" pitchFamily="34" charset="0"/>
                <a:ea typeface="Gill Sans MT"/>
                <a:cs typeface="ArialMT"/>
              </a:rPr>
              <a:t>the Police</a:t>
            </a:r>
            <a:r>
              <a:rPr lang="en-GB" sz="1100" dirty="0">
                <a:latin typeface="Arial Narrow" panose="020B0606020202030204" pitchFamily="34" charset="0"/>
                <a:ea typeface="Gill Sans MT"/>
                <a:cs typeface="ArialMT"/>
              </a:rPr>
              <a:t>, local authority </a:t>
            </a:r>
            <a:r>
              <a:rPr lang="en-GB" sz="1100" dirty="0" smtClean="0">
                <a:latin typeface="Arial Narrow" panose="020B0606020202030204" pitchFamily="34" charset="0"/>
                <a:ea typeface="Gill Sans MT"/>
                <a:cs typeface="ArialMT"/>
              </a:rPr>
              <a:t>social </a:t>
            </a:r>
            <a:r>
              <a:rPr lang="en-GB" sz="1100" dirty="0">
                <a:latin typeface="Arial Narrow" panose="020B0606020202030204" pitchFamily="34" charset="0"/>
                <a:ea typeface="Gill Sans MT"/>
                <a:cs typeface="ArialMT"/>
              </a:rPr>
              <a:t>care, and Trading Standards. The team recently secured a conviction against </a:t>
            </a:r>
            <a:r>
              <a:rPr lang="en-GB" sz="1100" dirty="0" smtClean="0">
                <a:latin typeface="Arial Narrow" panose="020B0606020202030204" pitchFamily="34" charset="0"/>
                <a:ea typeface="Gill Sans MT"/>
                <a:cs typeface="ArialMT"/>
              </a:rPr>
              <a:t>a rogue </a:t>
            </a:r>
            <a:r>
              <a:rPr lang="en-GB" sz="1100" dirty="0">
                <a:latin typeface="Arial Narrow" panose="020B0606020202030204" pitchFamily="34" charset="0"/>
                <a:ea typeface="Gill Sans MT"/>
                <a:cs typeface="ArialMT"/>
              </a:rPr>
              <a:t>trader</a:t>
            </a:r>
            <a:r>
              <a:rPr lang="en-GB" sz="1100" dirty="0" smtClean="0">
                <a:latin typeface="Arial Narrow" panose="020B0606020202030204" pitchFamily="34" charset="0"/>
                <a:ea typeface="Gill Sans MT"/>
                <a:cs typeface="ArialMT"/>
              </a:rPr>
              <a:t>, </a:t>
            </a:r>
            <a:r>
              <a:rPr lang="en-GB" sz="1100" dirty="0">
                <a:latin typeface="Arial Narrow" panose="020B0606020202030204" pitchFamily="34" charset="0"/>
                <a:ea typeface="Gill Sans MT"/>
                <a:cs typeface="ArialMT"/>
              </a:rPr>
              <a:t>Andrew Pollard, </a:t>
            </a:r>
            <a:r>
              <a:rPr lang="en-GB" sz="1100" dirty="0" smtClean="0">
                <a:latin typeface="Arial Narrow" panose="020B0606020202030204" pitchFamily="34" charset="0"/>
                <a:ea typeface="Gill Sans MT"/>
                <a:cs typeface="ArialMT"/>
              </a:rPr>
              <a:t>who </a:t>
            </a:r>
            <a:r>
              <a:rPr lang="en-GB" sz="1100" dirty="0">
                <a:latin typeface="Arial Narrow" panose="020B0606020202030204" pitchFamily="34" charset="0"/>
                <a:ea typeface="Gill Sans MT"/>
                <a:cs typeface="ArialMT"/>
              </a:rPr>
              <a:t>pleaded guilty at Leeds Crown Court to ten offences under The Consumer Protection from Unfair Trading Regulations 2008. </a:t>
            </a:r>
            <a:endParaRPr lang="en-GB" sz="1100" dirty="0" smtClean="0"/>
          </a:p>
          <a:p>
            <a:pPr algn="just">
              <a:spcBef>
                <a:spcPts val="600"/>
              </a:spcBef>
            </a:pPr>
            <a:r>
              <a:rPr lang="en-GB" sz="1100" dirty="0" smtClean="0">
                <a:latin typeface="Arial Narrow" panose="020B0606020202030204" pitchFamily="34" charset="0"/>
                <a:ea typeface="Gill Sans MT"/>
                <a:cs typeface="Times New Roman" panose="02020603050405020304" pitchFamily="18" charset="0"/>
              </a:rPr>
              <a:t>The </a:t>
            </a:r>
            <a:r>
              <a:rPr lang="en-GB" sz="1100" b="1" dirty="0">
                <a:latin typeface="Arial Narrow" panose="020B0606020202030204" pitchFamily="34" charset="0"/>
                <a:ea typeface="Gill Sans MT"/>
                <a:cs typeface="Times New Roman" panose="02020603050405020304" pitchFamily="18" charset="0"/>
              </a:rPr>
              <a:t>Shipley Youth Advice Advocacy Project </a:t>
            </a:r>
            <a:r>
              <a:rPr lang="en-GB" sz="1100" dirty="0">
                <a:latin typeface="Arial Narrow" panose="020B0606020202030204" pitchFamily="34" charset="0"/>
                <a:ea typeface="Gill Sans MT"/>
                <a:cs typeface="Times New Roman" panose="02020603050405020304" pitchFamily="18" charset="0"/>
              </a:rPr>
              <a:t>has received £5,000 from the OPCC Safer Communities Fund.  The money has gone towards the continued running of </a:t>
            </a:r>
            <a:r>
              <a:rPr lang="en-GB" sz="1100" dirty="0" smtClean="0">
                <a:latin typeface="Arial Narrow" panose="020B0606020202030204" pitchFamily="34" charset="0"/>
                <a:ea typeface="Gill Sans MT"/>
                <a:cs typeface="Times New Roman" panose="02020603050405020304" pitchFamily="18" charset="0"/>
              </a:rPr>
              <a:t>a project </a:t>
            </a:r>
            <a:r>
              <a:rPr lang="en-GB" sz="1100" dirty="0">
                <a:latin typeface="Arial Narrow" panose="020B0606020202030204" pitchFamily="34" charset="0"/>
                <a:ea typeface="Gill Sans MT"/>
                <a:cs typeface="Times New Roman" panose="02020603050405020304" pitchFamily="18" charset="0"/>
              </a:rPr>
              <a:t>to empower 16-25 year olds to take action on poor housing and homelessness. Victims of sexual exploitation, honour based </a:t>
            </a:r>
            <a:r>
              <a:rPr lang="en-GB" sz="1100" dirty="0" smtClean="0">
                <a:latin typeface="Arial Narrow" panose="020B0606020202030204" pitchFamily="34" charset="0"/>
                <a:ea typeface="Gill Sans MT"/>
                <a:cs typeface="Times New Roman" panose="02020603050405020304" pitchFamily="18" charset="0"/>
              </a:rPr>
              <a:t>abuse, </a:t>
            </a:r>
            <a:r>
              <a:rPr lang="en-GB" sz="1100" dirty="0">
                <a:latin typeface="Arial Narrow" panose="020B0606020202030204" pitchFamily="34" charset="0"/>
                <a:ea typeface="Gill Sans MT"/>
                <a:cs typeface="Times New Roman" panose="02020603050405020304" pitchFamily="18" charset="0"/>
              </a:rPr>
              <a:t>and human trafficking are among the most vulnerable groups accessing the project’s specialist housing, benefit and debt </a:t>
            </a:r>
            <a:r>
              <a:rPr lang="en-GB" sz="1100" dirty="0" smtClean="0">
                <a:latin typeface="Arial Narrow" panose="020B0606020202030204" pitchFamily="34" charset="0"/>
                <a:ea typeface="Gill Sans MT"/>
                <a:cs typeface="Times New Roman" panose="02020603050405020304" pitchFamily="18" charset="0"/>
              </a:rPr>
              <a:t>advice.</a:t>
            </a:r>
          </a:p>
          <a:p>
            <a:pPr algn="just">
              <a:spcBef>
                <a:spcPts val="600"/>
              </a:spcBef>
            </a:pPr>
            <a:r>
              <a:rPr lang="en-GB" sz="1100" dirty="0" smtClean="0">
                <a:latin typeface="Arial Narrow" panose="020B0606020202030204" pitchFamily="34" charset="0"/>
                <a:ea typeface="Gill Sans MT"/>
                <a:cs typeface="Times New Roman" panose="02020603050405020304" pitchFamily="18" charset="0"/>
              </a:rPr>
              <a:t>In </a:t>
            </a:r>
            <a:r>
              <a:rPr lang="en-GB" sz="1100" dirty="0">
                <a:latin typeface="Arial Narrow" panose="020B0606020202030204" pitchFamily="34" charset="0"/>
                <a:ea typeface="Gill Sans MT"/>
                <a:cs typeface="Times New Roman" panose="02020603050405020304" pitchFamily="18" charset="0"/>
              </a:rPr>
              <a:t>July, the OPCC helped to promote the </a:t>
            </a:r>
            <a:r>
              <a:rPr lang="en-GB" sz="1100" b="1" dirty="0">
                <a:latin typeface="Arial Narrow" panose="020B0606020202030204" pitchFamily="34" charset="0"/>
                <a:ea typeface="Gill Sans MT"/>
                <a:cs typeface="Times New Roman" panose="02020603050405020304" pitchFamily="18" charset="0"/>
              </a:rPr>
              <a:t>Modern Slavery Helpline </a:t>
            </a:r>
            <a:r>
              <a:rPr lang="en-GB" sz="1100" dirty="0">
                <a:latin typeface="Arial Narrow" panose="020B0606020202030204" pitchFamily="34" charset="0"/>
                <a:ea typeface="Gill Sans MT"/>
                <a:cs typeface="Times New Roman" panose="02020603050405020304" pitchFamily="18" charset="0"/>
              </a:rPr>
              <a:t>across West Yorkshire.  Posters and promotional materials were distributed to neighbourhood policing teams and the five district human trafficking and modern slavery networks. It is hoped that the helpline will give victims the confidence to come forward and look for advice and support to escape their situation.</a:t>
            </a:r>
          </a:p>
        </p:txBody>
      </p:sp>
      <p:sp>
        <p:nvSpPr>
          <p:cNvPr id="18" name="TextBox 17"/>
          <p:cNvSpPr txBox="1"/>
          <p:nvPr/>
        </p:nvSpPr>
        <p:spPr>
          <a:xfrm>
            <a:off x="4863926" y="893170"/>
            <a:ext cx="4970639" cy="2492990"/>
          </a:xfrm>
          <a:prstGeom prst="rect">
            <a:avLst/>
          </a:prstGeom>
          <a:noFill/>
        </p:spPr>
        <p:txBody>
          <a:bodyPr wrap="square" rtlCol="0">
            <a:spAutoFit/>
          </a:bodyPr>
          <a:lstStyle/>
          <a:p>
            <a:pPr marL="108000" marR="176530" algn="just"/>
            <a:r>
              <a:rPr lang="en-GB" sz="1100" dirty="0">
                <a:latin typeface="Arial Narrow" panose="020B0606020202030204" pitchFamily="34" charset="0"/>
                <a:ea typeface="Gill Sans MT"/>
                <a:cs typeface="Times New Roman" panose="02020603050405020304" pitchFamily="18" charset="0"/>
              </a:rPr>
              <a:t>In Wakefield, the CSP is working with a third sector organisation to provide support for victims of </a:t>
            </a:r>
            <a:r>
              <a:rPr lang="en-GB" sz="1100" b="1" dirty="0">
                <a:latin typeface="Arial Narrow" panose="020B0606020202030204" pitchFamily="34" charset="0"/>
                <a:ea typeface="Gill Sans MT"/>
                <a:cs typeface="Times New Roman" panose="02020603050405020304" pitchFamily="18" charset="0"/>
              </a:rPr>
              <a:t>domestic abuse </a:t>
            </a:r>
            <a:r>
              <a:rPr lang="en-GB" sz="1100" dirty="0">
                <a:latin typeface="Arial Narrow" panose="020B0606020202030204" pitchFamily="34" charset="0"/>
                <a:ea typeface="Gill Sans MT"/>
                <a:cs typeface="Times New Roman" panose="02020603050405020304" pitchFamily="18" charset="0"/>
              </a:rPr>
              <a:t>who are assessed as having lower risk. </a:t>
            </a:r>
            <a:r>
              <a:rPr lang="en-GB" sz="1100" dirty="0" smtClean="0">
                <a:latin typeface="Arial Narrow" panose="020B0606020202030204" pitchFamily="34" charset="0"/>
                <a:ea typeface="Gill Sans MT"/>
                <a:cs typeface="Times New Roman" panose="02020603050405020304" pitchFamily="18" charset="0"/>
              </a:rPr>
              <a:t> The </a:t>
            </a:r>
            <a:r>
              <a:rPr lang="en-GB" sz="1100" dirty="0">
                <a:latin typeface="Arial Narrow" panose="020B0606020202030204" pitchFamily="34" charset="0"/>
                <a:ea typeface="Gill Sans MT"/>
                <a:cs typeface="Times New Roman" panose="02020603050405020304" pitchFamily="18" charset="0"/>
              </a:rPr>
              <a:t>support is being targeted on those who are repeat victims, but who choose not to accept help from statutory services. </a:t>
            </a:r>
            <a:r>
              <a:rPr lang="en-GB" sz="1100" dirty="0" smtClean="0">
                <a:latin typeface="Arial Narrow" panose="020B0606020202030204" pitchFamily="34" charset="0"/>
                <a:ea typeface="Gill Sans MT"/>
                <a:cs typeface="Times New Roman" panose="02020603050405020304" pitchFamily="18" charset="0"/>
              </a:rPr>
              <a:t>Enhanced support </a:t>
            </a:r>
            <a:r>
              <a:rPr lang="en-GB" sz="1100" dirty="0">
                <a:latin typeface="Arial Narrow" panose="020B0606020202030204" pitchFamily="34" charset="0"/>
                <a:ea typeface="Gill Sans MT"/>
                <a:cs typeface="Times New Roman" panose="02020603050405020304" pitchFamily="18" charset="0"/>
              </a:rPr>
              <a:t>and guidance will also be provided through a project which will improve joint-working with local GPs. </a:t>
            </a:r>
          </a:p>
          <a:p>
            <a:pPr marL="108000" marR="176530" algn="just"/>
            <a:endParaRPr lang="en-GB" sz="700" dirty="0">
              <a:latin typeface="Arial Narrow" panose="020B0606020202030204" pitchFamily="34" charset="0"/>
              <a:ea typeface="Gill Sans MT"/>
              <a:cs typeface="Times New Roman" panose="02020603050405020304" pitchFamily="18" charset="0"/>
            </a:endParaRPr>
          </a:p>
          <a:p>
            <a:pPr marL="108000" marR="176530" algn="just"/>
            <a:r>
              <a:rPr lang="en-GB" sz="1100" dirty="0">
                <a:latin typeface="Arial Narrow" panose="020B0606020202030204" pitchFamily="34" charset="0"/>
                <a:ea typeface="Gill Sans MT"/>
                <a:cs typeface="Times New Roman" panose="02020603050405020304" pitchFamily="18" charset="0"/>
              </a:rPr>
              <a:t>This year’s 16 Days of Action Against Domestic Abuse will focus on coercive control and in particular, Leeds’ campaign will look to increase </a:t>
            </a:r>
            <a:r>
              <a:rPr lang="en-GB" sz="1100" dirty="0" smtClean="0">
                <a:latin typeface="Arial Narrow" panose="020B0606020202030204" pitchFamily="34" charset="0"/>
                <a:ea typeface="Gill Sans MT"/>
                <a:cs typeface="Times New Roman" panose="02020603050405020304" pitchFamily="18" charset="0"/>
              </a:rPr>
              <a:t>engagement </a:t>
            </a:r>
            <a:r>
              <a:rPr lang="en-GB" sz="1100" dirty="0">
                <a:latin typeface="Arial Narrow" panose="020B0606020202030204" pitchFamily="34" charset="0"/>
                <a:ea typeface="Gill Sans MT"/>
                <a:cs typeface="Times New Roman" panose="02020603050405020304" pitchFamily="18" charset="0"/>
              </a:rPr>
              <a:t>with men across the city. In Leeds, Domestic Violence Ambassadors are being recruited across the council to disseminate information and signpost colleagues and customers to places of support. </a:t>
            </a:r>
          </a:p>
          <a:p>
            <a:pPr marL="108000" marR="176530" algn="just"/>
            <a:endParaRPr lang="en-GB" sz="600" dirty="0">
              <a:latin typeface="Arial Narrow" panose="020B0606020202030204" pitchFamily="34" charset="0"/>
              <a:ea typeface="Gill Sans MT"/>
              <a:cs typeface="Times New Roman" panose="02020603050405020304" pitchFamily="18" charset="0"/>
            </a:endParaRPr>
          </a:p>
          <a:p>
            <a:pPr marL="108000" marR="176530" algn="just"/>
            <a:r>
              <a:rPr lang="en-GB" sz="1100" dirty="0">
                <a:latin typeface="Arial Narrow" panose="020B0606020202030204" pitchFamily="34" charset="0"/>
                <a:ea typeface="Gill Sans MT"/>
                <a:cs typeface="Times New Roman" panose="02020603050405020304" pitchFamily="18" charset="0"/>
              </a:rPr>
              <a:t>Support for the </a:t>
            </a:r>
            <a:r>
              <a:rPr lang="en-GB" sz="1100" b="1" dirty="0">
                <a:latin typeface="Arial Narrow" panose="020B0606020202030204" pitchFamily="34" charset="0"/>
                <a:ea typeface="Gill Sans MT"/>
                <a:cs typeface="Times New Roman" panose="02020603050405020304" pitchFamily="18" charset="0"/>
              </a:rPr>
              <a:t>LGBT and Trans communities </a:t>
            </a:r>
            <a:r>
              <a:rPr lang="en-GB" sz="1100" dirty="0">
                <a:latin typeface="Arial Narrow" panose="020B0606020202030204" pitchFamily="34" charset="0"/>
                <a:ea typeface="Gill Sans MT"/>
                <a:cs typeface="Times New Roman" panose="02020603050405020304" pitchFamily="18" charset="0"/>
              </a:rPr>
              <a:t>is being provided by the Bradford East youth partnership through the </a:t>
            </a:r>
            <a:r>
              <a:rPr lang="en-GB" sz="1100" i="1" dirty="0">
                <a:latin typeface="Arial Narrow" panose="020B0606020202030204" pitchFamily="34" charset="0"/>
                <a:ea typeface="Gill Sans MT"/>
                <a:cs typeface="Times New Roman" panose="02020603050405020304" pitchFamily="18" charset="0"/>
              </a:rPr>
              <a:t>Sound</a:t>
            </a:r>
            <a:r>
              <a:rPr lang="en-GB" sz="1100" dirty="0">
                <a:latin typeface="Arial Narrow" panose="020B0606020202030204" pitchFamily="34" charset="0"/>
                <a:ea typeface="Gill Sans MT"/>
                <a:cs typeface="Times New Roman" panose="02020603050405020304" pitchFamily="18" charset="0"/>
              </a:rPr>
              <a:t> and </a:t>
            </a:r>
            <a:r>
              <a:rPr lang="en-GB" sz="1100" i="1" dirty="0">
                <a:latin typeface="Arial Narrow" panose="020B0606020202030204" pitchFamily="34" charset="0"/>
                <a:ea typeface="Gill Sans MT"/>
                <a:cs typeface="Times New Roman" panose="02020603050405020304" pitchFamily="18" charset="0"/>
              </a:rPr>
              <a:t>Phoenix</a:t>
            </a:r>
            <a:r>
              <a:rPr lang="en-GB" sz="1100" dirty="0">
                <a:latin typeface="Arial Narrow" panose="020B0606020202030204" pitchFamily="34" charset="0"/>
                <a:ea typeface="Gill Sans MT"/>
                <a:cs typeface="Times New Roman" panose="02020603050405020304" pitchFamily="18" charset="0"/>
              </a:rPr>
              <a:t> youth groups.  Both groups provide a ‘safe space’ for young people, as well as offering awareness </a:t>
            </a:r>
            <a:r>
              <a:rPr lang="en-GB" sz="1100" dirty="0" smtClean="0">
                <a:latin typeface="Arial Narrow" panose="020B0606020202030204" pitchFamily="34" charset="0"/>
                <a:ea typeface="Gill Sans MT"/>
                <a:cs typeface="Times New Roman" panose="02020603050405020304" pitchFamily="18" charset="0"/>
              </a:rPr>
              <a:t>and training </a:t>
            </a:r>
            <a:r>
              <a:rPr lang="en-GB" sz="1100" dirty="0">
                <a:latin typeface="Arial Narrow" panose="020B0606020202030204" pitchFamily="34" charset="0"/>
                <a:ea typeface="Gill Sans MT"/>
                <a:cs typeface="Times New Roman" panose="02020603050405020304" pitchFamily="18" charset="0"/>
              </a:rPr>
              <a:t>to promote inclusivity in local service provision.</a:t>
            </a:r>
          </a:p>
        </p:txBody>
      </p:sp>
      <p:sp>
        <p:nvSpPr>
          <p:cNvPr id="19" name="Footer Placeholder 5"/>
          <p:cNvSpPr>
            <a:spLocks noGrp="1"/>
          </p:cNvSpPr>
          <p:nvPr>
            <p:ph type="ftr" sz="quarter" idx="11"/>
          </p:nvPr>
        </p:nvSpPr>
        <p:spPr>
          <a:xfrm>
            <a:off x="3281362" y="6577019"/>
            <a:ext cx="3343275" cy="365125"/>
          </a:xfrm>
        </p:spPr>
        <p:txBody>
          <a:bodyPr/>
          <a:lstStyle/>
          <a:p>
            <a:r>
              <a:rPr lang="en-GB" sz="1000" dirty="0" smtClean="0">
                <a:latin typeface="ArialNarrow"/>
              </a:rPr>
              <a:t>Page </a:t>
            </a:r>
            <a:fld id="{17052727-041A-4A84-8CE7-9875EC64AA73}" type="slidenum">
              <a:rPr lang="en-GB" sz="1000">
                <a:latin typeface="ArialNarrow"/>
              </a:rPr>
              <a:t>13</a:t>
            </a:fld>
            <a:endParaRPr lang="en-GB" sz="1000" dirty="0">
              <a:latin typeface="ArialNarrow"/>
            </a:endParaRPr>
          </a:p>
        </p:txBody>
      </p:sp>
    </p:spTree>
    <p:extLst>
      <p:ext uri="{BB962C8B-B14F-4D97-AF65-F5344CB8AC3E}">
        <p14:creationId xmlns:p14="http://schemas.microsoft.com/office/powerpoint/2010/main" val="19526879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67461" y="232913"/>
            <a:ext cx="9398319" cy="6426679"/>
          </a:xfrm>
          <a:prstGeom prst="rect">
            <a:avLst/>
          </a:prstGeom>
          <a:noFill/>
          <a:ln w="28575">
            <a:solidFill>
              <a:srgbClr val="B2324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dirty="0">
              <a:solidFill>
                <a:prstClr val="white"/>
              </a:solidFill>
            </a:endParaRPr>
          </a:p>
        </p:txBody>
      </p:sp>
      <p:sp>
        <p:nvSpPr>
          <p:cNvPr id="7" name="Title 3"/>
          <p:cNvSpPr>
            <a:spLocks noGrp="1"/>
          </p:cNvSpPr>
          <p:nvPr>
            <p:ph type="title"/>
          </p:nvPr>
        </p:nvSpPr>
        <p:spPr>
          <a:xfrm>
            <a:off x="271094" y="223898"/>
            <a:ext cx="9403312" cy="379328"/>
          </a:xfrm>
          <a:solidFill>
            <a:srgbClr val="B2324B"/>
          </a:solidFill>
          <a:ln w="6350">
            <a:solidFill>
              <a:schemeClr val="tx1"/>
            </a:solidFill>
          </a:ln>
        </p:spPr>
        <p:txBody>
          <a:bodyPr>
            <a:normAutofit/>
          </a:bodyPr>
          <a:lstStyle/>
          <a:p>
            <a:pPr algn="ctr"/>
            <a:r>
              <a:rPr lang="en-GB" sz="1400" b="1" dirty="0" smtClean="0">
                <a:solidFill>
                  <a:schemeClr val="bg1"/>
                </a:solidFill>
                <a:latin typeface="Arial Narrow" panose="020B0606020202030204" pitchFamily="34" charset="0"/>
              </a:rPr>
              <a:t>GLOSSARY</a:t>
            </a:r>
            <a:endParaRPr lang="en-GB" sz="1400" b="1" i="1" dirty="0">
              <a:solidFill>
                <a:schemeClr val="bg1"/>
              </a:solidFill>
              <a:latin typeface="Arial Narrow" panose="020B0606020202030204"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2893766554"/>
              </p:ext>
            </p:extLst>
          </p:nvPr>
        </p:nvGraphicFramePr>
        <p:xfrm>
          <a:off x="434382" y="709401"/>
          <a:ext cx="4387191" cy="5814770"/>
        </p:xfrm>
        <a:graphic>
          <a:graphicData uri="http://schemas.openxmlformats.org/drawingml/2006/table">
            <a:tbl>
              <a:tblPr firstRow="1" bandRow="1">
                <a:tableStyleId>{2D5ABB26-0587-4C30-8999-92F81FD0307C}</a:tableStyleId>
              </a:tblPr>
              <a:tblGrid>
                <a:gridCol w="1195468"/>
                <a:gridCol w="3191723"/>
              </a:tblGrid>
              <a:tr h="555122">
                <a:tc>
                  <a:txBody>
                    <a:bodyPr/>
                    <a:lstStyle/>
                    <a:p>
                      <a:pPr>
                        <a:spcAft>
                          <a:spcPts val="0"/>
                        </a:spcAft>
                      </a:pPr>
                      <a:r>
                        <a:rPr lang="en-GB" sz="1100" b="1" dirty="0">
                          <a:effectLst/>
                          <a:latin typeface="Arial Narrow" panose="020B0606020202030204" pitchFamily="34" charset="0"/>
                          <a:ea typeface="Gill Sans MT"/>
                          <a:cs typeface="ArialNarrow,Bold"/>
                        </a:rPr>
                        <a:t>Acquisitive crime</a:t>
                      </a:r>
                      <a:endParaRPr lang="en-GB" sz="1050" dirty="0">
                        <a:effectLst/>
                        <a:latin typeface="Gill Sans MT"/>
                        <a:ea typeface="Gill Sans MT"/>
                        <a:cs typeface="Times New Roman" panose="02020603050405020304" pitchFamily="18" charset="0"/>
                      </a:endParaRPr>
                    </a:p>
                  </a:txBody>
                  <a:tcPr marL="68580" marR="68580" marT="0" marB="0"/>
                </a:tc>
                <a:tc>
                  <a:txBody>
                    <a:bodyPr/>
                    <a:lstStyle/>
                    <a:p>
                      <a:pPr>
                        <a:spcAft>
                          <a:spcPts val="0"/>
                        </a:spcAft>
                      </a:pPr>
                      <a:r>
                        <a:rPr lang="en-GB" sz="1100" dirty="0">
                          <a:effectLst/>
                          <a:latin typeface="Arial Narrow" panose="020B0606020202030204" pitchFamily="34" charset="0"/>
                          <a:ea typeface="Gill Sans MT"/>
                          <a:cs typeface="ArialNarrow"/>
                        </a:rPr>
                        <a:t>Acquisitive crime is defined as an offence where the offender derives material gain from the crime. Examples include, shoplifting, burglary, theft, and robbery</a:t>
                      </a:r>
                      <a:r>
                        <a:rPr lang="en-GB" sz="1100" dirty="0" smtClean="0">
                          <a:effectLst/>
                          <a:latin typeface="Arial Narrow" panose="020B0606020202030204" pitchFamily="34" charset="0"/>
                          <a:ea typeface="Gill Sans MT"/>
                          <a:cs typeface="ArialNarrow"/>
                        </a:rPr>
                        <a:t>.</a:t>
                      </a:r>
                      <a:endParaRPr lang="en-GB" sz="1050" dirty="0">
                        <a:effectLst/>
                        <a:latin typeface="Gill Sans MT"/>
                        <a:ea typeface="Gill Sans MT"/>
                        <a:cs typeface="Times New Roman" panose="02020603050405020304" pitchFamily="18" charset="0"/>
                      </a:endParaRPr>
                    </a:p>
                  </a:txBody>
                  <a:tcPr marL="68580" marR="68580" marT="0" marB="0"/>
                </a:tc>
              </a:tr>
              <a:tr h="409333">
                <a:tc>
                  <a:txBody>
                    <a:bodyPr/>
                    <a:lstStyle/>
                    <a:p>
                      <a:pPr>
                        <a:spcAft>
                          <a:spcPts val="0"/>
                        </a:spcAft>
                      </a:pPr>
                      <a:r>
                        <a:rPr lang="en-GB" sz="1100" b="1" dirty="0">
                          <a:effectLst/>
                          <a:latin typeface="Arial Narrow" panose="020B0606020202030204" pitchFamily="34" charset="0"/>
                          <a:ea typeface="Gill Sans MT"/>
                          <a:cs typeface="ArialNarrow,Bold"/>
                        </a:rPr>
                        <a:t>BME </a:t>
                      </a:r>
                      <a:endParaRPr lang="en-GB" sz="1050" dirty="0">
                        <a:effectLst/>
                        <a:latin typeface="Gill Sans MT"/>
                        <a:ea typeface="Gill Sans MT"/>
                        <a:cs typeface="Times New Roman" panose="02020603050405020304" pitchFamily="18" charset="0"/>
                      </a:endParaRPr>
                    </a:p>
                  </a:txBody>
                  <a:tcPr marL="68580" marR="68580" marT="0" marB="0"/>
                </a:tc>
                <a:tc>
                  <a:txBody>
                    <a:bodyPr/>
                    <a:lstStyle/>
                    <a:p>
                      <a:pPr>
                        <a:spcAft>
                          <a:spcPts val="0"/>
                        </a:spcAft>
                      </a:pPr>
                      <a:r>
                        <a:rPr lang="en-GB" sz="1100" dirty="0">
                          <a:effectLst/>
                          <a:latin typeface="Arial Narrow" panose="020B0606020202030204" pitchFamily="34" charset="0"/>
                          <a:ea typeface="Gill Sans MT"/>
                          <a:cs typeface="ArialNarrow"/>
                        </a:rPr>
                        <a:t>BME stands for Black and Minority Ethnic and is used to describe people of this ethnicity</a:t>
                      </a:r>
                      <a:r>
                        <a:rPr lang="en-GB" sz="1100" dirty="0" smtClean="0">
                          <a:effectLst/>
                          <a:latin typeface="Arial Narrow" panose="020B0606020202030204" pitchFamily="34" charset="0"/>
                          <a:ea typeface="Gill Sans MT"/>
                          <a:cs typeface="ArialNarrow"/>
                        </a:rPr>
                        <a:t>.</a:t>
                      </a:r>
                      <a:endParaRPr lang="en-GB" sz="1050" dirty="0">
                        <a:effectLst/>
                        <a:latin typeface="Gill Sans MT"/>
                        <a:ea typeface="Gill Sans MT"/>
                        <a:cs typeface="Times New Roman" panose="02020603050405020304" pitchFamily="18" charset="0"/>
                      </a:endParaRPr>
                    </a:p>
                  </a:txBody>
                  <a:tcPr marL="68580" marR="68580" marT="0" marB="0"/>
                </a:tc>
              </a:tr>
              <a:tr h="1295287">
                <a:tc>
                  <a:txBody>
                    <a:bodyPr/>
                    <a:lstStyle/>
                    <a:p>
                      <a:pPr>
                        <a:spcAft>
                          <a:spcPts val="0"/>
                        </a:spcAft>
                      </a:pPr>
                      <a:r>
                        <a:rPr lang="en-GB" sz="1100" b="1" dirty="0">
                          <a:effectLst/>
                          <a:latin typeface="Arial Narrow" panose="020B0606020202030204" pitchFamily="34" charset="0"/>
                          <a:ea typeface="Gill Sans MT"/>
                          <a:cs typeface="ArialNarrow,Bold"/>
                        </a:rPr>
                        <a:t>Child sexual exploitation and abuse</a:t>
                      </a:r>
                      <a:endParaRPr lang="en-GB" sz="1050" dirty="0">
                        <a:effectLst/>
                        <a:latin typeface="Gill Sans MT"/>
                        <a:ea typeface="Gill Sans MT"/>
                        <a:cs typeface="Times New Roman" panose="02020603050405020304" pitchFamily="18" charset="0"/>
                      </a:endParaRPr>
                    </a:p>
                  </a:txBody>
                  <a:tcPr marL="68580" marR="68580" marT="0" marB="0"/>
                </a:tc>
                <a:tc>
                  <a:txBody>
                    <a:bodyPr/>
                    <a:lstStyle/>
                    <a:p>
                      <a:pPr>
                        <a:spcAft>
                          <a:spcPts val="0"/>
                        </a:spcAft>
                      </a:pPr>
                      <a:r>
                        <a:rPr lang="en-GB" sz="1100" dirty="0">
                          <a:effectLst/>
                          <a:latin typeface="Arial Narrow" panose="020B0606020202030204" pitchFamily="34" charset="0"/>
                          <a:ea typeface="Gill Sans MT"/>
                          <a:cs typeface="Times New Roman" panose="02020603050405020304" pitchFamily="18" charset="0"/>
                        </a:rPr>
                        <a:t>Sexual exploitation of children and young people under 18 involves exploitative situations, </a:t>
                      </a:r>
                      <a:r>
                        <a:rPr lang="en-GB" sz="1100" dirty="0" smtClean="0">
                          <a:effectLst/>
                          <a:latin typeface="Arial Narrow" panose="020B0606020202030204" pitchFamily="34" charset="0"/>
                          <a:ea typeface="Gill Sans MT"/>
                          <a:cs typeface="Times New Roman" panose="02020603050405020304" pitchFamily="18" charset="0"/>
                        </a:rPr>
                        <a:t>contexts, </a:t>
                      </a:r>
                      <a:r>
                        <a:rPr lang="en-GB" sz="1100" dirty="0">
                          <a:effectLst/>
                          <a:latin typeface="Arial Narrow" panose="020B0606020202030204" pitchFamily="34" charset="0"/>
                          <a:ea typeface="Gill Sans MT"/>
                          <a:cs typeface="Times New Roman" panose="02020603050405020304" pitchFamily="18" charset="0"/>
                        </a:rPr>
                        <a:t>and relationships where young people (or a third person or persons) receive 'something' (e.g. food, accommodation, drugs, alcohol, cigarettes, affection, gifts, money) as a result of them performing, and/or another or others performing on them, sexual activities. </a:t>
                      </a:r>
                      <a:endParaRPr lang="en-GB" sz="1050" dirty="0">
                        <a:effectLst/>
                        <a:latin typeface="Gill Sans MT"/>
                        <a:ea typeface="Gill Sans MT"/>
                        <a:cs typeface="Times New Roman" panose="02020603050405020304" pitchFamily="18" charset="0"/>
                      </a:endParaRPr>
                    </a:p>
                  </a:txBody>
                  <a:tcPr marL="68580" marR="68580" marT="0" marB="0"/>
                </a:tc>
              </a:tr>
              <a:tr h="740163">
                <a:tc>
                  <a:txBody>
                    <a:bodyPr/>
                    <a:lstStyle/>
                    <a:p>
                      <a:pPr>
                        <a:spcAft>
                          <a:spcPts val="0"/>
                        </a:spcAft>
                      </a:pPr>
                      <a:r>
                        <a:rPr lang="en-GB" sz="1100" b="1" dirty="0">
                          <a:effectLst/>
                          <a:latin typeface="Arial Narrow" panose="020B0606020202030204" pitchFamily="34" charset="0"/>
                          <a:ea typeface="Gill Sans MT"/>
                          <a:cs typeface="ArialNarrow,Bold"/>
                        </a:rPr>
                        <a:t>Community Safety Partner</a:t>
                      </a:r>
                      <a:endParaRPr lang="en-GB" sz="1050" dirty="0">
                        <a:effectLst/>
                        <a:latin typeface="Gill Sans MT"/>
                        <a:ea typeface="Gill Sans MT"/>
                        <a:cs typeface="Times New Roman" panose="02020603050405020304" pitchFamily="18" charset="0"/>
                      </a:endParaRPr>
                    </a:p>
                  </a:txBody>
                  <a:tcPr marL="68580" marR="68580" marT="0" marB="0"/>
                </a:tc>
                <a:tc>
                  <a:txBody>
                    <a:bodyPr/>
                    <a:lstStyle/>
                    <a:p>
                      <a:pPr>
                        <a:spcAft>
                          <a:spcPts val="0"/>
                        </a:spcAft>
                      </a:pPr>
                      <a:r>
                        <a:rPr lang="en-GB" sz="1100" dirty="0">
                          <a:effectLst/>
                          <a:latin typeface="Arial Narrow" panose="020B0606020202030204" pitchFamily="34" charset="0"/>
                          <a:ea typeface="Gill Sans MT"/>
                          <a:cs typeface="Times New Roman" panose="02020603050405020304" pitchFamily="18" charset="0"/>
                        </a:rPr>
                        <a:t>A number of different organisations have a role to play including local councils, fire and rescue service, health and probation services and housing providers etc. These are often referred to as local community safety partners</a:t>
                      </a:r>
                      <a:r>
                        <a:rPr lang="en-GB" sz="1100" dirty="0" smtClean="0">
                          <a:effectLst/>
                          <a:latin typeface="Arial Narrow" panose="020B0606020202030204" pitchFamily="34" charset="0"/>
                          <a:ea typeface="Gill Sans MT"/>
                          <a:cs typeface="Times New Roman" panose="02020603050405020304" pitchFamily="18" charset="0"/>
                        </a:rPr>
                        <a:t>.</a:t>
                      </a:r>
                      <a:endParaRPr lang="en-GB" sz="1050" dirty="0">
                        <a:effectLst/>
                        <a:latin typeface="Gill Sans MT"/>
                        <a:ea typeface="Gill Sans MT"/>
                        <a:cs typeface="Times New Roman" panose="02020603050405020304" pitchFamily="18" charset="0"/>
                      </a:endParaRPr>
                    </a:p>
                  </a:txBody>
                  <a:tcPr marL="68580" marR="68580" marT="0" marB="0"/>
                </a:tc>
              </a:tr>
              <a:tr h="1110245">
                <a:tc>
                  <a:txBody>
                    <a:bodyPr/>
                    <a:lstStyle/>
                    <a:p>
                      <a:pPr>
                        <a:spcAft>
                          <a:spcPts val="0"/>
                        </a:spcAft>
                      </a:pPr>
                      <a:r>
                        <a:rPr lang="en-GB" sz="1100" b="1" dirty="0">
                          <a:effectLst/>
                          <a:latin typeface="Arial Narrow" panose="020B0606020202030204" pitchFamily="34" charset="0"/>
                          <a:ea typeface="Gill Sans MT"/>
                          <a:cs typeface="ArialNarrow,Bold"/>
                        </a:rPr>
                        <a:t>Conviction rate </a:t>
                      </a:r>
                      <a:endParaRPr lang="en-GB" sz="1050" dirty="0">
                        <a:effectLst/>
                        <a:latin typeface="Gill Sans MT"/>
                        <a:ea typeface="Gill Sans MT"/>
                        <a:cs typeface="Times New Roman" panose="02020603050405020304" pitchFamily="18" charset="0"/>
                      </a:endParaRPr>
                    </a:p>
                    <a:p>
                      <a:pPr>
                        <a:spcAft>
                          <a:spcPts val="0"/>
                        </a:spcAft>
                      </a:pPr>
                      <a:r>
                        <a:rPr lang="en-GB" sz="1100" b="1" dirty="0">
                          <a:effectLst/>
                          <a:latin typeface="Arial Narrow" panose="020B0606020202030204" pitchFamily="34" charset="0"/>
                          <a:ea typeface="Gill Sans MT"/>
                          <a:cs typeface="Times New Roman" panose="02020603050405020304" pitchFamily="18" charset="0"/>
                        </a:rPr>
                        <a:t> </a:t>
                      </a:r>
                      <a:endParaRPr lang="en-GB" sz="1050" dirty="0">
                        <a:effectLst/>
                        <a:latin typeface="Gill Sans MT"/>
                        <a:ea typeface="Gill Sans MT"/>
                        <a:cs typeface="Times New Roman" panose="02020603050405020304" pitchFamily="18" charset="0"/>
                      </a:endParaRPr>
                    </a:p>
                  </a:txBody>
                  <a:tcPr marL="68580" marR="68580" marT="0" marB="0"/>
                </a:tc>
                <a:tc>
                  <a:txBody>
                    <a:bodyPr/>
                    <a:lstStyle/>
                    <a:p>
                      <a:pPr>
                        <a:spcAft>
                          <a:spcPts val="0"/>
                        </a:spcAft>
                      </a:pPr>
                      <a:r>
                        <a:rPr lang="en-GB" sz="1100" dirty="0">
                          <a:effectLst/>
                          <a:latin typeface="Arial Narrow" panose="020B0606020202030204" pitchFamily="34" charset="0"/>
                          <a:ea typeface="Gill Sans MT"/>
                          <a:cs typeface="ArialNarrow"/>
                        </a:rPr>
                        <a:t>This measure is calculated by dividing the number of defendants convicted, by the total number of defendants prosecuted in the court during the period in question. The total number of defendants prosecuted in the court includes those charged by the police and Crown Prosecution Service but whose cases were dropped</a:t>
                      </a:r>
                      <a:r>
                        <a:rPr lang="en-GB" sz="1100" dirty="0" smtClean="0">
                          <a:effectLst/>
                          <a:latin typeface="Arial Narrow" panose="020B0606020202030204" pitchFamily="34" charset="0"/>
                          <a:ea typeface="Gill Sans MT"/>
                          <a:cs typeface="ArialNarrow"/>
                        </a:rPr>
                        <a:t>.</a:t>
                      </a:r>
                      <a:endParaRPr lang="en-GB" sz="1050" dirty="0">
                        <a:effectLst/>
                        <a:latin typeface="Gill Sans MT"/>
                        <a:ea typeface="Gill Sans MT"/>
                        <a:cs typeface="Times New Roman" panose="02020603050405020304" pitchFamily="18" charset="0"/>
                      </a:endParaRPr>
                    </a:p>
                  </a:txBody>
                  <a:tcPr marL="68580" marR="68580" marT="0" marB="0"/>
                </a:tc>
              </a:tr>
              <a:tr h="409333">
                <a:tc>
                  <a:txBody>
                    <a:bodyPr/>
                    <a:lstStyle/>
                    <a:p>
                      <a:pPr>
                        <a:spcAft>
                          <a:spcPts val="0"/>
                        </a:spcAft>
                      </a:pPr>
                      <a:r>
                        <a:rPr lang="en-GB" sz="1100" b="1" dirty="0">
                          <a:effectLst/>
                          <a:latin typeface="Arial Narrow" panose="020B0606020202030204" pitchFamily="34" charset="0"/>
                          <a:ea typeface="Gill Sans MT"/>
                          <a:cs typeface="ArialNarrow,Bold"/>
                        </a:rPr>
                        <a:t>Crime rate</a:t>
                      </a:r>
                      <a:endParaRPr lang="en-GB" sz="1050" dirty="0">
                        <a:effectLst/>
                        <a:latin typeface="Gill Sans MT"/>
                        <a:ea typeface="Gill Sans MT"/>
                        <a:cs typeface="Times New Roman" panose="02020603050405020304" pitchFamily="18" charset="0"/>
                      </a:endParaRPr>
                    </a:p>
                  </a:txBody>
                  <a:tcPr marL="68580" marR="68580" marT="0" marB="0"/>
                </a:tc>
                <a:tc>
                  <a:txBody>
                    <a:bodyPr/>
                    <a:lstStyle/>
                    <a:p>
                      <a:pPr>
                        <a:spcAft>
                          <a:spcPts val="0"/>
                        </a:spcAft>
                      </a:pPr>
                      <a:r>
                        <a:rPr lang="en-GB" sz="1100" dirty="0">
                          <a:effectLst/>
                          <a:latin typeface="Arial Narrow" panose="020B0606020202030204" pitchFamily="34" charset="0"/>
                          <a:ea typeface="Gill Sans MT"/>
                          <a:cs typeface="ArialNarrow"/>
                        </a:rPr>
                        <a:t>The crime rate used in this document refers to the number of offences committed per 1000 people in the population</a:t>
                      </a:r>
                      <a:r>
                        <a:rPr lang="en-GB" sz="1100" dirty="0" smtClean="0">
                          <a:effectLst/>
                          <a:latin typeface="Arial Narrow" panose="020B0606020202030204" pitchFamily="34" charset="0"/>
                          <a:ea typeface="Gill Sans MT"/>
                          <a:cs typeface="ArialNarrow"/>
                        </a:rPr>
                        <a:t>. </a:t>
                      </a:r>
                      <a:endParaRPr lang="en-GB" sz="1050" dirty="0">
                        <a:effectLst/>
                        <a:latin typeface="Gill Sans MT"/>
                        <a:ea typeface="Gill Sans MT"/>
                        <a:cs typeface="Times New Roman" panose="02020603050405020304" pitchFamily="18" charset="0"/>
                      </a:endParaRPr>
                    </a:p>
                  </a:txBody>
                  <a:tcPr marL="68580" marR="68580" marT="0" marB="0"/>
                </a:tc>
              </a:tr>
              <a:tr h="1295287">
                <a:tc>
                  <a:txBody>
                    <a:bodyPr/>
                    <a:lstStyle/>
                    <a:p>
                      <a:pPr>
                        <a:spcAft>
                          <a:spcPts val="0"/>
                        </a:spcAft>
                      </a:pPr>
                      <a:r>
                        <a:rPr lang="en-GB" sz="1100" b="1" dirty="0">
                          <a:effectLst/>
                          <a:latin typeface="Arial Narrow" panose="020B0606020202030204" pitchFamily="34" charset="0"/>
                          <a:ea typeface="Gill Sans MT"/>
                          <a:cs typeface="ArialNarrow,Bold"/>
                        </a:rPr>
                        <a:t>Cyber crime </a:t>
                      </a:r>
                      <a:endParaRPr lang="en-GB" sz="1050" dirty="0">
                        <a:effectLst/>
                        <a:latin typeface="Gill Sans MT"/>
                        <a:ea typeface="Gill Sans MT"/>
                        <a:cs typeface="Times New Roman" panose="02020603050405020304" pitchFamily="18" charset="0"/>
                      </a:endParaRPr>
                    </a:p>
                  </a:txBody>
                  <a:tcPr marL="68580" marR="68580" marT="0" marB="0"/>
                </a:tc>
                <a:tc>
                  <a:txBody>
                    <a:bodyPr/>
                    <a:lstStyle/>
                    <a:p>
                      <a:pPr>
                        <a:spcBef>
                          <a:spcPts val="600"/>
                        </a:spcBef>
                        <a:spcAft>
                          <a:spcPts val="0"/>
                        </a:spcAft>
                      </a:pPr>
                      <a:r>
                        <a:rPr lang="en-GB" sz="1100" dirty="0">
                          <a:effectLst/>
                          <a:latin typeface="Arial Narrow" panose="020B0606020202030204" pitchFamily="34" charset="0"/>
                          <a:ea typeface="Gill Sans MT"/>
                          <a:cs typeface="Times New Roman" panose="02020603050405020304" pitchFamily="18" charset="0"/>
                        </a:rPr>
                        <a:t>Can be seen in two parts: cyber-enabled crime, where crimes that may be committed without computers are instead committed using computer </a:t>
                      </a:r>
                      <a:r>
                        <a:rPr lang="en-GB" sz="1100" dirty="0" smtClean="0">
                          <a:effectLst/>
                          <a:latin typeface="Arial Narrow" panose="020B0606020202030204" pitchFamily="34" charset="0"/>
                          <a:ea typeface="Gill Sans MT"/>
                          <a:cs typeface="Times New Roman" panose="02020603050405020304" pitchFamily="18" charset="0"/>
                        </a:rPr>
                        <a:t>networks</a:t>
                      </a:r>
                      <a:r>
                        <a:rPr lang="en-GB" sz="1100" baseline="0" dirty="0" smtClean="0">
                          <a:effectLst/>
                          <a:latin typeface="Arial Narrow" panose="020B0606020202030204" pitchFamily="34" charset="0"/>
                          <a:ea typeface="Gill Sans MT"/>
                          <a:cs typeface="Times New Roman" panose="02020603050405020304" pitchFamily="18" charset="0"/>
                        </a:rPr>
                        <a:t> (</a:t>
                      </a:r>
                      <a:r>
                        <a:rPr lang="en-GB" sz="1100" dirty="0" smtClean="0">
                          <a:effectLst/>
                          <a:latin typeface="Arial Narrow" panose="020B0606020202030204" pitchFamily="34" charset="0"/>
                          <a:ea typeface="Gill Sans MT"/>
                          <a:cs typeface="Times New Roman" panose="02020603050405020304" pitchFamily="18" charset="0"/>
                        </a:rPr>
                        <a:t>for </a:t>
                      </a:r>
                      <a:r>
                        <a:rPr lang="en-GB" sz="1100" dirty="0">
                          <a:effectLst/>
                          <a:latin typeface="Arial Narrow" panose="020B0606020202030204" pitchFamily="34" charset="0"/>
                          <a:ea typeface="Gill Sans MT"/>
                          <a:cs typeface="Times New Roman" panose="02020603050405020304" pitchFamily="18" charset="0"/>
                        </a:rPr>
                        <a:t>example fraud and </a:t>
                      </a:r>
                      <a:r>
                        <a:rPr lang="en-GB" sz="1100" dirty="0" smtClean="0">
                          <a:effectLst/>
                          <a:latin typeface="Arial Narrow" panose="020B0606020202030204" pitchFamily="34" charset="0"/>
                          <a:ea typeface="Gill Sans MT"/>
                          <a:cs typeface="Times New Roman" panose="02020603050405020304" pitchFamily="18" charset="0"/>
                        </a:rPr>
                        <a:t>bullying); </a:t>
                      </a:r>
                      <a:r>
                        <a:rPr lang="en-GB" sz="1100" dirty="0">
                          <a:effectLst/>
                          <a:latin typeface="Arial Narrow" panose="020B0606020202030204" pitchFamily="34" charset="0"/>
                          <a:ea typeface="Gill Sans MT"/>
                          <a:cs typeface="Times New Roman" panose="02020603050405020304" pitchFamily="18" charset="0"/>
                        </a:rPr>
                        <a:t>and pure cyber crime where the offence can only be committed through the use of computers </a:t>
                      </a:r>
                      <a:r>
                        <a:rPr lang="en-GB" sz="1100" dirty="0" smtClean="0">
                          <a:effectLst/>
                          <a:latin typeface="Arial Narrow" panose="020B0606020202030204" pitchFamily="34" charset="0"/>
                          <a:ea typeface="Gill Sans MT"/>
                          <a:cs typeface="Times New Roman" panose="02020603050405020304" pitchFamily="18" charset="0"/>
                        </a:rPr>
                        <a:t>(for </a:t>
                      </a:r>
                      <a:r>
                        <a:rPr lang="en-GB" sz="1100" dirty="0">
                          <a:effectLst/>
                          <a:latin typeface="Arial Narrow" panose="020B0606020202030204" pitchFamily="34" charset="0"/>
                          <a:ea typeface="Gill Sans MT"/>
                          <a:cs typeface="Times New Roman" panose="02020603050405020304" pitchFamily="18" charset="0"/>
                        </a:rPr>
                        <a:t>example computer hacking, </a:t>
                      </a:r>
                      <a:r>
                        <a:rPr lang="en-GB" sz="1100" dirty="0" smtClean="0">
                          <a:effectLst/>
                          <a:latin typeface="Arial Narrow" panose="020B0606020202030204" pitchFamily="34" charset="0"/>
                          <a:ea typeface="Gill Sans MT"/>
                          <a:cs typeface="Times New Roman" panose="02020603050405020304" pitchFamily="18" charset="0"/>
                        </a:rPr>
                        <a:t>or use of malicious software).</a:t>
                      </a:r>
                      <a:endParaRPr lang="en-GB" sz="1050" dirty="0">
                        <a:effectLst/>
                        <a:latin typeface="Gill Sans MT"/>
                        <a:ea typeface="Gill Sans MT"/>
                        <a:cs typeface="Times New Roman" panose="02020603050405020304" pitchFamily="18" charset="0"/>
                      </a:endParaRPr>
                    </a:p>
                  </a:txBody>
                  <a:tcPr marL="68580" marR="68580" marT="0" marB="0"/>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269861068"/>
              </p:ext>
            </p:extLst>
          </p:nvPr>
        </p:nvGraphicFramePr>
        <p:xfrm>
          <a:off x="4932649" y="709403"/>
          <a:ext cx="4625008" cy="5867615"/>
        </p:xfrm>
        <a:graphic>
          <a:graphicData uri="http://schemas.openxmlformats.org/drawingml/2006/table">
            <a:tbl>
              <a:tblPr firstRow="1" bandRow="1">
                <a:tableStyleId>{2D5ABB26-0587-4C30-8999-92F81FD0307C}</a:tableStyleId>
              </a:tblPr>
              <a:tblGrid>
                <a:gridCol w="1164094"/>
                <a:gridCol w="3460914"/>
              </a:tblGrid>
              <a:tr h="533419">
                <a:tc>
                  <a:txBody>
                    <a:bodyPr/>
                    <a:lstStyle/>
                    <a:p>
                      <a:pPr>
                        <a:spcAft>
                          <a:spcPts val="0"/>
                        </a:spcAft>
                      </a:pPr>
                      <a:r>
                        <a:rPr lang="en-GB" sz="1100" b="1" dirty="0">
                          <a:effectLst/>
                          <a:latin typeface="Arial Narrow" panose="020B0606020202030204" pitchFamily="34" charset="0"/>
                          <a:ea typeface="Gill Sans MT"/>
                          <a:cs typeface="ArialNarrow,Bold"/>
                        </a:rPr>
                        <a:t>Human trafficking</a:t>
                      </a:r>
                      <a:endParaRPr lang="en-GB" sz="1050" dirty="0">
                        <a:effectLst/>
                        <a:latin typeface="Gill Sans MT"/>
                        <a:ea typeface="Gill Sans MT"/>
                        <a:cs typeface="Times New Roman" panose="02020603050405020304" pitchFamily="18" charset="0"/>
                      </a:endParaRPr>
                    </a:p>
                  </a:txBody>
                  <a:tcPr marL="68580" marR="68580" marT="0" marB="0"/>
                </a:tc>
                <a:tc>
                  <a:txBody>
                    <a:bodyPr/>
                    <a:lstStyle/>
                    <a:p>
                      <a:pPr>
                        <a:spcAft>
                          <a:spcPts val="0"/>
                        </a:spcAft>
                      </a:pPr>
                      <a:r>
                        <a:rPr lang="en-GB" sz="1100" dirty="0">
                          <a:effectLst/>
                          <a:latin typeface="Arial Narrow" panose="020B0606020202030204" pitchFamily="34" charset="0"/>
                          <a:ea typeface="Gill Sans MT"/>
                          <a:cs typeface="Times New Roman" panose="02020603050405020304" pitchFamily="18" charset="0"/>
                        </a:rPr>
                        <a:t>Human trafficking is the trade of humans, most commonly for the purpose of </a:t>
                      </a:r>
                      <a:r>
                        <a:rPr lang="en-GB" sz="1100" dirty="0" smtClean="0">
                          <a:effectLst/>
                          <a:latin typeface="Arial Narrow" panose="020B0606020202030204" pitchFamily="34" charset="0"/>
                          <a:ea typeface="Gill Sans MT"/>
                          <a:cs typeface="Times New Roman" panose="02020603050405020304" pitchFamily="18" charset="0"/>
                        </a:rPr>
                        <a:t>forced labour </a:t>
                      </a:r>
                      <a:r>
                        <a:rPr lang="en-GB" sz="1100" dirty="0">
                          <a:effectLst/>
                          <a:latin typeface="Arial Narrow" panose="020B0606020202030204" pitchFamily="34" charset="0"/>
                          <a:ea typeface="Gill Sans MT"/>
                          <a:cs typeface="Times New Roman" panose="02020603050405020304" pitchFamily="18" charset="0"/>
                        </a:rPr>
                        <a:t>or commercial sexual exploitation </a:t>
                      </a:r>
                      <a:r>
                        <a:rPr lang="en-GB" sz="1100" dirty="0" smtClean="0">
                          <a:effectLst/>
                          <a:latin typeface="Arial Narrow" panose="020B0606020202030204" pitchFamily="34" charset="0"/>
                          <a:ea typeface="Gill Sans MT"/>
                          <a:cs typeface="Times New Roman" panose="02020603050405020304" pitchFamily="18" charset="0"/>
                        </a:rPr>
                        <a:t>by the </a:t>
                      </a:r>
                      <a:r>
                        <a:rPr lang="en-GB" sz="1100" dirty="0">
                          <a:effectLst/>
                          <a:latin typeface="Arial Narrow" panose="020B0606020202030204" pitchFamily="34" charset="0"/>
                          <a:ea typeface="Gill Sans MT"/>
                          <a:cs typeface="Times New Roman" panose="02020603050405020304" pitchFamily="18" charset="0"/>
                        </a:rPr>
                        <a:t>trafficker or others. </a:t>
                      </a:r>
                      <a:endParaRPr lang="en-GB" sz="1050" dirty="0">
                        <a:effectLst/>
                        <a:latin typeface="Gill Sans MT"/>
                        <a:ea typeface="Gill Sans MT"/>
                        <a:cs typeface="Times New Roman" panose="02020603050405020304" pitchFamily="18" charset="0"/>
                      </a:endParaRPr>
                    </a:p>
                  </a:txBody>
                  <a:tcPr marL="68580" marR="68580" marT="0" marB="0"/>
                </a:tc>
              </a:tr>
              <a:tr h="711226">
                <a:tc>
                  <a:txBody>
                    <a:bodyPr/>
                    <a:lstStyle/>
                    <a:p>
                      <a:pPr>
                        <a:spcAft>
                          <a:spcPts val="0"/>
                        </a:spcAft>
                      </a:pPr>
                      <a:r>
                        <a:rPr lang="en-GB" sz="1100" b="1" dirty="0">
                          <a:effectLst/>
                          <a:latin typeface="Arial Narrow" panose="020B0606020202030204" pitchFamily="34" charset="0"/>
                          <a:ea typeface="Gill Sans MT"/>
                          <a:cs typeface="Times New Roman" panose="02020603050405020304" pitchFamily="18" charset="0"/>
                        </a:rPr>
                        <a:t>IOM</a:t>
                      </a:r>
                      <a:endParaRPr lang="en-GB" sz="1050" dirty="0">
                        <a:effectLst/>
                        <a:latin typeface="Gill Sans MT"/>
                        <a:ea typeface="Gill Sans MT"/>
                        <a:cs typeface="Times New Roman" panose="02020603050405020304" pitchFamily="18" charset="0"/>
                      </a:endParaRPr>
                    </a:p>
                  </a:txBody>
                  <a:tcPr marL="68580" marR="68580" marT="0" marB="0"/>
                </a:tc>
                <a:tc>
                  <a:txBody>
                    <a:bodyPr/>
                    <a:lstStyle/>
                    <a:p>
                      <a:pPr>
                        <a:spcAft>
                          <a:spcPts val="0"/>
                        </a:spcAft>
                      </a:pPr>
                      <a:r>
                        <a:rPr lang="en-GB" sz="1100" dirty="0">
                          <a:effectLst/>
                          <a:latin typeface="Arial Narrow" panose="020B0606020202030204" pitchFamily="34" charset="0"/>
                          <a:ea typeface="Gill Sans MT"/>
                          <a:cs typeface="ArialNarrow"/>
                        </a:rPr>
                        <a:t>Integrated Offender Management (IOM) is an overarching framework that allows local and partner agencies to come together to ensure that the offenders whose crimes cause most damage and harm locally are managed in a co-ordinated way.</a:t>
                      </a:r>
                      <a:endParaRPr lang="en-GB" sz="1050" dirty="0">
                        <a:effectLst/>
                        <a:latin typeface="Gill Sans MT"/>
                        <a:ea typeface="Gill Sans MT"/>
                        <a:cs typeface="Times New Roman" panose="02020603050405020304" pitchFamily="18" charset="0"/>
                      </a:endParaRPr>
                    </a:p>
                  </a:txBody>
                  <a:tcPr marL="68580" marR="68580" marT="0" marB="0"/>
                </a:tc>
              </a:tr>
              <a:tr h="711226">
                <a:tc>
                  <a:txBody>
                    <a:bodyPr/>
                    <a:lstStyle/>
                    <a:p>
                      <a:pPr>
                        <a:spcAft>
                          <a:spcPts val="0"/>
                        </a:spcAft>
                      </a:pPr>
                      <a:r>
                        <a:rPr lang="en-GB" sz="1100" b="1" dirty="0">
                          <a:effectLst/>
                          <a:latin typeface="Arial Narrow" panose="020B0606020202030204" pitchFamily="34" charset="0"/>
                          <a:ea typeface="Gill Sans MT"/>
                          <a:cs typeface="ArialNarrow,Bold"/>
                        </a:rPr>
                        <a:t>Ineffective trial</a:t>
                      </a:r>
                      <a:endParaRPr lang="en-GB" sz="1050" dirty="0">
                        <a:effectLst/>
                        <a:latin typeface="Gill Sans MT"/>
                        <a:ea typeface="Gill Sans MT"/>
                        <a:cs typeface="Times New Roman" panose="02020603050405020304" pitchFamily="18" charset="0"/>
                      </a:endParaRPr>
                    </a:p>
                  </a:txBody>
                  <a:tcPr marL="68580" marR="68580" marT="0" marB="0"/>
                </a:tc>
                <a:tc>
                  <a:txBody>
                    <a:bodyPr/>
                    <a:lstStyle/>
                    <a:p>
                      <a:pPr>
                        <a:spcAft>
                          <a:spcPts val="0"/>
                        </a:spcAft>
                      </a:pPr>
                      <a:r>
                        <a:rPr lang="en-GB" sz="1100" dirty="0">
                          <a:effectLst/>
                          <a:latin typeface="Arial Narrow" panose="020B0606020202030204" pitchFamily="34" charset="0"/>
                          <a:ea typeface="Gill Sans MT"/>
                          <a:cs typeface="ArialNarrow"/>
                        </a:rPr>
                        <a:t>An ineffective trial occurs when the trial does not go ahead on the date planned due to action or inaction by one or more of the prosecution, the defence or the court and a further listing for a trial is required.</a:t>
                      </a:r>
                      <a:endParaRPr lang="en-GB" sz="1050" dirty="0">
                        <a:effectLst/>
                        <a:latin typeface="Gill Sans MT"/>
                        <a:ea typeface="Gill Sans MT"/>
                        <a:cs typeface="Times New Roman" panose="02020603050405020304" pitchFamily="18" charset="0"/>
                      </a:endParaRPr>
                    </a:p>
                  </a:txBody>
                  <a:tcPr marL="68580" marR="68580" marT="0" marB="0"/>
                </a:tc>
              </a:tr>
              <a:tr h="1600259">
                <a:tc>
                  <a:txBody>
                    <a:bodyPr/>
                    <a:lstStyle/>
                    <a:p>
                      <a:pPr>
                        <a:spcAft>
                          <a:spcPts val="0"/>
                        </a:spcAft>
                      </a:pPr>
                      <a:r>
                        <a:rPr lang="en-GB" sz="1100" b="1" dirty="0">
                          <a:effectLst/>
                          <a:latin typeface="Arial Narrow" panose="020B0606020202030204" pitchFamily="34" charset="0"/>
                          <a:ea typeface="Gill Sans MT"/>
                          <a:cs typeface="ArialNarrow,Bold"/>
                        </a:rPr>
                        <a:t>Most similar police</a:t>
                      </a:r>
                      <a:endParaRPr lang="en-GB" sz="1050" dirty="0">
                        <a:effectLst/>
                        <a:latin typeface="Gill Sans MT"/>
                        <a:ea typeface="Gill Sans MT"/>
                        <a:cs typeface="Times New Roman" panose="02020603050405020304" pitchFamily="18" charset="0"/>
                      </a:endParaRPr>
                    </a:p>
                    <a:p>
                      <a:pPr>
                        <a:spcAft>
                          <a:spcPts val="0"/>
                        </a:spcAft>
                      </a:pPr>
                      <a:r>
                        <a:rPr lang="en-GB" sz="1100" b="1" dirty="0">
                          <a:effectLst/>
                          <a:latin typeface="Arial Narrow" panose="020B0606020202030204" pitchFamily="34" charset="0"/>
                          <a:ea typeface="Gill Sans MT"/>
                          <a:cs typeface="ArialNarrow,Bold"/>
                        </a:rPr>
                        <a:t>groups/family</a:t>
                      </a:r>
                      <a:r>
                        <a:rPr lang="en-GB" sz="1100" b="1" dirty="0" smtClean="0">
                          <a:effectLst/>
                          <a:latin typeface="Arial Narrow" panose="020B0606020202030204" pitchFamily="34" charset="0"/>
                          <a:ea typeface="Gill Sans MT"/>
                          <a:cs typeface="ArialNarrow,Bold"/>
                        </a:rPr>
                        <a:t>/</a:t>
                      </a:r>
                    </a:p>
                    <a:p>
                      <a:pPr>
                        <a:spcAft>
                          <a:spcPts val="0"/>
                        </a:spcAft>
                      </a:pPr>
                      <a:r>
                        <a:rPr lang="en-GB" sz="1100" b="1" dirty="0" smtClean="0">
                          <a:effectLst/>
                          <a:latin typeface="Arial Narrow" panose="020B0606020202030204" pitchFamily="34" charset="0"/>
                          <a:ea typeface="Gill Sans MT"/>
                          <a:cs typeface="ArialNarrow,Bold"/>
                        </a:rPr>
                        <a:t>forces</a:t>
                      </a:r>
                      <a:endParaRPr lang="en-GB" sz="1050" dirty="0">
                        <a:effectLst/>
                        <a:latin typeface="Gill Sans MT"/>
                        <a:ea typeface="Gill Sans MT"/>
                        <a:cs typeface="Times New Roman" panose="02020603050405020304" pitchFamily="18" charset="0"/>
                      </a:endParaRPr>
                    </a:p>
                    <a:p>
                      <a:pPr>
                        <a:spcAft>
                          <a:spcPts val="0"/>
                        </a:spcAft>
                      </a:pPr>
                      <a:r>
                        <a:rPr lang="en-GB" sz="1100" b="1" dirty="0">
                          <a:effectLst/>
                          <a:latin typeface="Arial Narrow" panose="020B0606020202030204" pitchFamily="34" charset="0"/>
                          <a:ea typeface="Gill Sans MT"/>
                          <a:cs typeface="Times New Roman" panose="02020603050405020304" pitchFamily="18" charset="0"/>
                        </a:rPr>
                        <a:t> </a:t>
                      </a:r>
                      <a:endParaRPr lang="en-GB" sz="1050" dirty="0">
                        <a:effectLst/>
                        <a:latin typeface="Gill Sans MT"/>
                        <a:ea typeface="Gill Sans MT"/>
                        <a:cs typeface="Times New Roman" panose="02020603050405020304" pitchFamily="18" charset="0"/>
                      </a:endParaRPr>
                    </a:p>
                  </a:txBody>
                  <a:tcPr marL="68580" marR="68580" marT="0" marB="0"/>
                </a:tc>
                <a:tc>
                  <a:txBody>
                    <a:bodyPr/>
                    <a:lstStyle/>
                    <a:p>
                      <a:pPr>
                        <a:spcAft>
                          <a:spcPts val="0"/>
                        </a:spcAft>
                      </a:pPr>
                      <a:r>
                        <a:rPr lang="en-GB" sz="1100" dirty="0">
                          <a:effectLst/>
                          <a:latin typeface="Arial Narrow" panose="020B0606020202030204" pitchFamily="34" charset="0"/>
                          <a:ea typeface="Gill Sans MT"/>
                          <a:cs typeface="ArialNarrow"/>
                        </a:rPr>
                        <a:t>Most Similar Groups (MSGs) are groups of police force areas that have been found to be the </a:t>
                      </a:r>
                      <a:r>
                        <a:rPr lang="en-GB" sz="1100" dirty="0" smtClean="0">
                          <a:effectLst/>
                          <a:latin typeface="Arial Narrow" panose="020B0606020202030204" pitchFamily="34" charset="0"/>
                          <a:ea typeface="Gill Sans MT"/>
                          <a:cs typeface="ArialNarrow"/>
                        </a:rPr>
                        <a:t>similar </a:t>
                      </a:r>
                      <a:r>
                        <a:rPr lang="en-GB" sz="1100" dirty="0">
                          <a:effectLst/>
                          <a:latin typeface="Arial Narrow" panose="020B0606020202030204" pitchFamily="34" charset="0"/>
                          <a:ea typeface="Gill Sans MT"/>
                          <a:cs typeface="ArialNarrow"/>
                        </a:rPr>
                        <a:t>to each other based on an analysis of demographic, social and economic characteristics which relate to crime. Each police area has its own group of up to seven police areas to which it is ‘most similar’. MSGs are designed to help make fair and meaningful comparisons between police areas </a:t>
                      </a:r>
                      <a:r>
                        <a:rPr lang="en-GB" sz="1100" dirty="0" smtClean="0">
                          <a:effectLst/>
                          <a:latin typeface="Arial Narrow" panose="020B0606020202030204" pitchFamily="34" charset="0"/>
                          <a:ea typeface="Gill Sans MT"/>
                          <a:cs typeface="ArialNarrow"/>
                        </a:rPr>
                        <a:t>which </a:t>
                      </a:r>
                      <a:r>
                        <a:rPr lang="en-GB" sz="1100" dirty="0">
                          <a:effectLst/>
                          <a:latin typeface="Arial Narrow" panose="020B0606020202030204" pitchFamily="34" charset="0"/>
                          <a:ea typeface="Gill Sans MT"/>
                          <a:cs typeface="ArialNarrow"/>
                        </a:rPr>
                        <a:t>share similar characteristics, </a:t>
                      </a:r>
                      <a:r>
                        <a:rPr lang="en-GB" sz="1100" dirty="0" smtClean="0">
                          <a:effectLst/>
                          <a:latin typeface="Arial Narrow" panose="020B0606020202030204" pitchFamily="34" charset="0"/>
                          <a:ea typeface="Gill Sans MT"/>
                          <a:cs typeface="ArialNarrow"/>
                        </a:rPr>
                        <a:t>rather than</a:t>
                      </a:r>
                      <a:r>
                        <a:rPr lang="en-GB" sz="1100" dirty="0">
                          <a:effectLst/>
                          <a:latin typeface="Arial Narrow" panose="020B0606020202030204" pitchFamily="34" charset="0"/>
                          <a:ea typeface="Gill Sans MT"/>
                          <a:cs typeface="ArialNarrow"/>
                        </a:rPr>
                        <a:t>, for example, </a:t>
                      </a:r>
                      <a:r>
                        <a:rPr lang="en-GB" sz="1100" dirty="0" smtClean="0">
                          <a:effectLst/>
                          <a:latin typeface="Arial Narrow" panose="020B0606020202030204" pitchFamily="34" charset="0"/>
                          <a:ea typeface="Gill Sans MT"/>
                          <a:cs typeface="ArialNarrow"/>
                        </a:rPr>
                        <a:t>comparison with a </a:t>
                      </a:r>
                      <a:r>
                        <a:rPr lang="en-GB" sz="1100" dirty="0">
                          <a:effectLst/>
                          <a:latin typeface="Arial Narrow" panose="020B0606020202030204" pitchFamily="34" charset="0"/>
                          <a:ea typeface="Gill Sans MT"/>
                          <a:cs typeface="ArialNarrow"/>
                        </a:rPr>
                        <a:t>neighbouring police area.</a:t>
                      </a:r>
                      <a:endParaRPr lang="en-GB" sz="1050" dirty="0">
                        <a:effectLst/>
                        <a:latin typeface="Gill Sans MT"/>
                        <a:ea typeface="Gill Sans MT"/>
                        <a:cs typeface="Times New Roman" panose="02020603050405020304" pitchFamily="18" charset="0"/>
                      </a:endParaRPr>
                    </a:p>
                  </a:txBody>
                  <a:tcPr marL="68580" marR="68580" marT="0" marB="0"/>
                </a:tc>
              </a:tr>
              <a:tr h="533419">
                <a:tc>
                  <a:txBody>
                    <a:bodyPr/>
                    <a:lstStyle/>
                    <a:p>
                      <a:pPr>
                        <a:spcAft>
                          <a:spcPts val="0"/>
                        </a:spcAft>
                      </a:pPr>
                      <a:r>
                        <a:rPr lang="en-GB" sz="1100" b="1" dirty="0">
                          <a:effectLst/>
                          <a:latin typeface="Arial Narrow" panose="020B0606020202030204" pitchFamily="34" charset="0"/>
                          <a:ea typeface="Gill Sans MT"/>
                          <a:cs typeface="ArialNarrow,Bold"/>
                        </a:rPr>
                        <a:t>Operational</a:t>
                      </a:r>
                      <a:endParaRPr lang="en-GB" sz="1050" dirty="0">
                        <a:effectLst/>
                        <a:latin typeface="Gill Sans MT"/>
                        <a:ea typeface="Gill Sans MT"/>
                        <a:cs typeface="Times New Roman" panose="02020603050405020304" pitchFamily="18" charset="0"/>
                      </a:endParaRPr>
                    </a:p>
                    <a:p>
                      <a:pPr>
                        <a:spcAft>
                          <a:spcPts val="0"/>
                        </a:spcAft>
                      </a:pPr>
                      <a:r>
                        <a:rPr lang="en-GB" sz="1100" b="1" dirty="0">
                          <a:effectLst/>
                          <a:latin typeface="Arial Narrow" panose="020B0606020202030204" pitchFamily="34" charset="0"/>
                          <a:ea typeface="Gill Sans MT"/>
                          <a:cs typeface="ArialNarrow,Bold"/>
                        </a:rPr>
                        <a:t>functions</a:t>
                      </a:r>
                      <a:endParaRPr lang="en-GB" sz="1050" dirty="0">
                        <a:effectLst/>
                        <a:latin typeface="Gill Sans MT"/>
                        <a:ea typeface="Gill Sans MT"/>
                        <a:cs typeface="Times New Roman" panose="02020603050405020304" pitchFamily="18" charset="0"/>
                      </a:endParaRPr>
                    </a:p>
                  </a:txBody>
                  <a:tcPr marL="68580" marR="68580" marT="0" marB="0"/>
                </a:tc>
                <a:tc>
                  <a:txBody>
                    <a:bodyPr/>
                    <a:lstStyle/>
                    <a:p>
                      <a:pPr>
                        <a:spcAft>
                          <a:spcPts val="0"/>
                        </a:spcAft>
                      </a:pPr>
                      <a:r>
                        <a:rPr lang="en-GB" sz="1100" dirty="0">
                          <a:effectLst/>
                          <a:latin typeface="Arial Narrow" panose="020B0606020202030204" pitchFamily="34" charset="0"/>
                          <a:ea typeface="Gill Sans MT"/>
                          <a:cs typeface="ArialNarrow"/>
                        </a:rPr>
                        <a:t>Operational functions include things like patrolling neighbourhoods, responding to 999 calls, roads policing and protecting vulnerable people.</a:t>
                      </a:r>
                      <a:endParaRPr lang="en-GB" sz="1050" dirty="0">
                        <a:effectLst/>
                        <a:latin typeface="Gill Sans MT"/>
                        <a:ea typeface="Gill Sans MT"/>
                        <a:cs typeface="Times New Roman" panose="02020603050405020304" pitchFamily="18" charset="0"/>
                      </a:endParaRPr>
                    </a:p>
                  </a:txBody>
                  <a:tcPr marL="68580" marR="68580" marT="0" marB="0"/>
                </a:tc>
              </a:tr>
              <a:tr h="711226">
                <a:tc>
                  <a:txBody>
                    <a:bodyPr/>
                    <a:lstStyle/>
                    <a:p>
                      <a:pPr>
                        <a:spcAft>
                          <a:spcPts val="0"/>
                        </a:spcAft>
                      </a:pPr>
                      <a:r>
                        <a:rPr lang="en-GB" sz="1100" b="1" dirty="0">
                          <a:effectLst/>
                          <a:latin typeface="Arial Narrow" panose="020B0606020202030204" pitchFamily="34" charset="0"/>
                          <a:ea typeface="Gill Sans MT"/>
                          <a:cs typeface="ArialNarrow,Bold"/>
                        </a:rPr>
                        <a:t>Outcomes/</a:t>
                      </a:r>
                      <a:endParaRPr lang="en-GB" sz="1050" dirty="0">
                        <a:effectLst/>
                        <a:latin typeface="Gill Sans MT"/>
                        <a:ea typeface="Gill Sans MT"/>
                        <a:cs typeface="Times New Roman" panose="02020603050405020304" pitchFamily="18" charset="0"/>
                      </a:endParaRPr>
                    </a:p>
                    <a:p>
                      <a:pPr>
                        <a:spcAft>
                          <a:spcPts val="0"/>
                        </a:spcAft>
                      </a:pPr>
                      <a:r>
                        <a:rPr lang="en-GB" sz="1100" b="1" dirty="0">
                          <a:effectLst/>
                          <a:latin typeface="Arial Narrow" panose="020B0606020202030204" pitchFamily="34" charset="0"/>
                          <a:ea typeface="Gill Sans MT"/>
                          <a:cs typeface="ArialNarrow,Bold"/>
                        </a:rPr>
                        <a:t>detections</a:t>
                      </a:r>
                      <a:endParaRPr lang="en-GB" sz="1050" dirty="0">
                        <a:effectLst/>
                        <a:latin typeface="Gill Sans MT"/>
                        <a:ea typeface="Gill Sans MT"/>
                        <a:cs typeface="Times New Roman" panose="02020603050405020304" pitchFamily="18" charset="0"/>
                      </a:endParaRPr>
                    </a:p>
                    <a:p>
                      <a:pPr>
                        <a:spcAft>
                          <a:spcPts val="0"/>
                        </a:spcAft>
                      </a:pPr>
                      <a:r>
                        <a:rPr lang="en-GB" sz="1100" b="1" dirty="0">
                          <a:effectLst/>
                          <a:latin typeface="Arial Narrow" panose="020B0606020202030204" pitchFamily="34" charset="0"/>
                          <a:ea typeface="Gill Sans MT"/>
                          <a:cs typeface="Times New Roman" panose="02020603050405020304" pitchFamily="18" charset="0"/>
                        </a:rPr>
                        <a:t> </a:t>
                      </a:r>
                      <a:endParaRPr lang="en-GB" sz="1050" dirty="0">
                        <a:effectLst/>
                        <a:latin typeface="Gill Sans MT"/>
                        <a:ea typeface="Gill Sans MT"/>
                        <a:cs typeface="Times New Roman" panose="02020603050405020304" pitchFamily="18" charset="0"/>
                      </a:endParaRPr>
                    </a:p>
                  </a:txBody>
                  <a:tcPr marL="68580" marR="68580" marT="0" marB="0"/>
                </a:tc>
                <a:tc>
                  <a:txBody>
                    <a:bodyPr/>
                    <a:lstStyle/>
                    <a:p>
                      <a:pPr>
                        <a:spcAft>
                          <a:spcPts val="0"/>
                        </a:spcAft>
                      </a:pPr>
                      <a:r>
                        <a:rPr lang="en-GB" sz="1100" dirty="0">
                          <a:effectLst/>
                          <a:latin typeface="Arial Narrow" panose="020B0606020202030204" pitchFamily="34" charset="0"/>
                          <a:ea typeface="Gill Sans MT"/>
                          <a:cs typeface="ArialNarrow"/>
                        </a:rPr>
                        <a:t>Outcomes/detections are used by the Home Office to describe the result of a police investigation following the recording of a crime. They can include cautions, charges, fixed penalty notices, cannabis warnings etc.</a:t>
                      </a:r>
                      <a:endParaRPr lang="en-GB" sz="1050" dirty="0">
                        <a:effectLst/>
                        <a:latin typeface="Gill Sans MT"/>
                        <a:ea typeface="Gill Sans MT"/>
                        <a:cs typeface="Times New Roman" panose="02020603050405020304" pitchFamily="18" charset="0"/>
                      </a:endParaRPr>
                    </a:p>
                  </a:txBody>
                  <a:tcPr marL="68580" marR="68580" marT="0" marB="0"/>
                </a:tc>
              </a:tr>
              <a:tr h="1066840">
                <a:tc>
                  <a:txBody>
                    <a:bodyPr/>
                    <a:lstStyle/>
                    <a:p>
                      <a:pPr>
                        <a:spcAft>
                          <a:spcPts val="0"/>
                        </a:spcAft>
                      </a:pPr>
                      <a:r>
                        <a:rPr lang="en-GB" sz="1100" b="1" dirty="0">
                          <a:effectLst/>
                          <a:latin typeface="Arial Narrow" panose="020B0606020202030204" pitchFamily="34" charset="0"/>
                          <a:ea typeface="Gill Sans MT"/>
                          <a:cs typeface="ArialNarrow,Bold"/>
                        </a:rPr>
                        <a:t>PEEL</a:t>
                      </a:r>
                      <a:endParaRPr lang="en-GB" sz="1050" dirty="0">
                        <a:effectLst/>
                        <a:latin typeface="Gill Sans MT"/>
                        <a:ea typeface="Gill Sans MT"/>
                        <a:cs typeface="Times New Roman" panose="02020603050405020304" pitchFamily="18" charset="0"/>
                      </a:endParaRPr>
                    </a:p>
                  </a:txBody>
                  <a:tcPr marL="68580" marR="68580" marT="0" marB="0"/>
                </a:tc>
                <a:tc>
                  <a:txBody>
                    <a:bodyPr/>
                    <a:lstStyle/>
                    <a:p>
                      <a:pPr>
                        <a:spcAft>
                          <a:spcPts val="0"/>
                        </a:spcAft>
                      </a:pPr>
                      <a:r>
                        <a:rPr lang="en-GB" sz="1100" dirty="0">
                          <a:effectLst/>
                          <a:latin typeface="Arial Narrow" panose="020B0606020202030204" pitchFamily="34" charset="0"/>
                          <a:ea typeface="Gill Sans MT"/>
                          <a:cs typeface="ArialNarrow"/>
                        </a:rPr>
                        <a:t>HMIC carry out a number of thematic annual inspections throughout the year, these are drawn together into a wider PEEL assessment which stands for Police Effectiveness, Efficiency and Legitimacy. The aim of the PEEL assessment is to judge each </a:t>
                      </a:r>
                      <a:r>
                        <a:rPr lang="en-GB" sz="1100" dirty="0" smtClean="0">
                          <a:effectLst/>
                          <a:latin typeface="Arial Narrow" panose="020B0606020202030204" pitchFamily="34" charset="0"/>
                          <a:ea typeface="Gill Sans MT"/>
                          <a:cs typeface="ArialNarrow"/>
                        </a:rPr>
                        <a:t>police force </a:t>
                      </a:r>
                      <a:r>
                        <a:rPr lang="en-GB" sz="1100" dirty="0">
                          <a:effectLst/>
                          <a:latin typeface="Arial Narrow" panose="020B0606020202030204" pitchFamily="34" charset="0"/>
                          <a:ea typeface="Gill Sans MT"/>
                          <a:cs typeface="ArialNarrow"/>
                        </a:rPr>
                        <a:t>in a cross-topic way based on </a:t>
                      </a:r>
                      <a:r>
                        <a:rPr lang="en-GB" sz="1100" dirty="0" smtClean="0">
                          <a:effectLst/>
                          <a:latin typeface="Arial Narrow" panose="020B0606020202030204" pitchFamily="34" charset="0"/>
                          <a:ea typeface="Gill Sans MT"/>
                          <a:cs typeface="ArialNarrow"/>
                        </a:rPr>
                        <a:t>criteria </a:t>
                      </a:r>
                      <a:r>
                        <a:rPr lang="en-GB" sz="1100" dirty="0">
                          <a:effectLst/>
                          <a:latin typeface="Arial Narrow" panose="020B0606020202030204" pitchFamily="34" charset="0"/>
                          <a:ea typeface="Gill Sans MT"/>
                          <a:cs typeface="ArialNarrow"/>
                        </a:rPr>
                        <a:t>which considers the full breadth and complexity of what the police do.</a:t>
                      </a:r>
                      <a:endParaRPr lang="en-GB" sz="1050" dirty="0">
                        <a:effectLst/>
                        <a:latin typeface="Gill Sans MT"/>
                        <a:ea typeface="Gill Sans MT"/>
                        <a:cs typeface="Times New Roman" panose="02020603050405020304" pitchFamily="18" charset="0"/>
                      </a:endParaRPr>
                    </a:p>
                  </a:txBody>
                  <a:tcPr marL="68580" marR="68580" marT="0" marB="0"/>
                </a:tc>
              </a:tr>
            </a:tbl>
          </a:graphicData>
        </a:graphic>
      </p:graphicFrame>
      <p:sp>
        <p:nvSpPr>
          <p:cNvPr id="8" name="Footer Placeholder 5"/>
          <p:cNvSpPr>
            <a:spLocks noGrp="1"/>
          </p:cNvSpPr>
          <p:nvPr>
            <p:ph type="ftr" sz="quarter" idx="11"/>
          </p:nvPr>
        </p:nvSpPr>
        <p:spPr>
          <a:xfrm>
            <a:off x="3281362" y="6577019"/>
            <a:ext cx="3343275" cy="365125"/>
          </a:xfrm>
        </p:spPr>
        <p:txBody>
          <a:bodyPr/>
          <a:lstStyle/>
          <a:p>
            <a:r>
              <a:rPr lang="en-GB" sz="1000" dirty="0" smtClean="0">
                <a:latin typeface="ArialNarrow"/>
              </a:rPr>
              <a:t>Page </a:t>
            </a:r>
            <a:fld id="{5833FACE-5FE7-4BFD-A1FE-DE96AAD3A8AC}" type="slidenum">
              <a:rPr lang="en-GB" sz="1000">
                <a:latin typeface="ArialNarrow"/>
              </a:rPr>
              <a:t>14</a:t>
            </a:fld>
            <a:endParaRPr lang="en-GB" sz="1000" dirty="0">
              <a:latin typeface="ArialNarrow"/>
            </a:endParaRPr>
          </a:p>
        </p:txBody>
      </p:sp>
    </p:spTree>
    <p:extLst>
      <p:ext uri="{BB962C8B-B14F-4D97-AF65-F5344CB8AC3E}">
        <p14:creationId xmlns:p14="http://schemas.microsoft.com/office/powerpoint/2010/main" val="12775803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67461" y="232913"/>
            <a:ext cx="9398319" cy="6426679"/>
          </a:xfrm>
          <a:prstGeom prst="rect">
            <a:avLst/>
          </a:prstGeom>
          <a:noFill/>
          <a:ln w="28575">
            <a:solidFill>
              <a:srgbClr val="B2324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dirty="0"/>
          </a:p>
        </p:txBody>
      </p:sp>
      <p:sp>
        <p:nvSpPr>
          <p:cNvPr id="7" name="Title 3"/>
          <p:cNvSpPr>
            <a:spLocks noGrp="1"/>
          </p:cNvSpPr>
          <p:nvPr>
            <p:ph type="title"/>
          </p:nvPr>
        </p:nvSpPr>
        <p:spPr>
          <a:xfrm>
            <a:off x="271094" y="223898"/>
            <a:ext cx="9403312" cy="379328"/>
          </a:xfrm>
          <a:solidFill>
            <a:srgbClr val="B2324B"/>
          </a:solidFill>
          <a:ln w="6350">
            <a:solidFill>
              <a:schemeClr val="tx1"/>
            </a:solidFill>
          </a:ln>
        </p:spPr>
        <p:txBody>
          <a:bodyPr>
            <a:normAutofit/>
          </a:bodyPr>
          <a:lstStyle/>
          <a:p>
            <a:pPr algn="ctr"/>
            <a:r>
              <a:rPr lang="en-GB" sz="1400" b="1" dirty="0" smtClean="0">
                <a:solidFill>
                  <a:schemeClr val="bg1"/>
                </a:solidFill>
                <a:latin typeface="Arial Narrow" panose="020B0606020202030204" pitchFamily="34" charset="0"/>
              </a:rPr>
              <a:t>DELIVERY QUARTERLY</a:t>
            </a:r>
            <a:endParaRPr lang="en-GB" sz="1400" b="1" i="1" dirty="0">
              <a:solidFill>
                <a:schemeClr val="bg1"/>
              </a:solidFill>
              <a:latin typeface="Arial Narrow" panose="020B0606020202030204" pitchFamily="34" charset="0"/>
            </a:endParaRPr>
          </a:p>
        </p:txBody>
      </p:sp>
      <p:sp>
        <p:nvSpPr>
          <p:cNvPr id="6" name="Footer Placeholder 5"/>
          <p:cNvSpPr>
            <a:spLocks noGrp="1"/>
          </p:cNvSpPr>
          <p:nvPr>
            <p:ph type="ftr" sz="quarter" idx="11"/>
          </p:nvPr>
        </p:nvSpPr>
        <p:spPr>
          <a:xfrm>
            <a:off x="3281362" y="6577019"/>
            <a:ext cx="3343275" cy="365125"/>
          </a:xfrm>
        </p:spPr>
        <p:txBody>
          <a:bodyPr/>
          <a:lstStyle/>
          <a:p>
            <a:r>
              <a:rPr lang="en-GB" sz="1000" dirty="0" smtClean="0">
                <a:latin typeface="ArialNarrow"/>
              </a:rPr>
              <a:t>Page </a:t>
            </a:r>
            <a:fld id="{2134B15D-07DE-43EF-A3A8-97D34E85C2D4}" type="slidenum">
              <a:rPr lang="en-GB" sz="1000" smtClean="0">
                <a:latin typeface="ArialNarrow"/>
              </a:rPr>
              <a:t>2</a:t>
            </a:fld>
            <a:endParaRPr lang="en-GB" sz="1000" dirty="0">
              <a:latin typeface="ArialNarrow"/>
            </a:endParaRPr>
          </a:p>
        </p:txBody>
      </p:sp>
      <p:graphicFrame>
        <p:nvGraphicFramePr>
          <p:cNvPr id="4" name="Table 3"/>
          <p:cNvGraphicFramePr>
            <a:graphicFrameLocks noGrp="1"/>
          </p:cNvGraphicFramePr>
          <p:nvPr>
            <p:extLst>
              <p:ext uri="{D42A27DB-BD31-4B8C-83A1-F6EECF244321}">
                <p14:modId xmlns:p14="http://schemas.microsoft.com/office/powerpoint/2010/main" val="2696163495"/>
              </p:ext>
            </p:extLst>
          </p:nvPr>
        </p:nvGraphicFramePr>
        <p:xfrm>
          <a:off x="374696" y="646555"/>
          <a:ext cx="9183848" cy="5908517"/>
        </p:xfrm>
        <a:graphic>
          <a:graphicData uri="http://schemas.openxmlformats.org/drawingml/2006/table">
            <a:tbl>
              <a:tblPr firstRow="1" bandRow="1">
                <a:tableStyleId>{5C22544A-7EE6-4342-B048-85BDC9FD1C3A}</a:tableStyleId>
              </a:tblPr>
              <a:tblGrid>
                <a:gridCol w="526076"/>
                <a:gridCol w="3447143"/>
                <a:gridCol w="2589914"/>
                <a:gridCol w="965200"/>
                <a:gridCol w="939837"/>
                <a:gridCol w="715678"/>
              </a:tblGrid>
              <a:tr h="369966">
                <a:tc>
                  <a:txBody>
                    <a:bodyPr/>
                    <a:lstStyle/>
                    <a:p>
                      <a:pPr>
                        <a:lnSpc>
                          <a:spcPct val="100000"/>
                        </a:lnSpc>
                        <a:spcAft>
                          <a:spcPts val="0"/>
                        </a:spcAft>
                      </a:pPr>
                      <a:endParaRPr lang="en-GB" sz="1000" dirty="0">
                        <a:effectLst/>
                        <a:latin typeface="Arial Narrow" panose="020B0606020202030204" pitchFamily="34" charset="0"/>
                        <a:cs typeface="Times New Roman" panose="02020603050405020304" pitchFamily="18" charset="0"/>
                      </a:endParaRPr>
                    </a:p>
                  </a:txBody>
                  <a:tcPr marL="26162" marR="26162" marT="3634" marB="0" anchor="ctr"/>
                </a:tc>
                <a:tc>
                  <a:txBody>
                    <a:bodyPr/>
                    <a:lstStyle/>
                    <a:p>
                      <a:pPr>
                        <a:lnSpc>
                          <a:spcPct val="100000"/>
                        </a:lnSpc>
                        <a:spcAft>
                          <a:spcPts val="0"/>
                        </a:spcAft>
                      </a:pPr>
                      <a:r>
                        <a:rPr lang="en-GB" sz="1000" dirty="0">
                          <a:effectLst/>
                          <a:latin typeface="Arial Narrow" panose="020B0606020202030204" pitchFamily="34" charset="0"/>
                        </a:rPr>
                        <a:t>Objective</a:t>
                      </a:r>
                      <a:endParaRPr lang="en-GB" sz="10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26162" marR="26162" marT="3634" marB="0" anchor="ctr"/>
                </a:tc>
                <a:tc>
                  <a:txBody>
                    <a:bodyPr/>
                    <a:lstStyle/>
                    <a:p>
                      <a:pPr>
                        <a:lnSpc>
                          <a:spcPct val="100000"/>
                        </a:lnSpc>
                        <a:spcAft>
                          <a:spcPts val="0"/>
                        </a:spcAft>
                      </a:pPr>
                      <a:r>
                        <a:rPr lang="en-GB" sz="1000" dirty="0">
                          <a:effectLst/>
                          <a:latin typeface="Arial Narrow" panose="020B0606020202030204" pitchFamily="34" charset="0"/>
                        </a:rPr>
                        <a:t>Measures</a:t>
                      </a:r>
                      <a:endParaRPr lang="en-GB" sz="10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26162" marR="26162" marT="3634" marB="0" anchor="ctr"/>
                </a:tc>
                <a:tc>
                  <a:txBody>
                    <a:bodyPr/>
                    <a:lstStyle/>
                    <a:p>
                      <a:pPr algn="ctr">
                        <a:lnSpc>
                          <a:spcPct val="100000"/>
                        </a:lnSpc>
                        <a:spcAft>
                          <a:spcPts val="0"/>
                        </a:spcAft>
                      </a:pPr>
                      <a:r>
                        <a:rPr lang="en-GB" sz="1000" dirty="0">
                          <a:effectLst/>
                          <a:latin typeface="Arial Narrow" panose="020B0606020202030204" pitchFamily="34" charset="0"/>
                        </a:rPr>
                        <a:t>12 months to </a:t>
                      </a:r>
                      <a:endParaRPr lang="en-GB" sz="1000" dirty="0" smtClean="0">
                        <a:effectLst/>
                        <a:latin typeface="Arial Narrow" panose="020B0606020202030204" pitchFamily="34" charset="0"/>
                      </a:endParaRPr>
                    </a:p>
                    <a:p>
                      <a:pPr algn="ctr">
                        <a:lnSpc>
                          <a:spcPct val="100000"/>
                        </a:lnSpc>
                        <a:spcAft>
                          <a:spcPts val="0"/>
                        </a:spcAft>
                      </a:pPr>
                      <a:r>
                        <a:rPr lang="en-GB" sz="1000" dirty="0" smtClean="0">
                          <a:effectLst/>
                          <a:latin typeface="Arial Narrow" panose="020B0606020202030204" pitchFamily="34" charset="0"/>
                        </a:rPr>
                        <a:t>Sept </a:t>
                      </a:r>
                      <a:r>
                        <a:rPr lang="en-GB" sz="1000" dirty="0">
                          <a:effectLst/>
                          <a:latin typeface="Arial Narrow" panose="020B0606020202030204" pitchFamily="34" charset="0"/>
                        </a:rPr>
                        <a:t>2016</a:t>
                      </a:r>
                      <a:endParaRPr lang="en-GB" sz="10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26162" marR="26162" marT="3634" marB="0" anchor="ctr"/>
                </a:tc>
                <a:tc>
                  <a:txBody>
                    <a:bodyPr/>
                    <a:lstStyle/>
                    <a:p>
                      <a:pPr algn="ctr">
                        <a:lnSpc>
                          <a:spcPct val="100000"/>
                        </a:lnSpc>
                        <a:spcAft>
                          <a:spcPts val="0"/>
                        </a:spcAft>
                      </a:pPr>
                      <a:r>
                        <a:rPr lang="en-GB" sz="1000" dirty="0">
                          <a:effectLst/>
                          <a:latin typeface="Arial Narrow" panose="020B0606020202030204" pitchFamily="34" charset="0"/>
                        </a:rPr>
                        <a:t>12 months to </a:t>
                      </a:r>
                      <a:r>
                        <a:rPr lang="en-GB" sz="1000" dirty="0" smtClean="0">
                          <a:effectLst/>
                          <a:latin typeface="Arial Narrow" panose="020B0606020202030204" pitchFamily="34" charset="0"/>
                        </a:rPr>
                        <a:t>Sept </a:t>
                      </a:r>
                      <a:r>
                        <a:rPr lang="en-GB" sz="1000" dirty="0">
                          <a:effectLst/>
                          <a:latin typeface="Arial Narrow" panose="020B0606020202030204" pitchFamily="34" charset="0"/>
                        </a:rPr>
                        <a:t>2017</a:t>
                      </a:r>
                      <a:endParaRPr lang="en-GB" sz="10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26162" marR="26162" marT="3634" marB="0" anchor="ctr"/>
                </a:tc>
                <a:tc>
                  <a:txBody>
                    <a:bodyPr/>
                    <a:lstStyle/>
                    <a:p>
                      <a:pPr algn="ctr">
                        <a:lnSpc>
                          <a:spcPct val="100000"/>
                        </a:lnSpc>
                        <a:spcAft>
                          <a:spcPts val="0"/>
                        </a:spcAft>
                      </a:pPr>
                      <a:r>
                        <a:rPr lang="en-GB" sz="1000" dirty="0">
                          <a:effectLst/>
                          <a:latin typeface="Arial Narrow" panose="020B0606020202030204" pitchFamily="34" charset="0"/>
                        </a:rPr>
                        <a:t>Trend</a:t>
                      </a:r>
                      <a:endParaRPr lang="en-GB" sz="10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0" marR="0" marT="0" marB="0"/>
                </a:tc>
              </a:tr>
              <a:tr h="187407">
                <a:tc rowSpan="9">
                  <a:txBody>
                    <a:bodyPr/>
                    <a:lstStyle/>
                    <a:p>
                      <a:pPr algn="ctr">
                        <a:lnSpc>
                          <a:spcPct val="100000"/>
                        </a:lnSpc>
                        <a:spcAft>
                          <a:spcPts val="0"/>
                        </a:spcAft>
                      </a:pPr>
                      <a:r>
                        <a:rPr lang="en-GB" sz="1000" dirty="0">
                          <a:effectLst/>
                          <a:latin typeface="Arial Narrow" panose="020B0606020202030204" pitchFamily="34" charset="0"/>
                        </a:rPr>
                        <a:t>Tackle crime and anti-social behaviour</a:t>
                      </a:r>
                      <a:endParaRPr lang="en-GB" sz="10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26162" marR="26162" marT="3634" marB="0" vert="vert270" anchor="ctr">
                    <a:solidFill>
                      <a:schemeClr val="accent5">
                        <a:lumMod val="20000"/>
                        <a:lumOff val="80000"/>
                      </a:schemeClr>
                    </a:solidFill>
                  </a:tcPr>
                </a:tc>
                <a:tc rowSpan="3">
                  <a:txBody>
                    <a:bodyPr/>
                    <a:lstStyle/>
                    <a:p>
                      <a:pPr>
                        <a:lnSpc>
                          <a:spcPct val="100000"/>
                        </a:lnSpc>
                        <a:spcAft>
                          <a:spcPts val="0"/>
                        </a:spcAft>
                      </a:pPr>
                      <a:r>
                        <a:rPr lang="en-GB" sz="1000" dirty="0">
                          <a:effectLst/>
                          <a:latin typeface="Arial Narrow" panose="020B0606020202030204" pitchFamily="34" charset="0"/>
                        </a:rPr>
                        <a:t>Significantly reduce the volume of crimes committed in West Yorkshire</a:t>
                      </a:r>
                      <a:endParaRPr lang="en-GB" sz="10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26162" marR="26162" marT="3634" marB="0" anchor="ctr"/>
                </a:tc>
                <a:tc>
                  <a:txBody>
                    <a:bodyPr/>
                    <a:lstStyle/>
                    <a:p>
                      <a:pPr>
                        <a:lnSpc>
                          <a:spcPct val="100000"/>
                        </a:lnSpc>
                        <a:spcAft>
                          <a:spcPts val="0"/>
                        </a:spcAft>
                      </a:pPr>
                      <a:r>
                        <a:rPr lang="en-GB" sz="1000" dirty="0">
                          <a:effectLst/>
                          <a:latin typeface="Arial Narrow" panose="020B0606020202030204" pitchFamily="34" charset="0"/>
                        </a:rPr>
                        <a:t>Total recorded crime</a:t>
                      </a:r>
                      <a:endParaRPr lang="en-GB" sz="10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26162" marR="26162" marT="3634" marB="0" anchor="ctr"/>
                </a:tc>
                <a:tc>
                  <a:txBody>
                    <a:bodyPr/>
                    <a:lstStyle/>
                    <a:p>
                      <a:pPr algn="ctr">
                        <a:lnSpc>
                          <a:spcPct val="100000"/>
                        </a:lnSpc>
                        <a:spcAft>
                          <a:spcPts val="0"/>
                        </a:spcAft>
                      </a:pPr>
                      <a:r>
                        <a:rPr lang="en-GB" sz="1000" kern="1200" dirty="0" smtClean="0">
                          <a:solidFill>
                            <a:schemeClr val="tx1"/>
                          </a:solidFill>
                          <a:effectLst/>
                          <a:latin typeface="Arial Narrow" panose="020B0606020202030204" pitchFamily="34" charset="0"/>
                          <a:ea typeface="+mn-ea"/>
                          <a:cs typeface="+mn-cs"/>
                        </a:rPr>
                        <a:t>220,249 (+22%)</a:t>
                      </a:r>
                      <a:endParaRPr lang="en-GB" sz="1000" kern="1200" dirty="0">
                        <a:solidFill>
                          <a:schemeClr val="tx1"/>
                        </a:solidFill>
                        <a:effectLst/>
                        <a:latin typeface="Arial Narrow" panose="020B0606020202030204" pitchFamily="34" charset="0"/>
                        <a:ea typeface="+mn-ea"/>
                        <a:cs typeface="+mn-cs"/>
                      </a:endParaRPr>
                    </a:p>
                  </a:txBody>
                  <a:tcPr marL="26162" marR="26162" marT="3634" marB="0" anchor="ctr"/>
                </a:tc>
                <a:tc>
                  <a:txBody>
                    <a:bodyPr/>
                    <a:lstStyle/>
                    <a:p>
                      <a:pPr algn="ctr">
                        <a:lnSpc>
                          <a:spcPct val="100000"/>
                        </a:lnSpc>
                        <a:spcAft>
                          <a:spcPts val="0"/>
                        </a:spcAft>
                      </a:pPr>
                      <a:r>
                        <a:rPr lang="en-GB" sz="1000" kern="1200" dirty="0" smtClean="0">
                          <a:solidFill>
                            <a:schemeClr val="tx1"/>
                          </a:solidFill>
                          <a:effectLst/>
                          <a:latin typeface="Arial Narrow" panose="020B0606020202030204" pitchFamily="34" charset="0"/>
                          <a:ea typeface="+mn-ea"/>
                          <a:cs typeface="+mn-cs"/>
                        </a:rPr>
                        <a:t>252,639 (+15%)</a:t>
                      </a:r>
                      <a:endParaRPr lang="en-GB" sz="1000" kern="1200" dirty="0">
                        <a:solidFill>
                          <a:schemeClr val="tx1"/>
                        </a:solidFill>
                        <a:effectLst/>
                        <a:latin typeface="Arial Narrow" panose="020B0606020202030204" pitchFamily="34" charset="0"/>
                        <a:ea typeface="+mn-ea"/>
                        <a:cs typeface="+mn-cs"/>
                      </a:endParaRPr>
                    </a:p>
                  </a:txBody>
                  <a:tcPr marL="26162" marR="26162" marT="3634" marB="0" anchor="ctr"/>
                </a:tc>
                <a:tc>
                  <a:txBody>
                    <a:bodyPr/>
                    <a:lstStyle/>
                    <a:p>
                      <a:pPr algn="ctr">
                        <a:lnSpc>
                          <a:spcPct val="100000"/>
                        </a:lnSpc>
                        <a:spcAft>
                          <a:spcPts val="0"/>
                        </a:spcAft>
                      </a:pPr>
                      <a:r>
                        <a:rPr lang="en-GB" sz="1000" dirty="0">
                          <a:solidFill>
                            <a:schemeClr val="tx1"/>
                          </a:solidFill>
                          <a:effectLst/>
                          <a:latin typeface="Arial Narrow" panose="020B0606020202030204" pitchFamily="34" charset="0"/>
                        </a:rPr>
                        <a:t>Deteriorating </a:t>
                      </a:r>
                      <a:endParaRPr lang="en-GB" sz="1000" dirty="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0" marR="0" marT="0" marB="0" anchor="ctr"/>
                </a:tc>
              </a:tr>
              <a:tr h="96127">
                <a:tc vMerge="1">
                  <a:txBody>
                    <a:bodyPr/>
                    <a:lstStyle/>
                    <a:p>
                      <a:endParaRPr lang="en-GB"/>
                    </a:p>
                  </a:txBody>
                  <a:tcPr/>
                </a:tc>
                <a:tc vMerge="1">
                  <a:txBody>
                    <a:bodyPr/>
                    <a:lstStyle/>
                    <a:p>
                      <a:endParaRPr lang="en-GB"/>
                    </a:p>
                  </a:txBody>
                  <a:tcPr/>
                </a:tc>
                <a:tc>
                  <a:txBody>
                    <a:bodyPr/>
                    <a:lstStyle/>
                    <a:p>
                      <a:pPr>
                        <a:lnSpc>
                          <a:spcPct val="100000"/>
                        </a:lnSpc>
                        <a:spcAft>
                          <a:spcPts val="0"/>
                        </a:spcAft>
                      </a:pPr>
                      <a:r>
                        <a:rPr lang="en-GB" sz="1000" dirty="0">
                          <a:effectLst/>
                          <a:latin typeface="Arial Narrow" panose="020B0606020202030204" pitchFamily="34" charset="0"/>
                        </a:rPr>
                        <a:t>Risk of household crime </a:t>
                      </a:r>
                      <a:endParaRPr lang="en-GB" sz="10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26162" marR="26162" marT="3634" marB="0" anchor="ctr"/>
                </a:tc>
                <a:tc>
                  <a:txBody>
                    <a:bodyPr/>
                    <a:lstStyle/>
                    <a:p>
                      <a:pPr algn="ctr">
                        <a:lnSpc>
                          <a:spcPct val="100000"/>
                        </a:lnSpc>
                        <a:spcAft>
                          <a:spcPts val="0"/>
                        </a:spcAft>
                      </a:pPr>
                      <a:r>
                        <a:rPr lang="en-GB" sz="1000" dirty="0" smtClean="0">
                          <a:solidFill>
                            <a:schemeClr val="tx1"/>
                          </a:solidFill>
                          <a:effectLst/>
                          <a:latin typeface="Arial Narrow" panose="020B0606020202030204" pitchFamily="34" charset="0"/>
                        </a:rPr>
                        <a:t>10.9% (Sep</a:t>
                      </a:r>
                      <a:r>
                        <a:rPr lang="en-GB" sz="1000" baseline="0" dirty="0" smtClean="0">
                          <a:solidFill>
                            <a:schemeClr val="tx1"/>
                          </a:solidFill>
                          <a:effectLst/>
                          <a:latin typeface="Arial Narrow" panose="020B0606020202030204" pitchFamily="34" charset="0"/>
                        </a:rPr>
                        <a:t> 16)</a:t>
                      </a:r>
                      <a:endParaRPr lang="en-GB" sz="1000" dirty="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26162" marR="26162" marT="3634" marB="0" anchor="ctr"/>
                </a:tc>
                <a:tc>
                  <a:txBody>
                    <a:bodyPr/>
                    <a:lstStyle/>
                    <a:p>
                      <a:pPr algn="ctr">
                        <a:lnSpc>
                          <a:spcPct val="100000"/>
                        </a:lnSpc>
                        <a:spcAft>
                          <a:spcPts val="0"/>
                        </a:spcAft>
                      </a:pPr>
                      <a:r>
                        <a:rPr lang="en-GB" sz="1000" dirty="0" smtClean="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11.8% (Jun 17)</a:t>
                      </a:r>
                      <a:endParaRPr lang="en-GB" sz="1000" dirty="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26162" marR="26162" marT="3634" marB="0" anchor="ctr"/>
                </a:tc>
                <a:tc>
                  <a:txBody>
                    <a:bodyPr/>
                    <a:lstStyle/>
                    <a:p>
                      <a:pPr algn="ctr">
                        <a:lnSpc>
                          <a:spcPct val="100000"/>
                        </a:lnSpc>
                        <a:spcAft>
                          <a:spcPts val="0"/>
                        </a:spcAft>
                      </a:pPr>
                      <a:r>
                        <a:rPr lang="en-GB" sz="1000" dirty="0" smtClean="0">
                          <a:solidFill>
                            <a:schemeClr val="tx1"/>
                          </a:solidFill>
                          <a:effectLst/>
                          <a:latin typeface="Arial Narrow" panose="020B0606020202030204" pitchFamily="34" charset="0"/>
                        </a:rPr>
                        <a:t>Stable</a:t>
                      </a:r>
                      <a:endParaRPr lang="en-GB" sz="1000" dirty="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0" marR="0" marT="0" marB="0" anchor="ctr"/>
                </a:tc>
              </a:tr>
              <a:tr h="117291">
                <a:tc vMerge="1">
                  <a:txBody>
                    <a:bodyPr/>
                    <a:lstStyle/>
                    <a:p>
                      <a:endParaRPr lang="en-GB"/>
                    </a:p>
                  </a:txBody>
                  <a:tcPr/>
                </a:tc>
                <a:tc vMerge="1">
                  <a:txBody>
                    <a:bodyPr/>
                    <a:lstStyle/>
                    <a:p>
                      <a:endParaRPr lang="en-GB"/>
                    </a:p>
                  </a:txBody>
                  <a:tcPr/>
                </a:tc>
                <a:tc>
                  <a:txBody>
                    <a:bodyPr/>
                    <a:lstStyle/>
                    <a:p>
                      <a:pPr>
                        <a:lnSpc>
                          <a:spcPct val="100000"/>
                        </a:lnSpc>
                        <a:spcAft>
                          <a:spcPts val="0"/>
                        </a:spcAft>
                      </a:pPr>
                      <a:r>
                        <a:rPr lang="en-GB" sz="1000" dirty="0">
                          <a:effectLst/>
                          <a:latin typeface="Arial Narrow" panose="020B0606020202030204" pitchFamily="34" charset="0"/>
                        </a:rPr>
                        <a:t>Risk of personal crime </a:t>
                      </a:r>
                      <a:endParaRPr lang="en-GB" sz="10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26162" marR="26162" marT="3634" marB="0" anchor="ctr"/>
                </a:tc>
                <a:tc>
                  <a:txBody>
                    <a:bodyPr/>
                    <a:lstStyle/>
                    <a:p>
                      <a:pPr algn="ctr">
                        <a:lnSpc>
                          <a:spcPct val="100000"/>
                        </a:lnSpc>
                        <a:spcAft>
                          <a:spcPts val="0"/>
                        </a:spcAft>
                      </a:pPr>
                      <a:r>
                        <a:rPr lang="en-GB" sz="1000" dirty="0" smtClean="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3.5%% (Sep 16)</a:t>
                      </a:r>
                      <a:endParaRPr lang="en-GB" sz="1000" dirty="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26162" marR="26162" marT="3634"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smtClean="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2.9% (Jun 17)</a:t>
                      </a:r>
                    </a:p>
                  </a:txBody>
                  <a:tcPr marL="26162" marR="26162" marT="3634" marB="0" anchor="ctr"/>
                </a:tc>
                <a:tc>
                  <a:txBody>
                    <a:bodyPr/>
                    <a:lstStyle/>
                    <a:p>
                      <a:pPr algn="ctr">
                        <a:lnSpc>
                          <a:spcPct val="100000"/>
                        </a:lnSpc>
                        <a:spcAft>
                          <a:spcPts val="0"/>
                        </a:spcAft>
                      </a:pPr>
                      <a:r>
                        <a:rPr lang="en-GB" sz="1000" dirty="0">
                          <a:solidFill>
                            <a:schemeClr val="tx1"/>
                          </a:solidFill>
                          <a:effectLst/>
                          <a:latin typeface="Arial Narrow" panose="020B0606020202030204" pitchFamily="34" charset="0"/>
                        </a:rPr>
                        <a:t>Improving</a:t>
                      </a:r>
                      <a:endParaRPr lang="en-GB" sz="1000" dirty="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0" marR="0" marT="0" marB="0" anchor="ctr"/>
                </a:tc>
              </a:tr>
              <a:tr h="421665">
                <a:tc vMerge="1">
                  <a:txBody>
                    <a:bodyPr/>
                    <a:lstStyle/>
                    <a:p>
                      <a:endParaRPr lang="en-GB"/>
                    </a:p>
                  </a:txBody>
                  <a:tcPr/>
                </a:tc>
                <a:tc>
                  <a:txBody>
                    <a:bodyPr/>
                    <a:lstStyle/>
                    <a:p>
                      <a:pPr>
                        <a:lnSpc>
                          <a:spcPct val="100000"/>
                        </a:lnSpc>
                        <a:spcAft>
                          <a:spcPts val="0"/>
                        </a:spcAft>
                      </a:pPr>
                      <a:r>
                        <a:rPr lang="en-GB" sz="1000" dirty="0">
                          <a:effectLst/>
                          <a:latin typeface="Arial Narrow" panose="020B0606020202030204" pitchFamily="34" charset="0"/>
                        </a:rPr>
                        <a:t>Significantly reduce the reoffending rate in West Yorkshire </a:t>
                      </a:r>
                      <a:endParaRPr lang="en-GB" sz="10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26162" marR="26162" marT="3634" marB="0" anchor="ctr"/>
                </a:tc>
                <a:tc>
                  <a:txBody>
                    <a:bodyPr/>
                    <a:lstStyle/>
                    <a:p>
                      <a:pPr>
                        <a:lnSpc>
                          <a:spcPct val="100000"/>
                        </a:lnSpc>
                        <a:spcAft>
                          <a:spcPts val="0"/>
                        </a:spcAft>
                      </a:pPr>
                      <a:r>
                        <a:rPr lang="en-GB" sz="1000" dirty="0">
                          <a:effectLst/>
                          <a:latin typeface="Arial Narrow" panose="020B0606020202030204" pitchFamily="34" charset="0"/>
                        </a:rPr>
                        <a:t>Reoffending rates of the managed cohort</a:t>
                      </a:r>
                      <a:endParaRPr lang="en-GB" sz="10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26162" marR="26162" marT="3634" marB="0" anchor="ctr"/>
                </a:tc>
                <a:tc>
                  <a:txBody>
                    <a:bodyPr/>
                    <a:lstStyle/>
                    <a:p>
                      <a:pPr algn="ctr">
                        <a:lnSpc>
                          <a:spcPct val="100000"/>
                        </a:lnSpc>
                        <a:spcAft>
                          <a:spcPts val="0"/>
                        </a:spcAft>
                      </a:pPr>
                      <a:r>
                        <a:rPr lang="en-GB" sz="1000" dirty="0" smtClean="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Cohort 1 – 3.1</a:t>
                      </a:r>
                    </a:p>
                    <a:p>
                      <a:pPr algn="ctr">
                        <a:lnSpc>
                          <a:spcPct val="100000"/>
                        </a:lnSpc>
                        <a:spcAft>
                          <a:spcPts val="0"/>
                        </a:spcAft>
                      </a:pPr>
                      <a:r>
                        <a:rPr lang="en-GB" sz="1000" dirty="0" smtClean="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Cohort 2 – 2.8</a:t>
                      </a:r>
                      <a:endParaRPr lang="en-GB" sz="1000" dirty="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26162" marR="26162" marT="3634" marB="0" anchor="ctr"/>
                </a:tc>
                <a:tc>
                  <a:txBody>
                    <a:bodyPr/>
                    <a:lstStyle/>
                    <a:p>
                      <a:pPr algn="ctr">
                        <a:lnSpc>
                          <a:spcPct val="100000"/>
                        </a:lnSpc>
                        <a:spcAft>
                          <a:spcPts val="0"/>
                        </a:spcAft>
                      </a:pPr>
                      <a:r>
                        <a:rPr lang="en-GB" sz="1000" dirty="0" smtClean="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Cohort 1 - 2.8</a:t>
                      </a:r>
                    </a:p>
                    <a:p>
                      <a:pPr algn="ctr">
                        <a:lnSpc>
                          <a:spcPct val="100000"/>
                        </a:lnSpc>
                        <a:spcAft>
                          <a:spcPts val="0"/>
                        </a:spcAft>
                      </a:pPr>
                      <a:r>
                        <a:rPr lang="en-GB" sz="1000" dirty="0" smtClean="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Cohort 2 – 2.5</a:t>
                      </a:r>
                      <a:endParaRPr lang="en-GB" sz="1000" dirty="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26162" marR="26162" marT="3634" marB="0" anchor="ctr"/>
                </a:tc>
                <a:tc>
                  <a:txBody>
                    <a:bodyPr/>
                    <a:lstStyle/>
                    <a:p>
                      <a:pPr algn="ctr">
                        <a:lnSpc>
                          <a:spcPct val="100000"/>
                        </a:lnSpc>
                        <a:spcAft>
                          <a:spcPts val="0"/>
                        </a:spcAft>
                      </a:pPr>
                      <a:r>
                        <a:rPr lang="en-GB" sz="1000" dirty="0">
                          <a:solidFill>
                            <a:schemeClr val="tx1"/>
                          </a:solidFill>
                          <a:effectLst/>
                          <a:latin typeface="Arial Narrow" panose="020B0606020202030204" pitchFamily="34" charset="0"/>
                        </a:rPr>
                        <a:t>Stable </a:t>
                      </a:r>
                      <a:endParaRPr lang="en-GB" sz="1000" dirty="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0" marR="0" marT="0" marB="0" anchor="ctr"/>
                </a:tc>
              </a:tr>
              <a:tr h="369966">
                <a:tc vMerge="1">
                  <a:txBody>
                    <a:bodyPr/>
                    <a:lstStyle/>
                    <a:p>
                      <a:endParaRPr lang="en-GB"/>
                    </a:p>
                  </a:txBody>
                  <a:tcPr/>
                </a:tc>
                <a:tc>
                  <a:txBody>
                    <a:bodyPr/>
                    <a:lstStyle/>
                    <a:p>
                      <a:pPr>
                        <a:lnSpc>
                          <a:spcPct val="100000"/>
                        </a:lnSpc>
                        <a:spcAft>
                          <a:spcPts val="0"/>
                        </a:spcAft>
                      </a:pPr>
                      <a:r>
                        <a:rPr lang="en-GB" sz="1000" dirty="0">
                          <a:effectLst/>
                          <a:latin typeface="Arial Narrow" panose="020B0606020202030204" pitchFamily="34" charset="0"/>
                        </a:rPr>
                        <a:t>HMIC PEEL inspections will grade West Yorkshire Police as GOOD or OUTSTANDING at effectively reducing crime</a:t>
                      </a:r>
                      <a:endParaRPr lang="en-GB" sz="10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26162" marR="26162" marT="3634" marB="0" anchor="ctr"/>
                </a:tc>
                <a:tc>
                  <a:txBody>
                    <a:bodyPr/>
                    <a:lstStyle/>
                    <a:p>
                      <a:pPr>
                        <a:lnSpc>
                          <a:spcPct val="100000"/>
                        </a:lnSpc>
                        <a:spcAft>
                          <a:spcPts val="0"/>
                        </a:spcAft>
                      </a:pPr>
                      <a:r>
                        <a:rPr lang="en-GB" sz="1000" dirty="0">
                          <a:effectLst/>
                          <a:latin typeface="Arial Narrow" panose="020B0606020202030204" pitchFamily="34" charset="0"/>
                        </a:rPr>
                        <a:t>HMIC PEEL Effectiveness inspection </a:t>
                      </a:r>
                      <a:endParaRPr lang="en-GB" sz="10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26162" marR="26162" marT="3634" marB="0" anchor="ctr"/>
                </a:tc>
                <a:tc>
                  <a:txBody>
                    <a:bodyPr/>
                    <a:lstStyle/>
                    <a:p>
                      <a:pPr algn="ctr">
                        <a:lnSpc>
                          <a:spcPct val="100000"/>
                        </a:lnSpc>
                        <a:spcAft>
                          <a:spcPts val="0"/>
                        </a:spcAft>
                      </a:pPr>
                      <a:r>
                        <a:rPr lang="en-GB" sz="1000" dirty="0" smtClean="0">
                          <a:solidFill>
                            <a:schemeClr val="tx1"/>
                          </a:solidFill>
                          <a:effectLst/>
                          <a:latin typeface="Arial Narrow" panose="020B0606020202030204" pitchFamily="34" charset="0"/>
                        </a:rPr>
                        <a:t>Good</a:t>
                      </a:r>
                    </a:p>
                    <a:p>
                      <a:pPr algn="ctr">
                        <a:lnSpc>
                          <a:spcPct val="100000"/>
                        </a:lnSpc>
                        <a:spcAft>
                          <a:spcPts val="0"/>
                        </a:spcAft>
                      </a:pPr>
                      <a:r>
                        <a:rPr lang="en-GB" sz="1000" dirty="0" smtClean="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2016</a:t>
                      </a:r>
                      <a:endParaRPr lang="en-GB" sz="1000" dirty="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26162" marR="26162" marT="3634" marB="0" anchor="ctr"/>
                </a:tc>
                <a:tc>
                  <a:txBody>
                    <a:bodyPr/>
                    <a:lstStyle/>
                    <a:p>
                      <a:pPr algn="ctr">
                        <a:lnSpc>
                          <a:spcPct val="100000"/>
                        </a:lnSpc>
                        <a:spcAft>
                          <a:spcPts val="0"/>
                        </a:spcAft>
                      </a:pPr>
                      <a:r>
                        <a:rPr lang="en-GB" sz="1000" dirty="0" smtClean="0">
                          <a:solidFill>
                            <a:schemeClr val="tx1"/>
                          </a:solidFill>
                          <a:effectLst/>
                          <a:latin typeface="Arial Narrow" panose="020B0606020202030204" pitchFamily="34" charset="0"/>
                        </a:rPr>
                        <a:t>Good</a:t>
                      </a:r>
                    </a:p>
                    <a:p>
                      <a:pPr algn="ctr">
                        <a:lnSpc>
                          <a:spcPct val="100000"/>
                        </a:lnSpc>
                        <a:spcAft>
                          <a:spcPts val="0"/>
                        </a:spcAft>
                      </a:pPr>
                      <a:r>
                        <a:rPr lang="en-GB" sz="1000" dirty="0" smtClean="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2017</a:t>
                      </a:r>
                      <a:endParaRPr lang="en-GB" sz="1000" dirty="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26162" marR="26162" marT="3634" marB="0" anchor="ctr"/>
                </a:tc>
                <a:tc>
                  <a:txBody>
                    <a:bodyPr/>
                    <a:lstStyle/>
                    <a:p>
                      <a:pPr algn="ctr">
                        <a:lnSpc>
                          <a:spcPct val="100000"/>
                        </a:lnSpc>
                        <a:spcAft>
                          <a:spcPts val="0"/>
                        </a:spcAft>
                      </a:pPr>
                      <a:r>
                        <a:rPr lang="en-GB" sz="1000" dirty="0">
                          <a:solidFill>
                            <a:schemeClr val="tx1"/>
                          </a:solidFill>
                          <a:effectLst/>
                          <a:latin typeface="Arial Narrow" panose="020B0606020202030204" pitchFamily="34" charset="0"/>
                        </a:rPr>
                        <a:t>Stable </a:t>
                      </a:r>
                      <a:endParaRPr lang="en-GB" sz="1000" dirty="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0" marR="0" marT="0" marB="0" anchor="ctr"/>
                </a:tc>
              </a:tr>
              <a:tr h="249232">
                <a:tc vMerge="1">
                  <a:txBody>
                    <a:bodyPr/>
                    <a:lstStyle/>
                    <a:p>
                      <a:endParaRPr lang="en-GB"/>
                    </a:p>
                  </a:txBody>
                  <a:tcPr/>
                </a:tc>
                <a:tc>
                  <a:txBody>
                    <a:bodyPr/>
                    <a:lstStyle/>
                    <a:p>
                      <a:pPr>
                        <a:lnSpc>
                          <a:spcPct val="100000"/>
                        </a:lnSpc>
                        <a:spcAft>
                          <a:spcPts val="0"/>
                        </a:spcAft>
                      </a:pPr>
                      <a:r>
                        <a:rPr lang="en-GB" sz="1000" dirty="0">
                          <a:effectLst/>
                          <a:latin typeface="Arial Narrow" panose="020B0606020202030204" pitchFamily="34" charset="0"/>
                        </a:rPr>
                        <a:t>More people will feel safe in West Yorkshire</a:t>
                      </a:r>
                      <a:endParaRPr lang="en-GB" sz="10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26162" marR="26162" marT="3634" marB="0" anchor="ctr"/>
                </a:tc>
                <a:tc>
                  <a:txBody>
                    <a:bodyPr/>
                    <a:lstStyle/>
                    <a:p>
                      <a:pPr>
                        <a:lnSpc>
                          <a:spcPct val="100000"/>
                        </a:lnSpc>
                        <a:spcAft>
                          <a:spcPts val="0"/>
                        </a:spcAft>
                      </a:pPr>
                      <a:r>
                        <a:rPr lang="en-GB" sz="1000" dirty="0">
                          <a:effectLst/>
                          <a:latin typeface="Arial Narrow" panose="020B0606020202030204" pitchFamily="34" charset="0"/>
                        </a:rPr>
                        <a:t>Feelings of Safety </a:t>
                      </a:r>
                      <a:r>
                        <a:rPr lang="en-GB" sz="1000" dirty="0" smtClean="0">
                          <a:effectLst/>
                          <a:latin typeface="Arial Narrow" panose="020B0606020202030204" pitchFamily="34" charset="0"/>
                        </a:rPr>
                        <a:t>survey (FoS) </a:t>
                      </a:r>
                      <a:r>
                        <a:rPr lang="en-GB" sz="1000" dirty="0">
                          <a:effectLst/>
                          <a:latin typeface="Arial Narrow" panose="020B0606020202030204" pitchFamily="34" charset="0"/>
                        </a:rPr>
                        <a:t>/ Your Views</a:t>
                      </a:r>
                      <a:endParaRPr lang="en-GB" sz="10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26162" marR="26162" marT="3634" marB="0" anchor="ctr"/>
                </a:tc>
                <a:tc>
                  <a:txBody>
                    <a:bodyPr/>
                    <a:lstStyle/>
                    <a:p>
                      <a:pPr algn="ctr">
                        <a:lnSpc>
                          <a:spcPct val="100000"/>
                        </a:lnSpc>
                        <a:spcAft>
                          <a:spcPts val="0"/>
                        </a:spcAft>
                      </a:pPr>
                      <a:r>
                        <a:rPr lang="en-GB" sz="1000" dirty="0">
                          <a:solidFill>
                            <a:schemeClr val="tx1"/>
                          </a:solidFill>
                          <a:effectLst/>
                          <a:latin typeface="Arial Narrow" panose="020B0606020202030204" pitchFamily="34" charset="0"/>
                        </a:rPr>
                        <a:t>82</a:t>
                      </a:r>
                      <a:r>
                        <a:rPr lang="en-GB" sz="1000" dirty="0" smtClean="0">
                          <a:solidFill>
                            <a:schemeClr val="tx1"/>
                          </a:solidFill>
                          <a:effectLst/>
                          <a:latin typeface="Arial Narrow" panose="020B0606020202030204" pitchFamily="34" charset="0"/>
                        </a:rPr>
                        <a:t>% </a:t>
                      </a:r>
                    </a:p>
                    <a:p>
                      <a:pPr algn="ctr">
                        <a:lnSpc>
                          <a:spcPct val="100000"/>
                        </a:lnSpc>
                        <a:spcAft>
                          <a:spcPts val="0"/>
                        </a:spcAft>
                      </a:pPr>
                      <a:r>
                        <a:rPr lang="en-GB" sz="1000" dirty="0" smtClean="0">
                          <a:solidFill>
                            <a:schemeClr val="tx1"/>
                          </a:solidFill>
                          <a:effectLst/>
                          <a:latin typeface="Arial Narrow" panose="020B0606020202030204" pitchFamily="34" charset="0"/>
                        </a:rPr>
                        <a:t>(FoS - 2015)</a:t>
                      </a:r>
                      <a:endParaRPr lang="en-GB" sz="1000" dirty="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26162" marR="26162" marT="3634" marB="0" anchor="ctr"/>
                </a:tc>
                <a:tc>
                  <a:txBody>
                    <a:bodyPr/>
                    <a:lstStyle/>
                    <a:p>
                      <a:pPr algn="ctr">
                        <a:lnSpc>
                          <a:spcPct val="100000"/>
                        </a:lnSpc>
                        <a:spcAft>
                          <a:spcPts val="0"/>
                        </a:spcAft>
                      </a:pPr>
                      <a:r>
                        <a:rPr lang="en-GB" sz="1000" dirty="0" smtClean="0">
                          <a:solidFill>
                            <a:schemeClr val="tx1"/>
                          </a:solidFill>
                          <a:effectLst/>
                          <a:latin typeface="Arial Narrow" panose="020B0606020202030204" pitchFamily="34" charset="0"/>
                        </a:rPr>
                        <a:t>82.3%</a:t>
                      </a:r>
                    </a:p>
                    <a:p>
                      <a:pPr algn="ctr">
                        <a:lnSpc>
                          <a:spcPct val="100000"/>
                        </a:lnSpc>
                        <a:spcAft>
                          <a:spcPts val="0"/>
                        </a:spcAft>
                      </a:pPr>
                      <a:r>
                        <a:rPr lang="en-GB" sz="1000" dirty="0" smtClean="0">
                          <a:solidFill>
                            <a:schemeClr val="tx1"/>
                          </a:solidFill>
                          <a:effectLst/>
                          <a:latin typeface="Arial Narrow" panose="020B0606020202030204" pitchFamily="34" charset="0"/>
                        </a:rPr>
                        <a:t>(Your Views)</a:t>
                      </a:r>
                      <a:endParaRPr lang="en-GB" sz="1000" dirty="0">
                        <a:solidFill>
                          <a:schemeClr val="tx1"/>
                        </a:solidFill>
                        <a:effectLst/>
                        <a:latin typeface="Arial Narrow" panose="020B0606020202030204" pitchFamily="34" charset="0"/>
                      </a:endParaRPr>
                    </a:p>
                  </a:txBody>
                  <a:tcPr marL="26162" marR="26162" marT="3634" marB="0" anchor="ctr"/>
                </a:tc>
                <a:tc>
                  <a:txBody>
                    <a:bodyPr/>
                    <a:lstStyle/>
                    <a:p>
                      <a:pPr algn="ctr">
                        <a:lnSpc>
                          <a:spcPct val="100000"/>
                        </a:lnSpc>
                        <a:spcAft>
                          <a:spcPts val="0"/>
                        </a:spcAft>
                      </a:pPr>
                      <a:r>
                        <a:rPr lang="en-GB" sz="1000" dirty="0" smtClean="0">
                          <a:solidFill>
                            <a:schemeClr val="tx1"/>
                          </a:solidFill>
                          <a:effectLst/>
                          <a:latin typeface="Arial Narrow" panose="020B0606020202030204" pitchFamily="34" charset="0"/>
                          <a:ea typeface="+mn-ea"/>
                          <a:cs typeface="+mn-cs"/>
                        </a:rPr>
                        <a:t>Stable</a:t>
                      </a:r>
                      <a:endParaRPr lang="en-GB" sz="1000" dirty="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0" marR="0" marT="0" marB="0" anchor="ctr"/>
                </a:tc>
              </a:tr>
              <a:tr h="369966">
                <a:tc vMerge="1">
                  <a:txBody>
                    <a:bodyPr/>
                    <a:lstStyle/>
                    <a:p>
                      <a:endParaRPr lang="en-GB"/>
                    </a:p>
                  </a:txBody>
                  <a:tcPr/>
                </a:tc>
                <a:tc>
                  <a:txBody>
                    <a:bodyPr/>
                    <a:lstStyle/>
                    <a:p>
                      <a:pPr>
                        <a:lnSpc>
                          <a:spcPct val="100000"/>
                        </a:lnSpc>
                        <a:spcAft>
                          <a:spcPts val="0"/>
                        </a:spcAft>
                      </a:pPr>
                      <a:r>
                        <a:rPr lang="en-GB" sz="1000" dirty="0">
                          <a:effectLst/>
                          <a:latin typeface="Arial Narrow" panose="020B0606020202030204" pitchFamily="34" charset="0"/>
                        </a:rPr>
                        <a:t>Frontline policing will be protected and resourced to deter, detect and deal with criminals</a:t>
                      </a:r>
                      <a:endParaRPr lang="en-GB" sz="10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26162" marR="26162" marT="3634" marB="0" anchor="ctr"/>
                </a:tc>
                <a:tc>
                  <a:txBody>
                    <a:bodyPr/>
                    <a:lstStyle/>
                    <a:p>
                      <a:pPr>
                        <a:lnSpc>
                          <a:spcPct val="100000"/>
                        </a:lnSpc>
                        <a:spcAft>
                          <a:spcPts val="0"/>
                        </a:spcAft>
                      </a:pPr>
                      <a:r>
                        <a:rPr lang="en-GB" sz="1000" dirty="0">
                          <a:solidFill>
                            <a:schemeClr val="tx1"/>
                          </a:solidFill>
                          <a:effectLst/>
                          <a:latin typeface="Arial Narrow" panose="020B0606020202030204" pitchFamily="34" charset="0"/>
                        </a:rPr>
                        <a:t>Proportion of police officers in operational functions will remain the same or improve</a:t>
                      </a:r>
                      <a:endParaRPr lang="en-GB" sz="1000" dirty="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26162" marR="26162" marT="3634" marB="0" anchor="ctr"/>
                </a:tc>
                <a:tc>
                  <a:txBody>
                    <a:bodyPr/>
                    <a:lstStyle/>
                    <a:p>
                      <a:pPr algn="ctr">
                        <a:lnSpc>
                          <a:spcPct val="100000"/>
                        </a:lnSpc>
                        <a:spcAft>
                          <a:spcPts val="0"/>
                        </a:spcAft>
                      </a:pPr>
                      <a:r>
                        <a:rPr lang="en-GB" sz="1000" dirty="0" smtClean="0">
                          <a:solidFill>
                            <a:schemeClr val="tx1"/>
                          </a:solidFill>
                          <a:effectLst/>
                          <a:latin typeface="Arial Narrow" panose="020B0606020202030204" pitchFamily="34" charset="0"/>
                        </a:rPr>
                        <a:t>93.1%</a:t>
                      </a:r>
                      <a:endParaRPr lang="en-GB" sz="1000" dirty="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26162" marR="26162" marT="3634" marB="0" anchor="ctr"/>
                </a:tc>
                <a:tc>
                  <a:txBody>
                    <a:bodyPr/>
                    <a:lstStyle/>
                    <a:p>
                      <a:pPr algn="ctr">
                        <a:lnSpc>
                          <a:spcPct val="100000"/>
                        </a:lnSpc>
                        <a:spcAft>
                          <a:spcPts val="0"/>
                        </a:spcAft>
                      </a:pPr>
                      <a:r>
                        <a:rPr lang="en-GB" sz="1000" dirty="0" smtClean="0">
                          <a:solidFill>
                            <a:schemeClr val="tx1"/>
                          </a:solidFill>
                          <a:effectLst/>
                          <a:latin typeface="Arial Narrow" panose="020B0606020202030204" pitchFamily="34" charset="0"/>
                        </a:rPr>
                        <a:t>93.3%</a:t>
                      </a:r>
                      <a:endParaRPr lang="en-GB" sz="1000" dirty="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26162" marR="26162" marT="3634" marB="0" anchor="ctr"/>
                </a:tc>
                <a:tc>
                  <a:txBody>
                    <a:bodyPr/>
                    <a:lstStyle/>
                    <a:p>
                      <a:pPr algn="ctr">
                        <a:lnSpc>
                          <a:spcPct val="100000"/>
                        </a:lnSpc>
                        <a:spcAft>
                          <a:spcPts val="0"/>
                        </a:spcAft>
                      </a:pPr>
                      <a:r>
                        <a:rPr lang="en-GB" sz="1000" dirty="0">
                          <a:solidFill>
                            <a:schemeClr val="tx1"/>
                          </a:solidFill>
                          <a:effectLst/>
                          <a:latin typeface="Arial Narrow" panose="020B0606020202030204" pitchFamily="34" charset="0"/>
                        </a:rPr>
                        <a:t>Stable </a:t>
                      </a:r>
                      <a:endParaRPr lang="en-GB" sz="1000" dirty="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0" marR="0" marT="0" marB="0" anchor="ctr"/>
                </a:tc>
              </a:tr>
              <a:tr h="330384">
                <a:tc vMerge="1">
                  <a:txBody>
                    <a:bodyPr/>
                    <a:lstStyle/>
                    <a:p>
                      <a:endParaRPr lang="en-GB"/>
                    </a:p>
                  </a:txBody>
                  <a:tcPr/>
                </a:tc>
                <a:tc>
                  <a:txBody>
                    <a:bodyPr/>
                    <a:lstStyle/>
                    <a:p>
                      <a:pPr>
                        <a:lnSpc>
                          <a:spcPct val="100000"/>
                        </a:lnSpc>
                        <a:spcAft>
                          <a:spcPts val="0"/>
                        </a:spcAft>
                      </a:pPr>
                      <a:r>
                        <a:rPr lang="en-GB" sz="1000" dirty="0">
                          <a:effectLst/>
                          <a:latin typeface="Arial Narrow" panose="020B0606020202030204" pitchFamily="34" charset="0"/>
                        </a:rPr>
                        <a:t>More people will think the police are doing a good or excellent job in their local area</a:t>
                      </a:r>
                      <a:endParaRPr lang="en-GB" sz="10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26162" marR="26162" marT="3634" marB="0" anchor="ctr"/>
                </a:tc>
                <a:tc>
                  <a:txBody>
                    <a:bodyPr/>
                    <a:lstStyle/>
                    <a:p>
                      <a:pPr>
                        <a:lnSpc>
                          <a:spcPct val="100000"/>
                        </a:lnSpc>
                        <a:spcAft>
                          <a:spcPts val="0"/>
                        </a:spcAft>
                      </a:pPr>
                      <a:r>
                        <a:rPr lang="en-GB" sz="1000" dirty="0">
                          <a:effectLst/>
                          <a:latin typeface="Arial Narrow" panose="020B0606020202030204" pitchFamily="34" charset="0"/>
                        </a:rPr>
                        <a:t>Your Views </a:t>
                      </a:r>
                      <a:r>
                        <a:rPr lang="en-GB" sz="1000" dirty="0" smtClean="0">
                          <a:effectLst/>
                          <a:latin typeface="Arial Narrow" panose="020B0606020202030204" pitchFamily="34" charset="0"/>
                        </a:rPr>
                        <a:t>survey</a:t>
                      </a:r>
                      <a:endParaRPr lang="en-GB" sz="1000" dirty="0">
                        <a:effectLst/>
                        <a:latin typeface="Arial Narrow" panose="020B0606020202030204" pitchFamily="34" charset="0"/>
                      </a:endParaRPr>
                    </a:p>
                  </a:txBody>
                  <a:tcPr marL="26162" marR="26162" marT="3634" marB="0" anchor="ctr"/>
                </a:tc>
                <a:tc>
                  <a:txBody>
                    <a:bodyPr/>
                    <a:lstStyle/>
                    <a:p>
                      <a:pPr algn="ctr">
                        <a:lnSpc>
                          <a:spcPct val="100000"/>
                        </a:lnSpc>
                        <a:spcAft>
                          <a:spcPts val="0"/>
                        </a:spcAft>
                      </a:pPr>
                      <a:r>
                        <a:rPr lang="en-GB" sz="1000" dirty="0" smtClean="0">
                          <a:solidFill>
                            <a:schemeClr val="tx1"/>
                          </a:solidFill>
                          <a:effectLst/>
                          <a:latin typeface="Arial Narrow" panose="020B0606020202030204" pitchFamily="34" charset="0"/>
                        </a:rPr>
                        <a:t>50.0%</a:t>
                      </a:r>
                      <a:endParaRPr lang="en-GB" sz="1000" dirty="0">
                        <a:solidFill>
                          <a:schemeClr val="tx1"/>
                        </a:solidFill>
                        <a:effectLst/>
                        <a:latin typeface="Arial Narrow" panose="020B0606020202030204" pitchFamily="34" charset="0"/>
                      </a:endParaRPr>
                    </a:p>
                    <a:p>
                      <a:pPr algn="ctr">
                        <a:lnSpc>
                          <a:spcPct val="100000"/>
                        </a:lnSpc>
                        <a:spcAft>
                          <a:spcPts val="0"/>
                        </a:spcAft>
                      </a:pPr>
                      <a:r>
                        <a:rPr lang="en-GB" sz="1000" dirty="0">
                          <a:solidFill>
                            <a:schemeClr val="tx1"/>
                          </a:solidFill>
                          <a:effectLst/>
                          <a:latin typeface="Arial Narrow" panose="020B0606020202030204" pitchFamily="34" charset="0"/>
                        </a:rPr>
                        <a:t>(PPS – </a:t>
                      </a:r>
                      <a:r>
                        <a:rPr lang="en-GB" sz="1000" dirty="0" smtClean="0">
                          <a:solidFill>
                            <a:schemeClr val="tx1"/>
                          </a:solidFill>
                          <a:effectLst/>
                          <a:latin typeface="Arial Narrow" panose="020B0606020202030204" pitchFamily="34" charset="0"/>
                        </a:rPr>
                        <a:t>Apr</a:t>
                      </a:r>
                      <a:r>
                        <a:rPr lang="en-GB" sz="1000" baseline="0" dirty="0" smtClean="0">
                          <a:solidFill>
                            <a:schemeClr val="tx1"/>
                          </a:solidFill>
                          <a:effectLst/>
                          <a:latin typeface="Arial Narrow" panose="020B0606020202030204" pitchFamily="34" charset="0"/>
                        </a:rPr>
                        <a:t> 16</a:t>
                      </a:r>
                      <a:r>
                        <a:rPr lang="en-GB" sz="1000" dirty="0" smtClean="0">
                          <a:solidFill>
                            <a:schemeClr val="tx1"/>
                          </a:solidFill>
                          <a:effectLst/>
                          <a:latin typeface="Arial Narrow" panose="020B0606020202030204" pitchFamily="34" charset="0"/>
                        </a:rPr>
                        <a:t>)</a:t>
                      </a:r>
                      <a:endParaRPr lang="en-GB" sz="1000" dirty="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26162" marR="26162" marT="3634" marB="0" anchor="ctr"/>
                </a:tc>
                <a:tc>
                  <a:txBody>
                    <a:bodyPr/>
                    <a:lstStyle/>
                    <a:p>
                      <a:pPr algn="ctr">
                        <a:lnSpc>
                          <a:spcPct val="100000"/>
                        </a:lnSpc>
                        <a:spcAft>
                          <a:spcPts val="0"/>
                        </a:spcAft>
                      </a:pPr>
                      <a:r>
                        <a:rPr lang="en-GB" sz="1000" dirty="0" smtClean="0">
                          <a:solidFill>
                            <a:schemeClr val="tx1"/>
                          </a:solidFill>
                          <a:effectLst/>
                          <a:latin typeface="Arial Narrow" panose="020B0606020202030204" pitchFamily="34" charset="0"/>
                        </a:rPr>
                        <a:t>44.3%</a:t>
                      </a:r>
                      <a:endParaRPr lang="en-GB" sz="1000" dirty="0">
                        <a:solidFill>
                          <a:schemeClr val="tx1"/>
                        </a:solidFill>
                        <a:effectLst/>
                        <a:latin typeface="Arial Narrow" panose="020B0606020202030204" pitchFamily="34" charset="0"/>
                      </a:endParaRPr>
                    </a:p>
                    <a:p>
                      <a:pPr algn="ctr">
                        <a:lnSpc>
                          <a:spcPct val="100000"/>
                        </a:lnSpc>
                        <a:spcAft>
                          <a:spcPts val="0"/>
                        </a:spcAft>
                      </a:pPr>
                      <a:r>
                        <a:rPr lang="en-GB" sz="1000" dirty="0">
                          <a:solidFill>
                            <a:schemeClr val="tx1"/>
                          </a:solidFill>
                          <a:effectLst/>
                          <a:latin typeface="Arial Narrow" panose="020B0606020202030204" pitchFamily="34" charset="0"/>
                        </a:rPr>
                        <a:t>(Your Views)</a:t>
                      </a:r>
                      <a:endParaRPr lang="en-GB" sz="1000" dirty="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26162" marR="26162" marT="3634" marB="0" anchor="ctr"/>
                </a:tc>
                <a:tc>
                  <a:txBody>
                    <a:bodyPr/>
                    <a:lstStyle/>
                    <a:p>
                      <a:pPr algn="ctr">
                        <a:lnSpc>
                          <a:spcPct val="100000"/>
                        </a:lnSpc>
                        <a:spcAft>
                          <a:spcPts val="0"/>
                        </a:spcAft>
                      </a:pPr>
                      <a:r>
                        <a:rPr lang="en-GB" sz="1000" dirty="0">
                          <a:solidFill>
                            <a:schemeClr val="tx1"/>
                          </a:solidFill>
                          <a:effectLst/>
                          <a:latin typeface="Arial Narrow" panose="020B0606020202030204" pitchFamily="34" charset="0"/>
                        </a:rPr>
                        <a:t>Not comparable </a:t>
                      </a:r>
                      <a:endParaRPr lang="en-GB" sz="1000" dirty="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0" marR="0" marT="0" marB="0" anchor="ctr"/>
                </a:tc>
              </a:tr>
              <a:tr h="241755">
                <a:tc vMerge="1">
                  <a:txBody>
                    <a:bodyPr/>
                    <a:lstStyle/>
                    <a:p>
                      <a:endParaRPr lang="en-GB"/>
                    </a:p>
                  </a:txBody>
                  <a:tcPr/>
                </a:tc>
                <a:tc>
                  <a:txBody>
                    <a:bodyPr/>
                    <a:lstStyle/>
                    <a:p>
                      <a:pPr>
                        <a:lnSpc>
                          <a:spcPct val="100000"/>
                        </a:lnSpc>
                        <a:spcAft>
                          <a:spcPts val="0"/>
                        </a:spcAft>
                      </a:pPr>
                      <a:r>
                        <a:rPr lang="en-GB" sz="1000" dirty="0">
                          <a:effectLst/>
                          <a:latin typeface="Arial Narrow" panose="020B0606020202030204" pitchFamily="34" charset="0"/>
                        </a:rPr>
                        <a:t>More people will be confident that the police and partners will prevent crime and anti-social behaviour</a:t>
                      </a:r>
                      <a:endParaRPr lang="en-GB" sz="10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26162" marR="26162" marT="3634" marB="0" anchor="ctr"/>
                </a:tc>
                <a:tc>
                  <a:txBody>
                    <a:bodyPr/>
                    <a:lstStyle/>
                    <a:p>
                      <a:pPr>
                        <a:lnSpc>
                          <a:spcPct val="100000"/>
                        </a:lnSpc>
                        <a:spcAft>
                          <a:spcPts val="0"/>
                        </a:spcAft>
                      </a:pPr>
                      <a:r>
                        <a:rPr lang="en-GB" sz="1000" dirty="0">
                          <a:effectLst/>
                          <a:latin typeface="Arial Narrow" panose="020B0606020202030204" pitchFamily="34" charset="0"/>
                        </a:rPr>
                        <a:t>Your Views </a:t>
                      </a:r>
                      <a:r>
                        <a:rPr lang="en-GB" sz="1000" dirty="0" smtClean="0">
                          <a:effectLst/>
                          <a:latin typeface="Arial Narrow" panose="020B0606020202030204" pitchFamily="34" charset="0"/>
                        </a:rPr>
                        <a:t>survey</a:t>
                      </a:r>
                      <a:endParaRPr lang="en-GB" sz="1000" dirty="0">
                        <a:effectLst/>
                        <a:latin typeface="Arial Narrow" panose="020B0606020202030204" pitchFamily="34" charset="0"/>
                      </a:endParaRPr>
                    </a:p>
                  </a:txBody>
                  <a:tcPr marL="26162" marR="26162" marT="3634" marB="0" anchor="ctr"/>
                </a:tc>
                <a:tc>
                  <a:txBody>
                    <a:bodyPr/>
                    <a:lstStyle/>
                    <a:p>
                      <a:pPr algn="ctr">
                        <a:lnSpc>
                          <a:spcPct val="100000"/>
                        </a:lnSpc>
                        <a:spcAft>
                          <a:spcPts val="0"/>
                        </a:spcAft>
                      </a:pPr>
                      <a:r>
                        <a:rPr lang="en-GB" sz="1000" dirty="0" smtClean="0">
                          <a:solidFill>
                            <a:schemeClr val="tx1"/>
                          </a:solidFill>
                          <a:effectLst/>
                          <a:latin typeface="Arial Narrow" panose="020B0606020202030204" pitchFamily="34" charset="0"/>
                        </a:rPr>
                        <a:t>38.6%</a:t>
                      </a:r>
                      <a:endParaRPr lang="en-GB" sz="1000" dirty="0">
                        <a:solidFill>
                          <a:schemeClr val="tx1"/>
                        </a:solidFill>
                        <a:effectLst/>
                        <a:latin typeface="Arial Narrow" panose="020B0606020202030204" pitchFamily="34" charset="0"/>
                      </a:endParaRPr>
                    </a:p>
                    <a:p>
                      <a:pPr algn="ctr">
                        <a:lnSpc>
                          <a:spcPct val="100000"/>
                        </a:lnSpc>
                        <a:spcAft>
                          <a:spcPts val="0"/>
                        </a:spcAft>
                      </a:pPr>
                      <a:r>
                        <a:rPr lang="en-GB" sz="1000" dirty="0" smtClean="0">
                          <a:solidFill>
                            <a:schemeClr val="tx1"/>
                          </a:solidFill>
                          <a:effectLst/>
                          <a:latin typeface="Arial Narrow" panose="020B0606020202030204" pitchFamily="34" charset="0"/>
                        </a:rPr>
                        <a:t>(PPS – Apr</a:t>
                      </a:r>
                      <a:r>
                        <a:rPr lang="en-GB" sz="1000" baseline="0" dirty="0" smtClean="0">
                          <a:solidFill>
                            <a:schemeClr val="tx1"/>
                          </a:solidFill>
                          <a:effectLst/>
                          <a:latin typeface="Arial Narrow" panose="020B0606020202030204" pitchFamily="34" charset="0"/>
                        </a:rPr>
                        <a:t> 16</a:t>
                      </a:r>
                      <a:r>
                        <a:rPr lang="en-GB" sz="1000" dirty="0" smtClean="0">
                          <a:solidFill>
                            <a:schemeClr val="tx1"/>
                          </a:solidFill>
                          <a:effectLst/>
                          <a:latin typeface="Arial Narrow" panose="020B0606020202030204" pitchFamily="34" charset="0"/>
                        </a:rPr>
                        <a:t>)</a:t>
                      </a:r>
                      <a:endParaRPr lang="en-GB" sz="1000" dirty="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26162" marR="26162" marT="3634" marB="0" anchor="ctr"/>
                </a:tc>
                <a:tc>
                  <a:txBody>
                    <a:bodyPr/>
                    <a:lstStyle/>
                    <a:p>
                      <a:pPr algn="ctr">
                        <a:lnSpc>
                          <a:spcPct val="100000"/>
                        </a:lnSpc>
                        <a:spcAft>
                          <a:spcPts val="0"/>
                        </a:spcAft>
                      </a:pPr>
                      <a:r>
                        <a:rPr lang="en-GB" sz="1000" dirty="0" smtClean="0">
                          <a:solidFill>
                            <a:schemeClr val="tx1"/>
                          </a:solidFill>
                          <a:effectLst/>
                          <a:latin typeface="Arial Narrow" panose="020B0606020202030204" pitchFamily="34" charset="0"/>
                        </a:rPr>
                        <a:t>41.1%</a:t>
                      </a:r>
                      <a:endParaRPr lang="en-GB" sz="1000" dirty="0">
                        <a:solidFill>
                          <a:schemeClr val="tx1"/>
                        </a:solidFill>
                        <a:effectLst/>
                        <a:latin typeface="Arial Narrow" panose="020B0606020202030204" pitchFamily="34" charset="0"/>
                      </a:endParaRPr>
                    </a:p>
                    <a:p>
                      <a:pPr algn="ctr">
                        <a:lnSpc>
                          <a:spcPct val="100000"/>
                        </a:lnSpc>
                        <a:spcAft>
                          <a:spcPts val="0"/>
                        </a:spcAft>
                      </a:pPr>
                      <a:r>
                        <a:rPr lang="en-GB" sz="1000" dirty="0">
                          <a:solidFill>
                            <a:schemeClr val="tx1"/>
                          </a:solidFill>
                          <a:effectLst/>
                          <a:latin typeface="Arial Narrow" panose="020B0606020202030204" pitchFamily="34" charset="0"/>
                        </a:rPr>
                        <a:t>(Your Views)</a:t>
                      </a:r>
                      <a:endParaRPr lang="en-GB" sz="1000" dirty="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26162" marR="26162" marT="3634" marB="0" anchor="ctr"/>
                </a:tc>
                <a:tc>
                  <a:txBody>
                    <a:bodyPr/>
                    <a:lstStyle/>
                    <a:p>
                      <a:pPr algn="ctr">
                        <a:lnSpc>
                          <a:spcPct val="100000"/>
                        </a:lnSpc>
                        <a:spcAft>
                          <a:spcPts val="0"/>
                        </a:spcAft>
                      </a:pPr>
                      <a:r>
                        <a:rPr lang="en-GB" sz="1000" dirty="0">
                          <a:solidFill>
                            <a:schemeClr val="tx1"/>
                          </a:solidFill>
                          <a:effectLst/>
                          <a:latin typeface="Arial Narrow" panose="020B0606020202030204" pitchFamily="34" charset="0"/>
                        </a:rPr>
                        <a:t>Not comparable </a:t>
                      </a:r>
                      <a:endParaRPr lang="en-GB" sz="1000" dirty="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0" marR="0" marT="0" marB="0" anchor="ctr"/>
                </a:tc>
              </a:tr>
              <a:tr h="369966">
                <a:tc rowSpan="2">
                  <a:txBody>
                    <a:bodyPr/>
                    <a:lstStyle/>
                    <a:p>
                      <a:pPr algn="ctr">
                        <a:lnSpc>
                          <a:spcPct val="100000"/>
                        </a:lnSpc>
                        <a:spcAft>
                          <a:spcPts val="0"/>
                        </a:spcAft>
                      </a:pPr>
                      <a:r>
                        <a:rPr lang="en-GB" sz="1000" dirty="0">
                          <a:effectLst/>
                          <a:latin typeface="Arial Narrow" panose="020B0606020202030204" pitchFamily="34" charset="0"/>
                        </a:rPr>
                        <a:t>Safeguard vulnerable</a:t>
                      </a:r>
                    </a:p>
                    <a:p>
                      <a:pPr algn="ctr">
                        <a:lnSpc>
                          <a:spcPct val="100000"/>
                        </a:lnSpc>
                        <a:spcAft>
                          <a:spcPts val="0"/>
                        </a:spcAft>
                      </a:pPr>
                      <a:r>
                        <a:rPr lang="en-GB" sz="1000" dirty="0">
                          <a:effectLst/>
                          <a:latin typeface="Arial Narrow" panose="020B0606020202030204" pitchFamily="34" charset="0"/>
                        </a:rPr>
                        <a:t> people</a:t>
                      </a:r>
                      <a:endParaRPr lang="en-GB" sz="10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26162" marR="26162" marT="3634" marB="0" vert="vert270" anchor="ctr"/>
                </a:tc>
                <a:tc>
                  <a:txBody>
                    <a:bodyPr/>
                    <a:lstStyle/>
                    <a:p>
                      <a:pPr>
                        <a:lnSpc>
                          <a:spcPct val="100000"/>
                        </a:lnSpc>
                        <a:spcAft>
                          <a:spcPts val="0"/>
                        </a:spcAft>
                      </a:pPr>
                      <a:r>
                        <a:rPr lang="en-GB" sz="1000" dirty="0">
                          <a:effectLst/>
                          <a:latin typeface="Arial Narrow" panose="020B0606020202030204" pitchFamily="34" charset="0"/>
                        </a:rPr>
                        <a:t>HMIC PEEL inspections will grade West Yorkshire Police as GOOD or OUTSTANDING at protecting the vulnerable </a:t>
                      </a:r>
                      <a:endParaRPr lang="en-GB" sz="10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26162" marR="26162" marT="3634" marB="0" anchor="ctr"/>
                </a:tc>
                <a:tc>
                  <a:txBody>
                    <a:bodyPr/>
                    <a:lstStyle/>
                    <a:p>
                      <a:pPr>
                        <a:lnSpc>
                          <a:spcPct val="100000"/>
                        </a:lnSpc>
                        <a:spcAft>
                          <a:spcPts val="0"/>
                        </a:spcAft>
                      </a:pPr>
                      <a:r>
                        <a:rPr lang="en-GB" sz="1000" dirty="0">
                          <a:solidFill>
                            <a:schemeClr val="tx1"/>
                          </a:solidFill>
                          <a:effectLst/>
                          <a:latin typeface="Arial Narrow" panose="020B0606020202030204" pitchFamily="34" charset="0"/>
                        </a:rPr>
                        <a:t>HMIC PEEL vulnerability inspection</a:t>
                      </a:r>
                      <a:endParaRPr lang="en-GB" sz="1000" dirty="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26162" marR="26162" marT="3634" marB="0" anchor="ctr"/>
                </a:tc>
                <a:tc>
                  <a:txBody>
                    <a:bodyPr/>
                    <a:lstStyle/>
                    <a:p>
                      <a:pPr algn="ctr">
                        <a:lnSpc>
                          <a:spcPct val="100000"/>
                        </a:lnSpc>
                        <a:spcAft>
                          <a:spcPts val="0"/>
                        </a:spcAft>
                      </a:pPr>
                      <a:r>
                        <a:rPr lang="en-GB" sz="1000" dirty="0">
                          <a:solidFill>
                            <a:schemeClr val="tx1"/>
                          </a:solidFill>
                          <a:effectLst/>
                          <a:latin typeface="Arial Narrow" panose="020B0606020202030204" pitchFamily="34" charset="0"/>
                        </a:rPr>
                        <a:t>Requires improvement</a:t>
                      </a:r>
                      <a:endParaRPr lang="en-GB" sz="1000" dirty="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26162" marR="26162" marT="3634" marB="0" anchor="ctr"/>
                </a:tc>
                <a:tc>
                  <a:txBody>
                    <a:bodyPr/>
                    <a:lstStyle/>
                    <a:p>
                      <a:pPr algn="ctr">
                        <a:lnSpc>
                          <a:spcPct val="100000"/>
                        </a:lnSpc>
                        <a:spcAft>
                          <a:spcPts val="0"/>
                        </a:spcAft>
                      </a:pPr>
                      <a:r>
                        <a:rPr lang="en-GB" sz="1000" dirty="0">
                          <a:solidFill>
                            <a:schemeClr val="tx1"/>
                          </a:solidFill>
                          <a:effectLst/>
                          <a:latin typeface="Arial Narrow" panose="020B0606020202030204" pitchFamily="34" charset="0"/>
                        </a:rPr>
                        <a:t>Good</a:t>
                      </a:r>
                      <a:endParaRPr lang="en-GB" sz="1000" dirty="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26162" marR="26162" marT="3634" marB="0" anchor="ctr"/>
                </a:tc>
                <a:tc>
                  <a:txBody>
                    <a:bodyPr/>
                    <a:lstStyle/>
                    <a:p>
                      <a:pPr algn="ctr">
                        <a:lnSpc>
                          <a:spcPct val="100000"/>
                        </a:lnSpc>
                        <a:spcAft>
                          <a:spcPts val="0"/>
                        </a:spcAft>
                      </a:pPr>
                      <a:r>
                        <a:rPr lang="en-GB" sz="1000" dirty="0">
                          <a:solidFill>
                            <a:schemeClr val="tx1"/>
                          </a:solidFill>
                          <a:effectLst/>
                          <a:latin typeface="Arial Narrow" panose="020B0606020202030204" pitchFamily="34" charset="0"/>
                        </a:rPr>
                        <a:t>Improving </a:t>
                      </a:r>
                      <a:endParaRPr lang="en-GB" sz="1000" dirty="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0" marR="0" marT="0" marB="0" anchor="ctr"/>
                </a:tc>
              </a:tr>
              <a:tr h="512944">
                <a:tc vMerge="1">
                  <a:txBody>
                    <a:bodyPr/>
                    <a:lstStyle/>
                    <a:p>
                      <a:endParaRPr lang="en-GB"/>
                    </a:p>
                  </a:txBody>
                  <a:tcPr/>
                </a:tc>
                <a:tc>
                  <a:txBody>
                    <a:bodyPr/>
                    <a:lstStyle/>
                    <a:p>
                      <a:pPr>
                        <a:lnSpc>
                          <a:spcPct val="100000"/>
                        </a:lnSpc>
                        <a:spcAft>
                          <a:spcPts val="0"/>
                        </a:spcAft>
                      </a:pPr>
                      <a:r>
                        <a:rPr lang="en-GB" sz="1000" dirty="0">
                          <a:effectLst/>
                          <a:latin typeface="Arial Narrow" panose="020B0606020202030204" pitchFamily="34" charset="0"/>
                        </a:rPr>
                        <a:t>The most vulnerable people will be identified and supported </a:t>
                      </a:r>
                      <a:endParaRPr lang="en-GB" sz="10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26162" marR="26162" marT="3634" marB="0" anchor="ctr"/>
                </a:tc>
                <a:tc>
                  <a:txBody>
                    <a:bodyPr/>
                    <a:lstStyle/>
                    <a:p>
                      <a:pPr>
                        <a:lnSpc>
                          <a:spcPct val="100000"/>
                        </a:lnSpc>
                        <a:spcAft>
                          <a:spcPts val="0"/>
                        </a:spcAft>
                      </a:pPr>
                      <a:r>
                        <a:rPr lang="en-GB" sz="1000" dirty="0">
                          <a:effectLst/>
                          <a:latin typeface="Arial Narrow" panose="020B0606020202030204" pitchFamily="34" charset="0"/>
                        </a:rPr>
                        <a:t>The volume of people who go missing repeatedly will reduce </a:t>
                      </a:r>
                      <a:endParaRPr lang="en-GB" sz="10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26162" marR="26162" marT="3634" marB="0" anchor="ctr"/>
                </a:tc>
                <a:tc>
                  <a:txBody>
                    <a:bodyPr/>
                    <a:lstStyle/>
                    <a:p>
                      <a:pPr algn="ctr">
                        <a:lnSpc>
                          <a:spcPct val="100000"/>
                        </a:lnSpc>
                        <a:spcAft>
                          <a:spcPts val="0"/>
                        </a:spcAft>
                      </a:pPr>
                      <a:r>
                        <a:rPr lang="en-GB" sz="1000" kern="1200" dirty="0" smtClean="0">
                          <a:solidFill>
                            <a:schemeClr val="tx1"/>
                          </a:solidFill>
                          <a:effectLst/>
                          <a:latin typeface="Arial Narrow" panose="020B0606020202030204" pitchFamily="34" charset="0"/>
                          <a:ea typeface="+mn-ea"/>
                          <a:cs typeface="+mn-cs"/>
                        </a:rPr>
                        <a:t>9,413 missing</a:t>
                      </a:r>
                      <a:endParaRPr lang="en-GB" sz="1000" kern="1200" dirty="0">
                        <a:solidFill>
                          <a:schemeClr val="tx1"/>
                        </a:solidFill>
                        <a:effectLst/>
                        <a:latin typeface="Arial Narrow" panose="020B0606020202030204" pitchFamily="34" charset="0"/>
                        <a:ea typeface="+mn-ea"/>
                        <a:cs typeface="+mn-cs"/>
                      </a:endParaRPr>
                    </a:p>
                    <a:p>
                      <a:pPr algn="ctr">
                        <a:lnSpc>
                          <a:spcPct val="100000"/>
                        </a:lnSpc>
                        <a:spcAft>
                          <a:spcPts val="0"/>
                        </a:spcAft>
                      </a:pPr>
                      <a:r>
                        <a:rPr lang="en-GB" sz="1000" kern="1200" dirty="0" smtClean="0">
                          <a:solidFill>
                            <a:schemeClr val="tx1"/>
                          </a:solidFill>
                          <a:effectLst/>
                          <a:latin typeface="Arial Narrow" panose="020B0606020202030204" pitchFamily="34" charset="0"/>
                          <a:ea typeface="+mn-ea"/>
                          <a:cs typeface="+mn-cs"/>
                        </a:rPr>
                        <a:t>26.0% </a:t>
                      </a:r>
                      <a:r>
                        <a:rPr lang="en-GB" sz="1000" kern="1200" dirty="0">
                          <a:solidFill>
                            <a:schemeClr val="tx1"/>
                          </a:solidFill>
                          <a:effectLst/>
                          <a:latin typeface="Arial Narrow" panose="020B0606020202030204" pitchFamily="34" charset="0"/>
                          <a:ea typeface="+mn-ea"/>
                          <a:cs typeface="+mn-cs"/>
                        </a:rPr>
                        <a:t>repeat </a:t>
                      </a:r>
                      <a:r>
                        <a:rPr lang="en-GB" sz="1000" kern="1200" dirty="0" smtClean="0">
                          <a:solidFill>
                            <a:schemeClr val="tx1"/>
                          </a:solidFill>
                          <a:effectLst/>
                          <a:latin typeface="Arial Narrow" panose="020B0606020202030204" pitchFamily="34" charset="0"/>
                          <a:ea typeface="+mn-ea"/>
                          <a:cs typeface="+mn-cs"/>
                        </a:rPr>
                        <a:t>rate</a:t>
                      </a:r>
                    </a:p>
                    <a:p>
                      <a:pPr algn="ctr">
                        <a:lnSpc>
                          <a:spcPct val="100000"/>
                        </a:lnSpc>
                        <a:spcAft>
                          <a:spcPts val="0"/>
                        </a:spcAft>
                      </a:pPr>
                      <a:r>
                        <a:rPr lang="en-GB" sz="1000" kern="1200" dirty="0" smtClean="0">
                          <a:solidFill>
                            <a:schemeClr val="tx1"/>
                          </a:solidFill>
                          <a:effectLst/>
                          <a:latin typeface="Arial Narrow" panose="020B0606020202030204" pitchFamily="34" charset="0"/>
                          <a:ea typeface="+mn-ea"/>
                          <a:cs typeface="+mn-cs"/>
                        </a:rPr>
                        <a:t>(Mar 17)</a:t>
                      </a:r>
                      <a:endParaRPr lang="en-GB" sz="1000" kern="1200" dirty="0">
                        <a:solidFill>
                          <a:schemeClr val="tx1"/>
                        </a:solidFill>
                        <a:effectLst/>
                        <a:latin typeface="Arial Narrow" panose="020B0606020202030204" pitchFamily="34" charset="0"/>
                        <a:ea typeface="+mn-ea"/>
                        <a:cs typeface="+mn-cs"/>
                      </a:endParaRPr>
                    </a:p>
                  </a:txBody>
                  <a:tcPr marL="26162" marR="26162" marT="3634"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smtClean="0">
                          <a:solidFill>
                            <a:schemeClr val="tx1"/>
                          </a:solidFill>
                          <a:effectLst/>
                          <a:latin typeface="Arial Narrow" panose="020B0606020202030204" pitchFamily="34" charset="0"/>
                          <a:ea typeface="Gill Sans MT"/>
                          <a:cs typeface="Calibri" panose="020F0502020204030204" pitchFamily="34" charset="0"/>
                        </a:rPr>
                        <a:t>9,981</a:t>
                      </a:r>
                      <a:r>
                        <a:rPr lang="en-GB" sz="1000" kern="1200" baseline="0" dirty="0" smtClean="0">
                          <a:solidFill>
                            <a:schemeClr val="tx1"/>
                          </a:solidFill>
                          <a:effectLst/>
                          <a:latin typeface="Arial Narrow" panose="020B0606020202030204" pitchFamily="34" charset="0"/>
                          <a:ea typeface="Gill Sans MT"/>
                          <a:cs typeface="Calibri" panose="020F0502020204030204" pitchFamily="34" charset="0"/>
                        </a:rPr>
                        <a:t> </a:t>
                      </a:r>
                      <a:r>
                        <a:rPr lang="en-GB" sz="1000" dirty="0" smtClean="0">
                          <a:solidFill>
                            <a:schemeClr val="tx1"/>
                          </a:solidFill>
                          <a:effectLst/>
                          <a:latin typeface="Arial Narrow" panose="020B0606020202030204" pitchFamily="34" charset="0"/>
                        </a:rPr>
                        <a:t>missing</a:t>
                      </a:r>
                      <a:endParaRPr lang="en-GB" sz="1000" dirty="0">
                        <a:solidFill>
                          <a:schemeClr val="tx1"/>
                        </a:solidFill>
                        <a:effectLst/>
                        <a:latin typeface="Arial Narrow" panose="020B0606020202030204" pitchFamily="34" charset="0"/>
                      </a:endParaRPr>
                    </a:p>
                    <a:p>
                      <a:pPr algn="ctr">
                        <a:lnSpc>
                          <a:spcPct val="100000"/>
                        </a:lnSpc>
                        <a:spcAft>
                          <a:spcPts val="0"/>
                        </a:spcAft>
                      </a:pPr>
                      <a:r>
                        <a:rPr lang="en-GB" sz="1000" dirty="0" smtClean="0">
                          <a:solidFill>
                            <a:schemeClr val="tx1"/>
                          </a:solidFill>
                          <a:effectLst/>
                          <a:latin typeface="Arial Narrow" panose="020B0606020202030204" pitchFamily="34" charset="0"/>
                        </a:rPr>
                        <a:t>26.6% </a:t>
                      </a:r>
                      <a:r>
                        <a:rPr lang="en-GB" sz="1000" dirty="0">
                          <a:solidFill>
                            <a:schemeClr val="tx1"/>
                          </a:solidFill>
                          <a:effectLst/>
                          <a:latin typeface="Arial Narrow" panose="020B0606020202030204" pitchFamily="34" charset="0"/>
                        </a:rPr>
                        <a:t>repeat </a:t>
                      </a:r>
                      <a:r>
                        <a:rPr lang="en-GB" sz="1000" dirty="0" smtClean="0">
                          <a:solidFill>
                            <a:schemeClr val="tx1"/>
                          </a:solidFill>
                          <a:effectLst/>
                          <a:latin typeface="Arial Narrow" panose="020B0606020202030204" pitchFamily="34" charset="0"/>
                        </a:rPr>
                        <a:t>rate</a:t>
                      </a:r>
                    </a:p>
                  </a:txBody>
                  <a:tcPr marL="26162" marR="26162" marT="3634" marB="0" anchor="ctr"/>
                </a:tc>
                <a:tc>
                  <a:txBody>
                    <a:bodyPr/>
                    <a:lstStyle/>
                    <a:p>
                      <a:pPr algn="ctr">
                        <a:lnSpc>
                          <a:spcPct val="100000"/>
                        </a:lnSpc>
                        <a:spcAft>
                          <a:spcPts val="0"/>
                        </a:spcAft>
                      </a:pPr>
                      <a:r>
                        <a:rPr lang="en-GB" sz="1000" dirty="0" smtClean="0">
                          <a:solidFill>
                            <a:schemeClr val="tx1"/>
                          </a:solidFill>
                          <a:effectLst/>
                          <a:latin typeface="Arial Narrow" panose="020B0606020202030204" pitchFamily="34" charset="0"/>
                        </a:rPr>
                        <a:t>Stable </a:t>
                      </a:r>
                      <a:endParaRPr lang="en-GB" sz="1000" dirty="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0" marR="0" marT="0" marB="0" anchor="ctr"/>
                </a:tc>
              </a:tr>
              <a:tr h="330384">
                <a:tc rowSpan="4">
                  <a:txBody>
                    <a:bodyPr/>
                    <a:lstStyle/>
                    <a:p>
                      <a:pPr algn="ctr">
                        <a:lnSpc>
                          <a:spcPct val="100000"/>
                        </a:lnSpc>
                        <a:spcAft>
                          <a:spcPts val="0"/>
                        </a:spcAft>
                      </a:pPr>
                      <a:r>
                        <a:rPr lang="en-GB" sz="1000" dirty="0">
                          <a:effectLst/>
                          <a:latin typeface="Arial Narrow" panose="020B0606020202030204" pitchFamily="34" charset="0"/>
                        </a:rPr>
                        <a:t>Make sure criminal justice works</a:t>
                      </a:r>
                      <a:endParaRPr lang="en-GB" sz="10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26162" marR="26162" marT="3634" marB="0" vert="vert270" anchor="ctr">
                    <a:solidFill>
                      <a:schemeClr val="accent5">
                        <a:lumMod val="20000"/>
                        <a:lumOff val="80000"/>
                      </a:schemeClr>
                    </a:solidFill>
                  </a:tcPr>
                </a:tc>
                <a:tc>
                  <a:txBody>
                    <a:bodyPr/>
                    <a:lstStyle/>
                    <a:p>
                      <a:pPr>
                        <a:lnSpc>
                          <a:spcPct val="100000"/>
                        </a:lnSpc>
                        <a:spcAft>
                          <a:spcPts val="0"/>
                        </a:spcAft>
                      </a:pPr>
                      <a:r>
                        <a:rPr lang="en-GB" sz="1000" dirty="0">
                          <a:effectLst/>
                          <a:latin typeface="Arial Narrow" panose="020B0606020202030204" pitchFamily="34" charset="0"/>
                        </a:rPr>
                        <a:t>Increase the confidence of communities in their community safety partners</a:t>
                      </a:r>
                      <a:endParaRPr lang="en-GB" sz="10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26162" marR="26162" marT="3634" marB="0" anchor="ctr"/>
                </a:tc>
                <a:tc>
                  <a:txBody>
                    <a:bodyPr/>
                    <a:lstStyle/>
                    <a:p>
                      <a:pPr>
                        <a:lnSpc>
                          <a:spcPct val="100000"/>
                        </a:lnSpc>
                        <a:spcAft>
                          <a:spcPts val="0"/>
                        </a:spcAft>
                      </a:pPr>
                      <a:r>
                        <a:rPr lang="en-GB" sz="1000" dirty="0">
                          <a:effectLst/>
                          <a:latin typeface="Arial Narrow" panose="020B0606020202030204" pitchFamily="34" charset="0"/>
                        </a:rPr>
                        <a:t>Your Views </a:t>
                      </a:r>
                      <a:r>
                        <a:rPr lang="en-GB" sz="1000" dirty="0" smtClean="0">
                          <a:effectLst/>
                          <a:latin typeface="Arial Narrow" panose="020B0606020202030204" pitchFamily="34" charset="0"/>
                        </a:rPr>
                        <a:t>survey – confidence</a:t>
                      </a:r>
                      <a:r>
                        <a:rPr lang="en-GB" sz="1000" baseline="0" dirty="0" smtClean="0">
                          <a:effectLst/>
                          <a:latin typeface="Arial Narrow" panose="020B0606020202030204" pitchFamily="34" charset="0"/>
                        </a:rPr>
                        <a:t> that the police and CSPs will keep them safe</a:t>
                      </a:r>
                      <a:endParaRPr lang="en-GB" sz="10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26162" marR="26162" marT="3634" marB="0" anchor="ctr"/>
                </a:tc>
                <a:tc>
                  <a:txBody>
                    <a:bodyPr/>
                    <a:lstStyle/>
                    <a:p>
                      <a:pPr algn="ctr">
                        <a:lnSpc>
                          <a:spcPct val="100000"/>
                        </a:lnSpc>
                        <a:spcAft>
                          <a:spcPts val="0"/>
                        </a:spcAft>
                      </a:pPr>
                      <a:r>
                        <a:rPr lang="en-GB" sz="1000" dirty="0" smtClean="0">
                          <a:solidFill>
                            <a:schemeClr val="tx1"/>
                          </a:solidFill>
                          <a:effectLst/>
                          <a:latin typeface="Arial Narrow" panose="020B0606020202030204" pitchFamily="34" charset="0"/>
                        </a:rPr>
                        <a:t>59.4%</a:t>
                      </a:r>
                      <a:endParaRPr lang="en-GB" sz="1000" dirty="0">
                        <a:solidFill>
                          <a:schemeClr val="tx1"/>
                        </a:solidFill>
                        <a:effectLst/>
                        <a:latin typeface="Arial Narrow" panose="020B0606020202030204" pitchFamily="34" charset="0"/>
                      </a:endParaRPr>
                    </a:p>
                    <a:p>
                      <a:pPr algn="ctr">
                        <a:lnSpc>
                          <a:spcPct val="100000"/>
                        </a:lnSpc>
                        <a:spcAft>
                          <a:spcPts val="0"/>
                        </a:spcAft>
                      </a:pPr>
                      <a:r>
                        <a:rPr lang="en-GB" sz="1000" dirty="0" smtClean="0">
                          <a:solidFill>
                            <a:schemeClr val="tx1"/>
                          </a:solidFill>
                          <a:effectLst/>
                          <a:latin typeface="Arial Narrow" panose="020B0606020202030204" pitchFamily="34" charset="0"/>
                        </a:rPr>
                        <a:t>(CSEW – Mar 17)</a:t>
                      </a:r>
                      <a:endParaRPr lang="en-GB" sz="1000" dirty="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26162" marR="26162" marT="3634" marB="0" anchor="ctr"/>
                </a:tc>
                <a:tc>
                  <a:txBody>
                    <a:bodyPr/>
                    <a:lstStyle/>
                    <a:p>
                      <a:pPr algn="ctr">
                        <a:lnSpc>
                          <a:spcPct val="100000"/>
                        </a:lnSpc>
                        <a:spcAft>
                          <a:spcPts val="0"/>
                        </a:spcAft>
                      </a:pPr>
                      <a:r>
                        <a:rPr lang="en-GB" sz="1000" dirty="0" smtClean="0">
                          <a:solidFill>
                            <a:schemeClr val="tx1"/>
                          </a:solidFill>
                          <a:effectLst/>
                          <a:latin typeface="Arial Narrow" panose="020B0606020202030204" pitchFamily="34" charset="0"/>
                        </a:rPr>
                        <a:t>61.3%</a:t>
                      </a:r>
                      <a:endParaRPr lang="en-GB" sz="1000" dirty="0">
                        <a:solidFill>
                          <a:schemeClr val="tx1"/>
                        </a:solidFill>
                        <a:effectLst/>
                        <a:latin typeface="Arial Narrow" panose="020B0606020202030204" pitchFamily="34" charset="0"/>
                      </a:endParaRPr>
                    </a:p>
                    <a:p>
                      <a:pPr algn="ctr">
                        <a:lnSpc>
                          <a:spcPct val="100000"/>
                        </a:lnSpc>
                        <a:spcAft>
                          <a:spcPts val="0"/>
                        </a:spcAft>
                      </a:pPr>
                      <a:r>
                        <a:rPr lang="en-GB" sz="1000" dirty="0" smtClean="0">
                          <a:solidFill>
                            <a:schemeClr val="tx1"/>
                          </a:solidFill>
                          <a:effectLst/>
                          <a:latin typeface="Arial Narrow" panose="020B0606020202030204" pitchFamily="34" charset="0"/>
                        </a:rPr>
                        <a:t>(Your Views)</a:t>
                      </a:r>
                      <a:endParaRPr lang="en-GB" sz="1000" dirty="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26162" marR="26162" marT="3634" marB="0" anchor="ctr"/>
                </a:tc>
                <a:tc>
                  <a:txBody>
                    <a:bodyPr/>
                    <a:lstStyle/>
                    <a:p>
                      <a:pPr algn="ctr">
                        <a:lnSpc>
                          <a:spcPct val="100000"/>
                        </a:lnSpc>
                        <a:spcAft>
                          <a:spcPts val="0"/>
                        </a:spcAft>
                      </a:pPr>
                      <a:r>
                        <a:rPr lang="en-GB" sz="1000" dirty="0" smtClean="0">
                          <a:solidFill>
                            <a:schemeClr val="tx1"/>
                          </a:solidFill>
                          <a:effectLst/>
                          <a:latin typeface="Arial Narrow" panose="020B0606020202030204" pitchFamily="34" charset="0"/>
                        </a:rPr>
                        <a:t>Not comparable</a:t>
                      </a:r>
                      <a:endParaRPr lang="en-GB" sz="1000" dirty="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0" marR="0" marT="0" marB="0" anchor="ctr"/>
                </a:tc>
              </a:tr>
              <a:tr h="421665">
                <a:tc vMerge="1">
                  <a:txBody>
                    <a:bodyPr/>
                    <a:lstStyle/>
                    <a:p>
                      <a:endParaRPr lang="en-GB"/>
                    </a:p>
                  </a:txBody>
                  <a:tcPr/>
                </a:tc>
                <a:tc>
                  <a:txBody>
                    <a:bodyPr/>
                    <a:lstStyle/>
                    <a:p>
                      <a:pPr>
                        <a:lnSpc>
                          <a:spcPct val="100000"/>
                        </a:lnSpc>
                        <a:spcAft>
                          <a:spcPts val="0"/>
                        </a:spcAft>
                      </a:pPr>
                      <a:r>
                        <a:rPr lang="en-GB" sz="1000" dirty="0">
                          <a:effectLst/>
                          <a:latin typeface="Arial Narrow" panose="020B0606020202030204" pitchFamily="34" charset="0"/>
                        </a:rPr>
                        <a:t>Ensure all relevant partners are working together achieve effective results </a:t>
                      </a:r>
                      <a:endParaRPr lang="en-GB" sz="10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26162" marR="26162" marT="3634" marB="0" anchor="ctr"/>
                </a:tc>
                <a:tc>
                  <a:txBody>
                    <a:bodyPr/>
                    <a:lstStyle/>
                    <a:p>
                      <a:pPr>
                        <a:lnSpc>
                          <a:spcPct val="100000"/>
                        </a:lnSpc>
                        <a:spcAft>
                          <a:spcPts val="0"/>
                        </a:spcAft>
                      </a:pPr>
                      <a:r>
                        <a:rPr lang="en-GB" sz="1000" dirty="0">
                          <a:effectLst/>
                          <a:latin typeface="Arial Narrow" panose="020B0606020202030204" pitchFamily="34" charset="0"/>
                        </a:rPr>
                        <a:t>Ineffective trial rate </a:t>
                      </a:r>
                      <a:endParaRPr lang="en-GB" sz="10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26162" marR="26162" marT="3634" marB="0" anchor="ctr"/>
                </a:tc>
                <a:tc>
                  <a:txBody>
                    <a:bodyPr/>
                    <a:lstStyle/>
                    <a:p>
                      <a:pPr algn="ctr">
                        <a:lnSpc>
                          <a:spcPct val="100000"/>
                        </a:lnSpc>
                        <a:spcAft>
                          <a:spcPts val="0"/>
                        </a:spcAft>
                      </a:pPr>
                      <a:r>
                        <a:rPr lang="en-GB" sz="1000" dirty="0">
                          <a:solidFill>
                            <a:schemeClr val="tx1"/>
                          </a:solidFill>
                          <a:effectLst/>
                          <a:latin typeface="Arial Narrow" panose="020B0606020202030204" pitchFamily="34" charset="0"/>
                        </a:rPr>
                        <a:t>Mags: </a:t>
                      </a:r>
                      <a:r>
                        <a:rPr lang="en-GB" sz="1000" dirty="0" smtClean="0">
                          <a:solidFill>
                            <a:schemeClr val="tx1"/>
                          </a:solidFill>
                          <a:effectLst/>
                          <a:latin typeface="Arial Narrow" panose="020B0606020202030204" pitchFamily="34" charset="0"/>
                        </a:rPr>
                        <a:t>13.8% </a:t>
                      </a:r>
                      <a:endParaRPr lang="en-GB" sz="1000" dirty="0">
                        <a:solidFill>
                          <a:schemeClr val="tx1"/>
                        </a:solidFill>
                        <a:effectLst/>
                        <a:latin typeface="Arial Narrow" panose="020B0606020202030204" pitchFamily="34" charset="0"/>
                      </a:endParaRPr>
                    </a:p>
                    <a:p>
                      <a:pPr algn="ctr">
                        <a:lnSpc>
                          <a:spcPct val="100000"/>
                        </a:lnSpc>
                        <a:spcAft>
                          <a:spcPts val="0"/>
                        </a:spcAft>
                      </a:pPr>
                      <a:r>
                        <a:rPr lang="en-GB" sz="1000" dirty="0">
                          <a:solidFill>
                            <a:schemeClr val="tx1"/>
                          </a:solidFill>
                          <a:effectLst/>
                          <a:latin typeface="Arial Narrow" panose="020B0606020202030204" pitchFamily="34" charset="0"/>
                        </a:rPr>
                        <a:t>Crown: </a:t>
                      </a:r>
                      <a:r>
                        <a:rPr lang="en-GB" sz="1000" dirty="0" smtClean="0">
                          <a:solidFill>
                            <a:schemeClr val="tx1"/>
                          </a:solidFill>
                          <a:effectLst/>
                          <a:latin typeface="Arial Narrow" panose="020B0606020202030204" pitchFamily="34" charset="0"/>
                        </a:rPr>
                        <a:t>19.1% </a:t>
                      </a:r>
                      <a:endParaRPr lang="en-GB" sz="1000" dirty="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26162" marR="26162" marT="3634" marB="0" anchor="ctr"/>
                </a:tc>
                <a:tc>
                  <a:txBody>
                    <a:bodyPr/>
                    <a:lstStyle/>
                    <a:p>
                      <a:pPr algn="ctr">
                        <a:lnSpc>
                          <a:spcPct val="100000"/>
                        </a:lnSpc>
                        <a:spcAft>
                          <a:spcPts val="0"/>
                        </a:spcAft>
                      </a:pPr>
                      <a:r>
                        <a:rPr lang="en-GB" sz="1000" dirty="0">
                          <a:solidFill>
                            <a:schemeClr val="tx1"/>
                          </a:solidFill>
                          <a:effectLst/>
                          <a:latin typeface="Arial Narrow" panose="020B0606020202030204" pitchFamily="34" charset="0"/>
                        </a:rPr>
                        <a:t>Mags: </a:t>
                      </a:r>
                      <a:r>
                        <a:rPr lang="en-GB" sz="1000" dirty="0" smtClean="0">
                          <a:solidFill>
                            <a:schemeClr val="tx1"/>
                          </a:solidFill>
                          <a:effectLst/>
                          <a:latin typeface="Arial Narrow" panose="020B0606020202030204" pitchFamily="34" charset="0"/>
                        </a:rPr>
                        <a:t>14.1% </a:t>
                      </a:r>
                      <a:endParaRPr lang="en-GB" sz="1000" dirty="0">
                        <a:solidFill>
                          <a:schemeClr val="tx1"/>
                        </a:solidFill>
                        <a:effectLst/>
                        <a:latin typeface="Arial Narrow" panose="020B0606020202030204" pitchFamily="34" charset="0"/>
                      </a:endParaRPr>
                    </a:p>
                    <a:p>
                      <a:pPr algn="ctr">
                        <a:lnSpc>
                          <a:spcPct val="100000"/>
                        </a:lnSpc>
                        <a:spcAft>
                          <a:spcPts val="0"/>
                        </a:spcAft>
                      </a:pPr>
                      <a:r>
                        <a:rPr lang="en-GB" sz="1000" dirty="0">
                          <a:solidFill>
                            <a:schemeClr val="tx1"/>
                          </a:solidFill>
                          <a:effectLst/>
                          <a:latin typeface="Arial Narrow" panose="020B0606020202030204" pitchFamily="34" charset="0"/>
                        </a:rPr>
                        <a:t>Crown: </a:t>
                      </a:r>
                      <a:r>
                        <a:rPr lang="en-GB" sz="1000" dirty="0" smtClean="0">
                          <a:solidFill>
                            <a:schemeClr val="tx1"/>
                          </a:solidFill>
                          <a:effectLst/>
                          <a:latin typeface="Arial Narrow" panose="020B0606020202030204" pitchFamily="34" charset="0"/>
                        </a:rPr>
                        <a:t>25.4%</a:t>
                      </a:r>
                      <a:endParaRPr lang="en-GB" sz="1000" dirty="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26162" marR="26162" marT="3634" marB="0" anchor="ctr"/>
                </a:tc>
                <a:tc>
                  <a:txBody>
                    <a:bodyPr/>
                    <a:lstStyle/>
                    <a:p>
                      <a:pPr algn="ctr">
                        <a:lnSpc>
                          <a:spcPct val="100000"/>
                        </a:lnSpc>
                        <a:spcAft>
                          <a:spcPts val="0"/>
                        </a:spcAft>
                      </a:pPr>
                      <a:r>
                        <a:rPr lang="en-GB" sz="1000" dirty="0" smtClean="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Stable</a:t>
                      </a:r>
                    </a:p>
                    <a:p>
                      <a:pPr algn="ctr">
                        <a:lnSpc>
                          <a:spcPct val="100000"/>
                        </a:lnSpc>
                        <a:spcAft>
                          <a:spcPts val="0"/>
                        </a:spcAft>
                      </a:pPr>
                      <a:r>
                        <a:rPr lang="en-GB" sz="1000" dirty="0" smtClean="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Deteriorating</a:t>
                      </a:r>
                      <a:endParaRPr lang="en-GB" sz="1000" dirty="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0" marR="0" marT="0" marB="0" anchor="ctr"/>
                </a:tc>
              </a:tr>
              <a:tr h="278686">
                <a:tc vMerge="1">
                  <a:txBody>
                    <a:bodyPr/>
                    <a:lstStyle/>
                    <a:p>
                      <a:endParaRPr lang="en-GB"/>
                    </a:p>
                  </a:txBody>
                  <a:tcPr/>
                </a:tc>
                <a:tc>
                  <a:txBody>
                    <a:bodyPr/>
                    <a:lstStyle/>
                    <a:p>
                      <a:pPr>
                        <a:lnSpc>
                          <a:spcPct val="100000"/>
                        </a:lnSpc>
                        <a:spcAft>
                          <a:spcPts val="0"/>
                        </a:spcAft>
                      </a:pPr>
                      <a:r>
                        <a:rPr lang="en-GB" sz="1000" dirty="0">
                          <a:effectLst/>
                          <a:latin typeface="Arial Narrow" panose="020B0606020202030204" pitchFamily="34" charset="0"/>
                        </a:rPr>
                        <a:t>Ensure all relevant partners are working together to achieve efficient results</a:t>
                      </a:r>
                      <a:endParaRPr lang="en-GB" sz="10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26162" marR="26162" marT="3634" marB="0" anchor="ctr"/>
                </a:tc>
                <a:tc>
                  <a:txBody>
                    <a:bodyPr/>
                    <a:lstStyle/>
                    <a:p>
                      <a:pPr>
                        <a:lnSpc>
                          <a:spcPct val="100000"/>
                        </a:lnSpc>
                        <a:spcAft>
                          <a:spcPts val="0"/>
                        </a:spcAft>
                      </a:pPr>
                      <a:r>
                        <a:rPr lang="en-GB" sz="1000" dirty="0">
                          <a:effectLst/>
                          <a:latin typeface="Arial Narrow" panose="020B0606020202030204" pitchFamily="34" charset="0"/>
                        </a:rPr>
                        <a:t>Average time taken for cases to be brought to resolution </a:t>
                      </a:r>
                      <a:endParaRPr lang="en-GB" sz="10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26162" marR="26162" marT="3634" marB="0" anchor="ctr"/>
                </a:tc>
                <a:tc>
                  <a:txBody>
                    <a:bodyPr/>
                    <a:lstStyle/>
                    <a:p>
                      <a:pPr algn="ctr">
                        <a:lnSpc>
                          <a:spcPct val="100000"/>
                        </a:lnSpc>
                        <a:spcAft>
                          <a:spcPts val="0"/>
                        </a:spcAft>
                      </a:pPr>
                      <a:r>
                        <a:rPr lang="en-GB" sz="1000" kern="1200" dirty="0" smtClean="0">
                          <a:solidFill>
                            <a:schemeClr val="tx1"/>
                          </a:solidFill>
                          <a:effectLst/>
                          <a:latin typeface="Arial Narrow" panose="020B0606020202030204" pitchFamily="34" charset="0"/>
                          <a:ea typeface="+mn-ea"/>
                          <a:cs typeface="+mn-cs"/>
                        </a:rPr>
                        <a:t>34.3 </a:t>
                      </a:r>
                      <a:r>
                        <a:rPr lang="en-GB" sz="1000" kern="1200" dirty="0">
                          <a:solidFill>
                            <a:schemeClr val="tx1"/>
                          </a:solidFill>
                          <a:effectLst/>
                          <a:latin typeface="Arial Narrow" panose="020B0606020202030204" pitchFamily="34" charset="0"/>
                          <a:ea typeface="+mn-ea"/>
                          <a:cs typeface="+mn-cs"/>
                        </a:rPr>
                        <a:t>days</a:t>
                      </a:r>
                    </a:p>
                  </a:txBody>
                  <a:tcPr marL="26162" marR="26162" marT="3634" marB="0" anchor="ctr"/>
                </a:tc>
                <a:tc>
                  <a:txBody>
                    <a:bodyPr/>
                    <a:lstStyle/>
                    <a:p>
                      <a:pPr algn="ctr">
                        <a:lnSpc>
                          <a:spcPct val="100000"/>
                        </a:lnSpc>
                        <a:spcAft>
                          <a:spcPts val="0"/>
                        </a:spcAft>
                      </a:pPr>
                      <a:r>
                        <a:rPr lang="en-GB" sz="1000" kern="1200" dirty="0" smtClean="0">
                          <a:solidFill>
                            <a:schemeClr val="dk1"/>
                          </a:solidFill>
                          <a:effectLst/>
                          <a:latin typeface="Arial Narrow" panose="020B0606020202030204" pitchFamily="34" charset="0"/>
                          <a:ea typeface="+mn-ea"/>
                          <a:cs typeface="+mn-cs"/>
                        </a:rPr>
                        <a:t>38.1 </a:t>
                      </a:r>
                      <a:r>
                        <a:rPr lang="en-GB" sz="1000" kern="1200" dirty="0">
                          <a:solidFill>
                            <a:schemeClr val="dk1"/>
                          </a:solidFill>
                          <a:effectLst/>
                          <a:latin typeface="Arial Narrow" panose="020B0606020202030204" pitchFamily="34" charset="0"/>
                          <a:ea typeface="+mn-ea"/>
                          <a:cs typeface="+mn-cs"/>
                        </a:rPr>
                        <a:t>days</a:t>
                      </a:r>
                    </a:p>
                  </a:txBody>
                  <a:tcPr marL="26162" marR="26162" marT="3634" marB="0" anchor="ctr"/>
                </a:tc>
                <a:tc>
                  <a:txBody>
                    <a:bodyPr/>
                    <a:lstStyle/>
                    <a:p>
                      <a:pPr algn="ctr">
                        <a:lnSpc>
                          <a:spcPct val="100000"/>
                        </a:lnSpc>
                        <a:spcAft>
                          <a:spcPts val="0"/>
                        </a:spcAft>
                      </a:pPr>
                      <a:r>
                        <a:rPr lang="en-GB" sz="1000" kern="1200" dirty="0" smtClean="0">
                          <a:solidFill>
                            <a:schemeClr val="tx1"/>
                          </a:solidFill>
                          <a:effectLst/>
                          <a:latin typeface="Arial Narrow" panose="020B0606020202030204" pitchFamily="34" charset="0"/>
                          <a:ea typeface="+mn-ea"/>
                          <a:cs typeface="+mn-cs"/>
                        </a:rPr>
                        <a:t>Deteriorating</a:t>
                      </a:r>
                      <a:endParaRPr lang="en-GB" sz="1000" kern="1200" dirty="0">
                        <a:solidFill>
                          <a:schemeClr val="tx1"/>
                        </a:solidFill>
                        <a:effectLst/>
                        <a:latin typeface="Arial Narrow" panose="020B0606020202030204" pitchFamily="34" charset="0"/>
                        <a:ea typeface="+mn-ea"/>
                        <a:cs typeface="+mn-cs"/>
                      </a:endParaRPr>
                    </a:p>
                  </a:txBody>
                  <a:tcPr marL="0" marR="0" marT="0" marB="0" anchor="ctr"/>
                </a:tc>
              </a:tr>
              <a:tr h="278686">
                <a:tc vMerge="1">
                  <a:txBody>
                    <a:bodyPr/>
                    <a:lstStyle/>
                    <a:p>
                      <a:endParaRPr lang="en-GB"/>
                    </a:p>
                  </a:txBody>
                  <a:tcPr/>
                </a:tc>
                <a:tc>
                  <a:txBody>
                    <a:bodyPr/>
                    <a:lstStyle/>
                    <a:p>
                      <a:pPr>
                        <a:lnSpc>
                          <a:spcPct val="100000"/>
                        </a:lnSpc>
                        <a:spcAft>
                          <a:spcPts val="0"/>
                        </a:spcAft>
                      </a:pPr>
                      <a:r>
                        <a:rPr lang="en-GB" sz="1000" dirty="0">
                          <a:effectLst/>
                          <a:latin typeface="Arial Narrow" panose="020B0606020202030204" pitchFamily="34" charset="0"/>
                        </a:rPr>
                        <a:t>Have a police service which is more representative of the people it serves. </a:t>
                      </a:r>
                      <a:endParaRPr lang="en-GB" sz="10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26162" marR="26162" marT="3634" marB="0" anchor="ctr"/>
                </a:tc>
                <a:tc>
                  <a:txBody>
                    <a:bodyPr/>
                    <a:lstStyle/>
                    <a:p>
                      <a:pPr>
                        <a:lnSpc>
                          <a:spcPct val="100000"/>
                        </a:lnSpc>
                        <a:spcAft>
                          <a:spcPts val="0"/>
                        </a:spcAft>
                      </a:pPr>
                      <a:r>
                        <a:rPr lang="en-GB" sz="1000" dirty="0">
                          <a:effectLst/>
                          <a:latin typeface="Arial Narrow" panose="020B0606020202030204" pitchFamily="34" charset="0"/>
                        </a:rPr>
                        <a:t>The demographic breakdown of those recruited into West Yorkshire Police </a:t>
                      </a:r>
                      <a:endParaRPr lang="en-GB" sz="10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26162" marR="26162" marT="3634" marB="0" anchor="ctr"/>
                </a:tc>
                <a:tc>
                  <a:txBody>
                    <a:bodyPr/>
                    <a:lstStyle/>
                    <a:p>
                      <a:pPr algn="ctr">
                        <a:lnSpc>
                          <a:spcPct val="100000"/>
                        </a:lnSpc>
                        <a:spcAft>
                          <a:spcPts val="0"/>
                        </a:spcAft>
                      </a:pPr>
                      <a:r>
                        <a:rPr lang="en-GB" sz="1000" dirty="0" smtClean="0">
                          <a:solidFill>
                            <a:schemeClr val="tx1"/>
                          </a:solidFill>
                          <a:effectLst/>
                          <a:latin typeface="Arial Narrow" panose="020B0606020202030204" pitchFamily="34" charset="0"/>
                        </a:rPr>
                        <a:t>5.5% </a:t>
                      </a:r>
                      <a:r>
                        <a:rPr lang="en-GB" sz="1000" dirty="0">
                          <a:solidFill>
                            <a:schemeClr val="tx1"/>
                          </a:solidFill>
                          <a:effectLst/>
                          <a:latin typeface="Arial Narrow" panose="020B0606020202030204" pitchFamily="34" charset="0"/>
                        </a:rPr>
                        <a:t>BME</a:t>
                      </a:r>
                      <a:endParaRPr lang="en-GB" sz="1000" dirty="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26162" marR="26162" marT="3634" marB="0" anchor="ctr"/>
                </a:tc>
                <a:tc>
                  <a:txBody>
                    <a:bodyPr/>
                    <a:lstStyle/>
                    <a:p>
                      <a:pPr algn="ctr">
                        <a:lnSpc>
                          <a:spcPct val="100000"/>
                        </a:lnSpc>
                        <a:spcAft>
                          <a:spcPts val="0"/>
                        </a:spcAft>
                      </a:pPr>
                      <a:r>
                        <a:rPr lang="en-GB" sz="1000" dirty="0" smtClean="0">
                          <a:solidFill>
                            <a:schemeClr val="tx1"/>
                          </a:solidFill>
                          <a:effectLst/>
                          <a:latin typeface="Arial Narrow" panose="020B0606020202030204" pitchFamily="34" charset="0"/>
                        </a:rPr>
                        <a:t>5.4% </a:t>
                      </a:r>
                      <a:r>
                        <a:rPr lang="en-GB" sz="1000" dirty="0">
                          <a:solidFill>
                            <a:schemeClr val="tx1"/>
                          </a:solidFill>
                          <a:effectLst/>
                          <a:latin typeface="Arial Narrow" panose="020B0606020202030204" pitchFamily="34" charset="0"/>
                        </a:rPr>
                        <a:t>BME</a:t>
                      </a:r>
                      <a:endParaRPr lang="en-GB" sz="1000" dirty="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26162" marR="26162" marT="3634" marB="0" anchor="ctr"/>
                </a:tc>
                <a:tc>
                  <a:txBody>
                    <a:bodyPr/>
                    <a:lstStyle/>
                    <a:p>
                      <a:pPr algn="ctr">
                        <a:lnSpc>
                          <a:spcPct val="100000"/>
                        </a:lnSpc>
                        <a:spcAft>
                          <a:spcPts val="0"/>
                        </a:spcAft>
                      </a:pPr>
                      <a:r>
                        <a:rPr lang="en-GB" sz="1000" dirty="0" smtClean="0">
                          <a:solidFill>
                            <a:schemeClr val="tx1"/>
                          </a:solidFill>
                          <a:effectLst/>
                          <a:latin typeface="Arial Narrow" panose="020B0606020202030204" pitchFamily="34" charset="0"/>
                        </a:rPr>
                        <a:t>Stable</a:t>
                      </a:r>
                      <a:endParaRPr lang="en-GB" sz="1000" dirty="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0" marR="0" marT="0" marB="0" anchor="ctr"/>
                </a:tc>
              </a:tr>
              <a:tr h="278686">
                <a:tc rowSpan="2">
                  <a:txBody>
                    <a:bodyPr/>
                    <a:lstStyle/>
                    <a:p>
                      <a:pPr algn="ctr">
                        <a:lnSpc>
                          <a:spcPct val="100000"/>
                        </a:lnSpc>
                        <a:spcAft>
                          <a:spcPts val="0"/>
                        </a:spcAft>
                      </a:pPr>
                      <a:r>
                        <a:rPr lang="en-GB" sz="1000" dirty="0">
                          <a:effectLst/>
                          <a:latin typeface="Arial Narrow" panose="020B0606020202030204" pitchFamily="34" charset="0"/>
                        </a:rPr>
                        <a:t>Support victims and witnesses</a:t>
                      </a:r>
                      <a:endParaRPr lang="en-GB" sz="10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26162" marR="26162" marT="3634" marB="0" vert="vert270" anchor="ctr"/>
                </a:tc>
                <a:tc>
                  <a:txBody>
                    <a:bodyPr/>
                    <a:lstStyle/>
                    <a:p>
                      <a:pPr>
                        <a:lnSpc>
                          <a:spcPct val="100000"/>
                        </a:lnSpc>
                        <a:spcAft>
                          <a:spcPts val="0"/>
                        </a:spcAft>
                      </a:pPr>
                      <a:r>
                        <a:rPr lang="en-GB" sz="1000" dirty="0">
                          <a:effectLst/>
                          <a:latin typeface="Arial Narrow" panose="020B0606020202030204" pitchFamily="34" charset="0"/>
                        </a:rPr>
                        <a:t>More victims will be satisfied with the level of service they receive from the police</a:t>
                      </a:r>
                      <a:endParaRPr lang="en-GB" sz="10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26162" marR="26162" marT="3634" marB="0" anchor="ctr"/>
                </a:tc>
                <a:tc>
                  <a:txBody>
                    <a:bodyPr/>
                    <a:lstStyle/>
                    <a:p>
                      <a:pPr>
                        <a:lnSpc>
                          <a:spcPct val="100000"/>
                        </a:lnSpc>
                        <a:spcAft>
                          <a:spcPts val="0"/>
                        </a:spcAft>
                      </a:pPr>
                      <a:r>
                        <a:rPr lang="en-GB" sz="1000" dirty="0">
                          <a:effectLst/>
                          <a:latin typeface="Arial Narrow" panose="020B0606020202030204" pitchFamily="34" charset="0"/>
                        </a:rPr>
                        <a:t>Victim satisfaction survey </a:t>
                      </a:r>
                      <a:endParaRPr lang="en-GB" sz="10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26162" marR="26162" marT="3634" marB="0" anchor="ctr"/>
                </a:tc>
                <a:tc>
                  <a:txBody>
                    <a:bodyPr/>
                    <a:lstStyle/>
                    <a:p>
                      <a:pPr algn="ctr">
                        <a:lnSpc>
                          <a:spcPct val="100000"/>
                        </a:lnSpc>
                        <a:spcAft>
                          <a:spcPts val="0"/>
                        </a:spcAft>
                      </a:pPr>
                      <a:r>
                        <a:rPr lang="en-GB" sz="1000" dirty="0" smtClean="0">
                          <a:solidFill>
                            <a:schemeClr val="tx1"/>
                          </a:solidFill>
                          <a:effectLst/>
                          <a:latin typeface="Arial Narrow" panose="020B0606020202030204" pitchFamily="34" charset="0"/>
                        </a:rPr>
                        <a:t>81.3%</a:t>
                      </a:r>
                      <a:endParaRPr lang="en-GB" sz="1000" dirty="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26162" marR="26162" marT="3634" marB="0" anchor="ctr"/>
                </a:tc>
                <a:tc>
                  <a:txBody>
                    <a:bodyPr/>
                    <a:lstStyle/>
                    <a:p>
                      <a:pPr algn="ctr">
                        <a:lnSpc>
                          <a:spcPct val="100000"/>
                        </a:lnSpc>
                        <a:spcAft>
                          <a:spcPts val="0"/>
                        </a:spcAft>
                      </a:pPr>
                      <a:r>
                        <a:rPr lang="en-GB" sz="1000" dirty="0" smtClean="0">
                          <a:solidFill>
                            <a:schemeClr val="tx1"/>
                          </a:solidFill>
                          <a:effectLst/>
                          <a:latin typeface="Arial Narrow" panose="020B0606020202030204" pitchFamily="34" charset="0"/>
                        </a:rPr>
                        <a:t>76.6%</a:t>
                      </a:r>
                      <a:endParaRPr lang="en-GB" sz="1000" dirty="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26162" marR="26162" marT="3634" marB="0" anchor="ctr"/>
                </a:tc>
                <a:tc>
                  <a:txBody>
                    <a:bodyPr/>
                    <a:lstStyle/>
                    <a:p>
                      <a:pPr algn="ctr">
                        <a:lnSpc>
                          <a:spcPct val="100000"/>
                        </a:lnSpc>
                        <a:spcAft>
                          <a:spcPts val="0"/>
                        </a:spcAft>
                      </a:pPr>
                      <a:r>
                        <a:rPr lang="en-GB" sz="1000" dirty="0">
                          <a:solidFill>
                            <a:schemeClr val="tx1"/>
                          </a:solidFill>
                          <a:effectLst/>
                          <a:latin typeface="Arial Narrow" panose="020B0606020202030204" pitchFamily="34" charset="0"/>
                        </a:rPr>
                        <a:t> </a:t>
                      </a:r>
                      <a:r>
                        <a:rPr lang="en-GB" sz="1000" dirty="0" smtClean="0">
                          <a:solidFill>
                            <a:schemeClr val="tx1"/>
                          </a:solidFill>
                          <a:effectLst/>
                          <a:latin typeface="Arial Narrow" panose="020B0606020202030204" pitchFamily="34" charset="0"/>
                        </a:rPr>
                        <a:t>Deteriorating</a:t>
                      </a:r>
                      <a:r>
                        <a:rPr lang="en-GB" sz="1000" baseline="0" dirty="0" smtClean="0">
                          <a:solidFill>
                            <a:schemeClr val="tx1"/>
                          </a:solidFill>
                          <a:effectLst/>
                          <a:latin typeface="Arial Narrow" panose="020B0606020202030204" pitchFamily="34" charset="0"/>
                        </a:rPr>
                        <a:t> </a:t>
                      </a:r>
                      <a:endParaRPr lang="en-GB" sz="1000" dirty="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0" marR="0" marT="0" marB="0" anchor="ctr"/>
                </a:tc>
              </a:tr>
              <a:tr h="369966">
                <a:tc vMerge="1">
                  <a:txBody>
                    <a:bodyPr/>
                    <a:lstStyle/>
                    <a:p>
                      <a:endParaRPr lang="en-GB"/>
                    </a:p>
                  </a:txBody>
                  <a:tcPr/>
                </a:tc>
                <a:tc>
                  <a:txBody>
                    <a:bodyPr/>
                    <a:lstStyle/>
                    <a:p>
                      <a:pPr>
                        <a:lnSpc>
                          <a:spcPct val="100000"/>
                        </a:lnSpc>
                        <a:spcAft>
                          <a:spcPts val="0"/>
                        </a:spcAft>
                      </a:pPr>
                      <a:r>
                        <a:rPr lang="en-GB" sz="1000" dirty="0">
                          <a:effectLst/>
                          <a:latin typeface="Arial Narrow" panose="020B0606020202030204" pitchFamily="34" charset="0"/>
                        </a:rPr>
                        <a:t>More victims who choose to access victims services will be satisfied with the service they receive</a:t>
                      </a:r>
                      <a:endParaRPr lang="en-GB" sz="10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26162" marR="26162" marT="3634" marB="0" anchor="ctr"/>
                </a:tc>
                <a:tc>
                  <a:txBody>
                    <a:bodyPr/>
                    <a:lstStyle/>
                    <a:p>
                      <a:pPr>
                        <a:lnSpc>
                          <a:spcPct val="100000"/>
                        </a:lnSpc>
                        <a:spcAft>
                          <a:spcPts val="0"/>
                        </a:spcAft>
                      </a:pPr>
                      <a:r>
                        <a:rPr lang="en-GB" sz="1000" dirty="0">
                          <a:effectLst/>
                          <a:latin typeface="Arial Narrow" panose="020B0606020202030204" pitchFamily="34" charset="0"/>
                        </a:rPr>
                        <a:t>Victim services </a:t>
                      </a:r>
                      <a:r>
                        <a:rPr lang="en-GB" sz="1000" dirty="0" smtClean="0">
                          <a:effectLst/>
                          <a:latin typeface="Arial Narrow" panose="020B0606020202030204" pitchFamily="34" charset="0"/>
                        </a:rPr>
                        <a:t>data: </a:t>
                      </a:r>
                      <a:r>
                        <a:rPr lang="en-GB" sz="1000" dirty="0" smtClean="0">
                          <a:effectLst/>
                          <a:latin typeface="Arial Narrow" panose="020B0606020202030204" pitchFamily="34" charset="0"/>
                          <a:ea typeface="+mn-ea"/>
                          <a:cs typeface="+mn-cs"/>
                        </a:rPr>
                        <a:t>Average</a:t>
                      </a:r>
                      <a:r>
                        <a:rPr lang="en-GB" sz="1000" baseline="0" dirty="0" smtClean="0">
                          <a:effectLst/>
                          <a:latin typeface="Arial Narrow" panose="020B0606020202030204" pitchFamily="34" charset="0"/>
                          <a:ea typeface="+mn-ea"/>
                          <a:cs typeface="+mn-cs"/>
                        </a:rPr>
                        <a:t> perception of safety before and after victim services involvement. </a:t>
                      </a:r>
                      <a:endParaRPr lang="en-GB" sz="10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26162" marR="26162" marT="3634" marB="0" anchor="ctr"/>
                </a:tc>
                <a:tc>
                  <a:txBody>
                    <a:bodyPr/>
                    <a:lstStyle/>
                    <a:p>
                      <a:pPr algn="ctr">
                        <a:lnSpc>
                          <a:spcPct val="100000"/>
                        </a:lnSpc>
                        <a:spcAft>
                          <a:spcPts val="0"/>
                        </a:spcAft>
                      </a:pPr>
                      <a:r>
                        <a:rPr lang="en-GB" sz="1000" dirty="0" smtClean="0">
                          <a:solidFill>
                            <a:schemeClr val="tx1"/>
                          </a:solidFill>
                          <a:effectLst/>
                          <a:latin typeface="Arial Narrow" panose="020B0606020202030204" pitchFamily="34" charset="0"/>
                        </a:rPr>
                        <a:t>4.29 to 5.65</a:t>
                      </a:r>
                    </a:p>
                    <a:p>
                      <a:pPr algn="ctr">
                        <a:lnSpc>
                          <a:spcPct val="100000"/>
                        </a:lnSpc>
                        <a:spcAft>
                          <a:spcPts val="0"/>
                        </a:spcAft>
                      </a:pPr>
                      <a:r>
                        <a:rPr lang="en-GB" sz="1000" dirty="0" smtClean="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1.36 improvement</a:t>
                      </a:r>
                      <a:endParaRPr lang="en-GB" sz="1000" dirty="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26162" marR="26162" marT="3634" marB="0" anchor="ctr"/>
                </a:tc>
                <a:tc>
                  <a:txBody>
                    <a:bodyPr/>
                    <a:lstStyle/>
                    <a:p>
                      <a:pPr algn="ctr">
                        <a:lnSpc>
                          <a:spcPct val="100000"/>
                        </a:lnSpc>
                        <a:spcAft>
                          <a:spcPts val="0"/>
                        </a:spcAft>
                      </a:pPr>
                      <a:r>
                        <a:rPr lang="en-GB" sz="1000" dirty="0" smtClean="0">
                          <a:solidFill>
                            <a:schemeClr val="tx1"/>
                          </a:solidFill>
                          <a:effectLst/>
                          <a:latin typeface="Arial Narrow" panose="020B0606020202030204" pitchFamily="34" charset="0"/>
                        </a:rPr>
                        <a:t>4.67 to 5.83</a:t>
                      </a:r>
                    </a:p>
                    <a:p>
                      <a:pPr algn="ctr">
                        <a:lnSpc>
                          <a:spcPct val="100000"/>
                        </a:lnSpc>
                        <a:spcAft>
                          <a:spcPts val="0"/>
                        </a:spcAft>
                      </a:pPr>
                      <a:r>
                        <a:rPr lang="en-GB" sz="1000" dirty="0" smtClean="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1.66 improvement</a:t>
                      </a:r>
                      <a:endParaRPr lang="en-GB" sz="1000" dirty="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26162" marR="26162" marT="3634" marB="0" anchor="ctr"/>
                </a:tc>
                <a:tc>
                  <a:txBody>
                    <a:bodyPr/>
                    <a:lstStyle/>
                    <a:p>
                      <a:pPr algn="ctr">
                        <a:lnSpc>
                          <a:spcPct val="100000"/>
                        </a:lnSpc>
                        <a:spcAft>
                          <a:spcPts val="0"/>
                        </a:spcAft>
                      </a:pPr>
                      <a:r>
                        <a:rPr lang="en-GB" sz="1000" dirty="0">
                          <a:solidFill>
                            <a:schemeClr val="tx1"/>
                          </a:solidFill>
                          <a:effectLst/>
                          <a:latin typeface="Arial Narrow" panose="020B0606020202030204" pitchFamily="34" charset="0"/>
                        </a:rPr>
                        <a:t> </a:t>
                      </a:r>
                      <a:r>
                        <a:rPr lang="en-GB" sz="1000" dirty="0" smtClean="0">
                          <a:solidFill>
                            <a:schemeClr val="tx1"/>
                          </a:solidFill>
                          <a:effectLst/>
                          <a:latin typeface="Arial Narrow" panose="020B0606020202030204" pitchFamily="34" charset="0"/>
                        </a:rPr>
                        <a:t>Stable</a:t>
                      </a:r>
                      <a:endParaRPr lang="en-GB" sz="1000" dirty="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0" marR="0" marT="0" marB="0" anchor="ctr"/>
                </a:tc>
              </a:tr>
            </a:tbl>
          </a:graphicData>
        </a:graphic>
      </p:graphicFrame>
    </p:spTree>
    <p:extLst>
      <p:ext uri="{BB962C8B-B14F-4D97-AF65-F5344CB8AC3E}">
        <p14:creationId xmlns:p14="http://schemas.microsoft.com/office/powerpoint/2010/main" val="39141465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67461" y="232913"/>
            <a:ext cx="9398319" cy="6426679"/>
          </a:xfrm>
          <a:prstGeom prst="rect">
            <a:avLst/>
          </a:prstGeom>
          <a:noFill/>
          <a:ln w="28575">
            <a:solidFill>
              <a:srgbClr val="B2324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dirty="0">
              <a:solidFill>
                <a:prstClr val="white"/>
              </a:solidFill>
            </a:endParaRPr>
          </a:p>
        </p:txBody>
      </p:sp>
      <p:sp>
        <p:nvSpPr>
          <p:cNvPr id="7" name="Title 3"/>
          <p:cNvSpPr>
            <a:spLocks noGrp="1"/>
          </p:cNvSpPr>
          <p:nvPr>
            <p:ph type="title"/>
          </p:nvPr>
        </p:nvSpPr>
        <p:spPr>
          <a:xfrm>
            <a:off x="271094" y="223898"/>
            <a:ext cx="9403312" cy="379328"/>
          </a:xfrm>
          <a:solidFill>
            <a:srgbClr val="B2324B"/>
          </a:solidFill>
          <a:ln w="6350">
            <a:solidFill>
              <a:schemeClr val="tx1"/>
            </a:solidFill>
          </a:ln>
        </p:spPr>
        <p:txBody>
          <a:bodyPr>
            <a:normAutofit/>
          </a:bodyPr>
          <a:lstStyle/>
          <a:p>
            <a:pPr algn="ctr"/>
            <a:r>
              <a:rPr lang="en-GB" sz="1400" b="1" dirty="0" smtClean="0">
                <a:solidFill>
                  <a:schemeClr val="bg1"/>
                </a:solidFill>
                <a:latin typeface="Arial Narrow" panose="020B0606020202030204" pitchFamily="34" charset="0"/>
              </a:rPr>
              <a:t>DELIVERY QUARTERLY</a:t>
            </a:r>
            <a:endParaRPr lang="en-GB" sz="1400" b="1" i="1" dirty="0">
              <a:solidFill>
                <a:schemeClr val="bg1"/>
              </a:solidFill>
              <a:latin typeface="Arial Narrow" panose="020B0606020202030204" pitchFamily="34" charset="0"/>
            </a:endParaRPr>
          </a:p>
        </p:txBody>
      </p:sp>
      <p:sp>
        <p:nvSpPr>
          <p:cNvPr id="2" name="Rectangle 2"/>
          <p:cNvSpPr>
            <a:spLocks noChangeArrowheads="1"/>
          </p:cNvSpPr>
          <p:nvPr/>
        </p:nvSpPr>
        <p:spPr bwMode="auto">
          <a:xfrm>
            <a:off x="0" y="0"/>
            <a:ext cx="9906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457056" tIns="457056" rIns="457056" bIns="457056" numCol="1" anchor="ctr" anchorCtr="0" compatLnSpc="1">
            <a:prstTxWarp prst="textNoShape">
              <a:avLst/>
            </a:prstTxWarp>
            <a:spAutoFit/>
          </a:bodyPr>
          <a:lstStyle/>
          <a:p>
            <a:endParaRPr lang="en-GB" dirty="0"/>
          </a:p>
        </p:txBody>
      </p:sp>
      <p:sp>
        <p:nvSpPr>
          <p:cNvPr id="6" name="Rectangle 3"/>
          <p:cNvSpPr>
            <a:spLocks noChangeArrowheads="1"/>
          </p:cNvSpPr>
          <p:nvPr/>
        </p:nvSpPr>
        <p:spPr bwMode="auto">
          <a:xfrm>
            <a:off x="0" y="457200"/>
            <a:ext cx="9906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600" b="1" i="0" u="none" strike="noStrike" cap="none" normalizeH="0" baseline="0" dirty="0" smtClean="0">
              <a:ln>
                <a:noFill/>
              </a:ln>
              <a:solidFill>
                <a:srgbClr val="FFFFFF"/>
              </a:solidFill>
              <a:effectLst/>
              <a:latin typeface="Arial Narrow" panose="020B0606020202030204" pitchFamily="34" charset="0"/>
              <a:ea typeface="Gill Sans MT"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rgbClr val="FFFFFF"/>
                </a:solidFill>
                <a:effectLst/>
                <a:latin typeface="Arial Narrow" panose="020B0606020202030204" pitchFamily="34" charset="0"/>
                <a:ea typeface="Gill Sans MT" charset="0"/>
                <a:cs typeface="Times New Roman" panose="02020603050405020304" pitchFamily="18" charset="0"/>
              </a:rPr>
              <a:t/>
            </a:r>
            <a:br>
              <a:rPr kumimoji="0" lang="en-GB" altLang="en-US" sz="1600" b="1" i="0" u="none" strike="noStrike" cap="none" normalizeH="0" baseline="0" dirty="0" smtClean="0">
                <a:ln>
                  <a:noFill/>
                </a:ln>
                <a:solidFill>
                  <a:srgbClr val="FFFFFF"/>
                </a:solidFill>
                <a:effectLst/>
                <a:latin typeface="Arial Narrow" panose="020B0606020202030204" pitchFamily="34" charset="0"/>
                <a:ea typeface="Gill Sans MT" charset="0"/>
                <a:cs typeface="Times New Roman" panose="02020603050405020304" pitchFamily="18" charset="0"/>
              </a:rPr>
            </a:br>
            <a:endParaRPr kumimoji="0" lang="en-GB"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9" name="Footer Placeholder 5"/>
          <p:cNvSpPr>
            <a:spLocks noGrp="1"/>
          </p:cNvSpPr>
          <p:nvPr>
            <p:ph type="ftr" sz="quarter" idx="11"/>
          </p:nvPr>
        </p:nvSpPr>
        <p:spPr>
          <a:xfrm>
            <a:off x="3281362" y="6577019"/>
            <a:ext cx="3343275" cy="365125"/>
          </a:xfrm>
        </p:spPr>
        <p:txBody>
          <a:bodyPr/>
          <a:lstStyle/>
          <a:p>
            <a:r>
              <a:rPr lang="en-GB" sz="1000" dirty="0" smtClean="0">
                <a:latin typeface="ArialNarrow"/>
              </a:rPr>
              <a:t>Page </a:t>
            </a:r>
            <a:fld id="{EB6C131C-15D8-40D1-8684-D5797FC4FC72}" type="slidenum">
              <a:rPr lang="en-GB" sz="1000">
                <a:latin typeface="ArialNarrow"/>
              </a:rPr>
              <a:t>3</a:t>
            </a:fld>
            <a:endParaRPr lang="en-GB" sz="1000" dirty="0">
              <a:latin typeface="ArialNarrow"/>
            </a:endParaRPr>
          </a:p>
        </p:txBody>
      </p:sp>
      <p:sp>
        <p:nvSpPr>
          <p:cNvPr id="11" name="Rectangle 10"/>
          <p:cNvSpPr/>
          <p:nvPr/>
        </p:nvSpPr>
        <p:spPr>
          <a:xfrm>
            <a:off x="250699" y="690113"/>
            <a:ext cx="4680896" cy="2785378"/>
          </a:xfrm>
          <a:prstGeom prst="rect">
            <a:avLst/>
          </a:prstGeom>
        </p:spPr>
        <p:txBody>
          <a:bodyPr wrap="square">
            <a:spAutoFit/>
          </a:bodyPr>
          <a:lstStyle/>
          <a:p>
            <a:pPr marL="90170" algn="just">
              <a:spcAft>
                <a:spcPts val="0"/>
              </a:spcAft>
            </a:pPr>
            <a:r>
              <a:rPr lang="en-GB" sz="1100" b="1" dirty="0" smtClean="0">
                <a:solidFill>
                  <a:srgbClr val="FFFFFF"/>
                </a:solidFill>
                <a:latin typeface="Arial Narrow" panose="020B0606020202030204" pitchFamily="34" charset="0"/>
                <a:ea typeface="Gill Sans MT"/>
                <a:cs typeface="ArialMT"/>
              </a:rPr>
              <a:t> INTRODUCTION</a:t>
            </a:r>
            <a:endParaRPr lang="en-GB" sz="1100" dirty="0" smtClean="0">
              <a:latin typeface="Arial Narrow" panose="020B0606020202030204" pitchFamily="34" charset="0"/>
              <a:ea typeface="Gill Sans MT"/>
              <a:cs typeface="Times New Roman" panose="02020603050405020304" pitchFamily="18" charset="0"/>
            </a:endParaRPr>
          </a:p>
          <a:p>
            <a:pPr marL="90170" algn="just">
              <a:spcBef>
                <a:spcPts val="1200"/>
              </a:spcBef>
              <a:spcAft>
                <a:spcPts val="0"/>
              </a:spcAft>
            </a:pPr>
            <a:r>
              <a:rPr lang="en-GB" sz="1100" dirty="0" smtClean="0">
                <a:latin typeface="Arial Narrow" panose="020B0606020202030204" pitchFamily="34" charset="0"/>
                <a:ea typeface="Gill Sans MT"/>
                <a:cs typeface="ArialMT"/>
              </a:rPr>
              <a:t>This </a:t>
            </a:r>
            <a:r>
              <a:rPr lang="en-GB" sz="1100" dirty="0">
                <a:latin typeface="Arial Narrow" panose="020B0606020202030204" pitchFamily="34" charset="0"/>
                <a:ea typeface="Gill Sans MT"/>
                <a:cs typeface="ArialMT"/>
              </a:rPr>
              <a:t>report aims to summarise some of the </a:t>
            </a:r>
            <a:r>
              <a:rPr lang="en-GB" sz="1100" dirty="0" smtClean="0">
                <a:latin typeface="Arial Narrow" panose="020B0606020202030204" pitchFamily="34" charset="0"/>
                <a:ea typeface="Gill Sans MT"/>
                <a:cs typeface="ArialMT"/>
              </a:rPr>
              <a:t>recent progress </a:t>
            </a:r>
            <a:r>
              <a:rPr lang="en-GB" sz="1100" dirty="0">
                <a:latin typeface="Arial Narrow" panose="020B0606020202030204" pitchFamily="34" charset="0"/>
                <a:ea typeface="Gill Sans MT"/>
                <a:cs typeface="ArialMT"/>
              </a:rPr>
              <a:t>made </a:t>
            </a:r>
            <a:r>
              <a:rPr lang="en-GB" sz="1100" dirty="0" smtClean="0">
                <a:latin typeface="Arial Narrow" panose="020B0606020202030204" pitchFamily="34" charset="0"/>
                <a:ea typeface="Gill Sans MT"/>
                <a:cs typeface="ArialMT"/>
              </a:rPr>
              <a:t>by the Office </a:t>
            </a:r>
            <a:r>
              <a:rPr lang="en-GB" sz="1100" dirty="0">
                <a:latin typeface="Arial Narrow" panose="020B0606020202030204" pitchFamily="34" charset="0"/>
                <a:ea typeface="Gill Sans MT"/>
                <a:cs typeface="ArialMT"/>
              </a:rPr>
              <a:t>of the Police and Crime Commissioner (OPCC), West Yorkshire Police and key partners in </a:t>
            </a:r>
            <a:r>
              <a:rPr lang="en-GB" sz="1100" dirty="0" smtClean="0">
                <a:latin typeface="Arial Narrow" panose="020B0606020202030204" pitchFamily="34" charset="0"/>
                <a:ea typeface="Gill Sans MT"/>
                <a:cs typeface="ArialMT"/>
              </a:rPr>
              <a:t>delivering the Police </a:t>
            </a:r>
            <a:r>
              <a:rPr lang="en-GB" sz="1100" dirty="0">
                <a:latin typeface="Arial Narrow" panose="020B0606020202030204" pitchFamily="34" charset="0"/>
                <a:ea typeface="Gill Sans MT"/>
                <a:cs typeface="ArialMT"/>
              </a:rPr>
              <a:t>and Crime </a:t>
            </a:r>
            <a:r>
              <a:rPr lang="en-GB" sz="1100" dirty="0" smtClean="0">
                <a:latin typeface="Arial Narrow" panose="020B0606020202030204" pitchFamily="34" charset="0"/>
                <a:ea typeface="Gill Sans MT"/>
                <a:cs typeface="ArialMT"/>
              </a:rPr>
              <a:t>Plan. </a:t>
            </a:r>
            <a:r>
              <a:rPr lang="en-GB" sz="1100" dirty="0">
                <a:latin typeface="Arial Narrow" panose="020B0606020202030204" pitchFamily="34" charset="0"/>
                <a:ea typeface="Gill Sans MT"/>
                <a:cs typeface="ArialMT"/>
              </a:rPr>
              <a:t>Activity included in this report covers the quarter </a:t>
            </a:r>
            <a:r>
              <a:rPr lang="en-GB" sz="1100" dirty="0" smtClean="0">
                <a:latin typeface="Arial Narrow" panose="020B0606020202030204" pitchFamily="34" charset="0"/>
                <a:ea typeface="Gill Sans MT"/>
                <a:cs typeface="ArialMT"/>
              </a:rPr>
              <a:t>July to September 2017, </a:t>
            </a:r>
            <a:r>
              <a:rPr lang="en-GB" sz="1100" dirty="0">
                <a:latin typeface="Arial Narrow" panose="020B0606020202030204" pitchFamily="34" charset="0"/>
                <a:ea typeface="Gill Sans MT"/>
                <a:cs typeface="ArialMT"/>
              </a:rPr>
              <a:t>and statistics presented reflect the 12 months to </a:t>
            </a:r>
            <a:r>
              <a:rPr lang="en-GB" sz="1100" dirty="0" smtClean="0">
                <a:latin typeface="Arial Narrow" panose="020B0606020202030204" pitchFamily="34" charset="0"/>
                <a:ea typeface="Gill Sans MT"/>
                <a:cs typeface="ArialMT"/>
              </a:rPr>
              <a:t>September 2017, </a:t>
            </a:r>
            <a:r>
              <a:rPr lang="en-GB" sz="1100" dirty="0">
                <a:latin typeface="Arial Narrow" panose="020B0606020202030204" pitchFamily="34" charset="0"/>
                <a:ea typeface="Gill Sans MT"/>
                <a:cs typeface="ArialMT"/>
              </a:rPr>
              <a:t>unless otherwise stated. </a:t>
            </a:r>
            <a:endParaRPr lang="en-GB" sz="1100" dirty="0">
              <a:latin typeface="Arial Narrow" panose="020B0606020202030204" pitchFamily="34" charset="0"/>
              <a:ea typeface="Gill Sans MT"/>
              <a:cs typeface="Times New Roman" panose="02020603050405020304" pitchFamily="18" charset="0"/>
            </a:endParaRPr>
          </a:p>
          <a:p>
            <a:pPr marL="90170" algn="just">
              <a:spcAft>
                <a:spcPts val="0"/>
              </a:spcAft>
            </a:pPr>
            <a:r>
              <a:rPr lang="en-GB" sz="1100" dirty="0" smtClean="0">
                <a:latin typeface="Arial Narrow" panose="020B0606020202030204" pitchFamily="34" charset="0"/>
                <a:ea typeface="Gill Sans MT"/>
                <a:cs typeface="ArialMT"/>
              </a:rPr>
              <a:t>The </a:t>
            </a:r>
            <a:r>
              <a:rPr lang="en-GB" sz="1100" dirty="0">
                <a:latin typeface="Arial Narrow" panose="020B0606020202030204" pitchFamily="34" charset="0"/>
                <a:ea typeface="Gill Sans MT"/>
                <a:cs typeface="ArialMT"/>
              </a:rPr>
              <a:t>report focuses on the four main outcomes of the Police and Crime </a:t>
            </a:r>
            <a:r>
              <a:rPr lang="en-GB" sz="1100" dirty="0" smtClean="0">
                <a:latin typeface="Arial Narrow" panose="020B0606020202030204" pitchFamily="34" charset="0"/>
                <a:ea typeface="Gill Sans MT"/>
                <a:cs typeface="ArialMT"/>
              </a:rPr>
              <a:t>Plan; tackle </a:t>
            </a:r>
            <a:r>
              <a:rPr lang="en-GB" sz="1100" dirty="0">
                <a:latin typeface="Arial Narrow" panose="020B0606020202030204" pitchFamily="34" charset="0"/>
                <a:ea typeface="Gill Sans MT"/>
                <a:cs typeface="ArialMT"/>
              </a:rPr>
              <a:t>crime and anti-social behaviour (ASB), safeguard vulnerable people, make sure criminal justice </a:t>
            </a:r>
            <a:r>
              <a:rPr lang="en-GB" sz="1100" dirty="0" smtClean="0">
                <a:latin typeface="Arial Narrow" panose="020B0606020202030204" pitchFamily="34" charset="0"/>
                <a:ea typeface="Gill Sans MT"/>
                <a:cs typeface="ArialMT"/>
              </a:rPr>
              <a:t>works, </a:t>
            </a:r>
            <a:r>
              <a:rPr lang="en-GB" sz="1100" dirty="0">
                <a:latin typeface="Arial Narrow" panose="020B0606020202030204" pitchFamily="34" charset="0"/>
                <a:ea typeface="Gill Sans MT"/>
                <a:cs typeface="ArialMT"/>
              </a:rPr>
              <a:t>and support victims and witnesses. </a:t>
            </a:r>
            <a:r>
              <a:rPr lang="en-GB" sz="1100" dirty="0" smtClean="0">
                <a:latin typeface="Arial Narrow" panose="020B0606020202030204" pitchFamily="34" charset="0"/>
                <a:ea typeface="Gill Sans MT"/>
                <a:cs typeface="ArialMT"/>
              </a:rPr>
              <a:t>These </a:t>
            </a:r>
            <a:r>
              <a:rPr lang="en-GB" sz="1100" dirty="0">
                <a:latin typeface="Arial Narrow" panose="020B0606020202030204" pitchFamily="34" charset="0"/>
                <a:ea typeface="Gill Sans MT"/>
                <a:cs typeface="ArialMT"/>
              </a:rPr>
              <a:t>outcomes were </a:t>
            </a:r>
            <a:r>
              <a:rPr lang="en-GB" sz="1100" dirty="0" smtClean="0">
                <a:latin typeface="Arial Narrow" panose="020B0606020202030204" pitchFamily="34" charset="0"/>
                <a:ea typeface="Gill Sans MT"/>
                <a:cs typeface="ArialMT"/>
              </a:rPr>
              <a:t>decided on following </a:t>
            </a:r>
            <a:r>
              <a:rPr lang="en-GB" sz="1100" dirty="0">
                <a:latin typeface="Arial Narrow" panose="020B0606020202030204" pitchFamily="34" charset="0"/>
                <a:ea typeface="Gill Sans MT"/>
                <a:cs typeface="ArialMT"/>
              </a:rPr>
              <a:t>extensive consultation with the public, police and partners. </a:t>
            </a:r>
            <a:r>
              <a:rPr lang="en-GB" sz="1100" dirty="0" smtClean="0">
                <a:latin typeface="Arial Narrow" panose="020B0606020202030204" pitchFamily="34" charset="0"/>
                <a:ea typeface="Gill Sans MT"/>
                <a:cs typeface="ArialMT"/>
              </a:rPr>
              <a:t>We cannot hope to successfully deliver these outcomes unless we all work together. </a:t>
            </a:r>
          </a:p>
          <a:p>
            <a:pPr marL="90170" algn="just">
              <a:spcAft>
                <a:spcPts val="0"/>
              </a:spcAft>
            </a:pPr>
            <a:r>
              <a:rPr lang="en-GB" sz="1100" dirty="0" smtClean="0">
                <a:latin typeface="Arial Narrow" panose="020B0606020202030204" pitchFamily="34" charset="0"/>
                <a:ea typeface="Gill Sans MT"/>
                <a:cs typeface="ArialMT"/>
              </a:rPr>
              <a:t>This </a:t>
            </a:r>
            <a:r>
              <a:rPr lang="en-GB" sz="1100" dirty="0">
                <a:latin typeface="Arial Narrow" panose="020B0606020202030204" pitchFamily="34" charset="0"/>
                <a:ea typeface="Gill Sans MT"/>
                <a:cs typeface="ArialMT"/>
              </a:rPr>
              <a:t>report sets out </a:t>
            </a:r>
            <a:r>
              <a:rPr lang="en-GB" sz="1100" dirty="0" smtClean="0">
                <a:latin typeface="Arial Narrow" panose="020B0606020202030204" pitchFamily="34" charset="0"/>
                <a:ea typeface="Gill Sans MT"/>
                <a:cs typeface="ArialMT"/>
              </a:rPr>
              <a:t>our </a:t>
            </a:r>
            <a:r>
              <a:rPr lang="en-GB" sz="1100" dirty="0">
                <a:latin typeface="Arial Narrow" panose="020B0606020202030204" pitchFamily="34" charset="0"/>
                <a:ea typeface="Gill Sans MT"/>
                <a:cs typeface="ArialMT"/>
              </a:rPr>
              <a:t>collective progress against each of the delivery </a:t>
            </a:r>
            <a:r>
              <a:rPr lang="en-GB" sz="1100" dirty="0" smtClean="0">
                <a:latin typeface="Arial Narrow" panose="020B0606020202030204" pitchFamily="34" charset="0"/>
                <a:ea typeface="Gill Sans MT"/>
                <a:cs typeface="ArialMT"/>
              </a:rPr>
              <a:t>measures, but does </a:t>
            </a:r>
            <a:r>
              <a:rPr lang="en-GB" sz="1100" dirty="0">
                <a:latin typeface="Arial Narrow" panose="020B0606020202030204" pitchFamily="34" charset="0"/>
                <a:ea typeface="Gill Sans MT"/>
                <a:cs typeface="ArialMT"/>
              </a:rPr>
              <a:t>not contain </a:t>
            </a:r>
            <a:r>
              <a:rPr lang="en-GB" sz="1100" dirty="0" smtClean="0">
                <a:latin typeface="Arial Narrow" panose="020B0606020202030204" pitchFamily="34" charset="0"/>
                <a:ea typeface="Gill Sans MT"/>
                <a:cs typeface="ArialMT"/>
              </a:rPr>
              <a:t>an </a:t>
            </a:r>
            <a:r>
              <a:rPr lang="en-GB" sz="1100" dirty="0">
                <a:latin typeface="Arial Narrow" panose="020B0606020202030204" pitchFamily="34" charset="0"/>
                <a:ea typeface="Gill Sans MT"/>
                <a:cs typeface="ArialMT"/>
              </a:rPr>
              <a:t>exhaustive list of </a:t>
            </a:r>
            <a:r>
              <a:rPr lang="en-GB" sz="1100" dirty="0" smtClean="0">
                <a:latin typeface="Arial Narrow" panose="020B0606020202030204" pitchFamily="34" charset="0"/>
                <a:ea typeface="Gill Sans MT"/>
                <a:cs typeface="ArialMT"/>
              </a:rPr>
              <a:t>all delivery activity. More </a:t>
            </a:r>
            <a:r>
              <a:rPr lang="en-GB" sz="1100" dirty="0">
                <a:latin typeface="Arial Narrow" panose="020B0606020202030204" pitchFamily="34" charset="0"/>
                <a:ea typeface="Gill Sans MT"/>
                <a:cs typeface="ArialMT"/>
              </a:rPr>
              <a:t>information can be found on my website at </a:t>
            </a:r>
            <a:r>
              <a:rPr lang="en-GB" sz="1100" u="sng" dirty="0">
                <a:solidFill>
                  <a:srgbClr val="FF0000"/>
                </a:solidFill>
                <a:latin typeface="Arial Narrow" panose="020B0606020202030204" pitchFamily="34" charset="0"/>
                <a:ea typeface="Gill Sans MT"/>
                <a:cs typeface="Times New Roman" panose="02020603050405020304" pitchFamily="18" charset="0"/>
                <a:hlinkClick r:id="rId2"/>
              </a:rPr>
              <a:t>www.westyorkshire-pcc.gov.uk</a:t>
            </a:r>
            <a:r>
              <a:rPr lang="en-GB" sz="1100" dirty="0">
                <a:solidFill>
                  <a:srgbClr val="FF0000"/>
                </a:solidFill>
                <a:latin typeface="Arial Narrow" panose="020B0606020202030204" pitchFamily="34" charset="0"/>
                <a:ea typeface="Gill Sans MT"/>
                <a:cs typeface="Times New Roman" panose="02020603050405020304" pitchFamily="18" charset="0"/>
              </a:rPr>
              <a:t>.</a:t>
            </a:r>
          </a:p>
          <a:p>
            <a:pPr marL="90170" algn="just">
              <a:spcAft>
                <a:spcPts val="0"/>
              </a:spcAft>
            </a:pPr>
            <a:r>
              <a:rPr lang="en-GB" sz="1100" b="1" dirty="0">
                <a:solidFill>
                  <a:srgbClr val="FF0000"/>
                </a:solidFill>
                <a:latin typeface="Arial Narrow" panose="020B0606020202030204" pitchFamily="34" charset="0"/>
                <a:ea typeface="Gill Sans MT"/>
                <a:cs typeface="ArialMT"/>
              </a:rPr>
              <a:t> </a:t>
            </a:r>
            <a:endParaRPr lang="en-GB" sz="1100" dirty="0">
              <a:solidFill>
                <a:srgbClr val="FF0000"/>
              </a:solidFill>
              <a:effectLst/>
              <a:latin typeface="Arial Narrow" panose="020B0606020202030204" pitchFamily="34" charset="0"/>
              <a:ea typeface="Gill Sans MT"/>
              <a:cs typeface="Times New Roman" panose="02020603050405020304" pitchFamily="18" charset="0"/>
            </a:endParaRPr>
          </a:p>
        </p:txBody>
      </p:sp>
      <p:sp>
        <p:nvSpPr>
          <p:cNvPr id="12" name="TextBox 11"/>
          <p:cNvSpPr txBox="1"/>
          <p:nvPr/>
        </p:nvSpPr>
        <p:spPr>
          <a:xfrm>
            <a:off x="366296" y="690113"/>
            <a:ext cx="4502989" cy="276999"/>
          </a:xfrm>
          <a:prstGeom prst="rect">
            <a:avLst/>
          </a:prstGeom>
          <a:solidFill>
            <a:srgbClr val="B2324B"/>
          </a:solidFill>
        </p:spPr>
        <p:txBody>
          <a:bodyPr wrap="square" rtlCol="0" anchor="t" anchorCtr="0">
            <a:spAutoFit/>
          </a:bodyPr>
          <a:lstStyle/>
          <a:p>
            <a:r>
              <a:rPr lang="en-GB" sz="1200" b="1" dirty="0" smtClean="0">
                <a:solidFill>
                  <a:schemeClr val="bg1"/>
                </a:solidFill>
                <a:latin typeface="Arial Narrow" panose="020B0606020202030204" pitchFamily="34" charset="0"/>
              </a:rPr>
              <a:t>Introduction </a:t>
            </a:r>
            <a:endParaRPr lang="en-GB" sz="1200" b="1" dirty="0">
              <a:solidFill>
                <a:schemeClr val="bg1"/>
              </a:solidFill>
              <a:latin typeface="Arial Narrow" panose="020B0606020202030204" pitchFamily="34" charset="0"/>
            </a:endParaRPr>
          </a:p>
        </p:txBody>
      </p:sp>
      <p:sp>
        <p:nvSpPr>
          <p:cNvPr id="13" name="TextBox 12"/>
          <p:cNvSpPr txBox="1"/>
          <p:nvPr/>
        </p:nvSpPr>
        <p:spPr>
          <a:xfrm>
            <a:off x="5042263" y="697639"/>
            <a:ext cx="4513691" cy="276999"/>
          </a:xfrm>
          <a:prstGeom prst="rect">
            <a:avLst/>
          </a:prstGeom>
          <a:solidFill>
            <a:srgbClr val="B2324B"/>
          </a:solidFill>
        </p:spPr>
        <p:txBody>
          <a:bodyPr wrap="square" rtlCol="0" anchor="t" anchorCtr="0">
            <a:spAutoFit/>
          </a:bodyPr>
          <a:lstStyle/>
          <a:p>
            <a:r>
              <a:rPr lang="en-GB" sz="1200" b="1" dirty="0" smtClean="0">
                <a:solidFill>
                  <a:schemeClr val="bg1"/>
                </a:solidFill>
                <a:latin typeface="Arial Narrow" panose="020B0606020202030204" pitchFamily="34" charset="0"/>
              </a:rPr>
              <a:t>Tackle crime and anti-social behaviour</a:t>
            </a:r>
            <a:endParaRPr lang="en-GB" sz="1200" b="1" dirty="0">
              <a:solidFill>
                <a:schemeClr val="bg1"/>
              </a:solidFill>
              <a:latin typeface="Arial Narrow" panose="020B0606020202030204" pitchFamily="34" charset="0"/>
            </a:endParaRPr>
          </a:p>
        </p:txBody>
      </p:sp>
      <p:sp>
        <p:nvSpPr>
          <p:cNvPr id="14" name="TextBox 13"/>
          <p:cNvSpPr txBox="1"/>
          <p:nvPr/>
        </p:nvSpPr>
        <p:spPr>
          <a:xfrm>
            <a:off x="428606" y="3569652"/>
            <a:ext cx="4440679" cy="276999"/>
          </a:xfrm>
          <a:prstGeom prst="rect">
            <a:avLst/>
          </a:prstGeom>
          <a:solidFill>
            <a:srgbClr val="B2324B"/>
          </a:solidFill>
        </p:spPr>
        <p:txBody>
          <a:bodyPr wrap="square" rtlCol="0" anchor="t" anchorCtr="0">
            <a:spAutoFit/>
          </a:bodyPr>
          <a:lstStyle/>
          <a:p>
            <a:r>
              <a:rPr lang="en-GB" sz="1200" b="1" dirty="0" smtClean="0">
                <a:solidFill>
                  <a:schemeClr val="bg1"/>
                </a:solidFill>
                <a:latin typeface="Arial Narrow" panose="020B0606020202030204" pitchFamily="34" charset="0"/>
              </a:rPr>
              <a:t>Delivery Overview </a:t>
            </a:r>
            <a:endParaRPr lang="en-GB" sz="1200" b="1" dirty="0">
              <a:solidFill>
                <a:schemeClr val="bg1"/>
              </a:solidFill>
              <a:latin typeface="Arial Narrow" panose="020B0606020202030204" pitchFamily="34" charset="0"/>
            </a:endParaRPr>
          </a:p>
        </p:txBody>
      </p:sp>
      <p:sp>
        <p:nvSpPr>
          <p:cNvPr id="15" name="Rectangle 14"/>
          <p:cNvSpPr/>
          <p:nvPr/>
        </p:nvSpPr>
        <p:spPr>
          <a:xfrm>
            <a:off x="267463" y="3877681"/>
            <a:ext cx="4690532" cy="2462213"/>
          </a:xfrm>
          <a:prstGeom prst="rect">
            <a:avLst/>
          </a:prstGeom>
        </p:spPr>
        <p:txBody>
          <a:bodyPr wrap="square">
            <a:spAutoFit/>
          </a:bodyPr>
          <a:lstStyle/>
          <a:p>
            <a:pPr marL="90170" algn="just">
              <a:spcAft>
                <a:spcPts val="0"/>
              </a:spcAft>
            </a:pPr>
            <a:r>
              <a:rPr lang="en-GB" sz="1100" dirty="0">
                <a:latin typeface="Arial Narrow" panose="020B0606020202030204" pitchFamily="34" charset="0"/>
                <a:ea typeface="Gill Sans MT"/>
                <a:cs typeface="ArialMT"/>
              </a:rPr>
              <a:t>The data included in this report comes from a range of different sources including </a:t>
            </a:r>
            <a:r>
              <a:rPr lang="en-GB" sz="1100" dirty="0" smtClean="0">
                <a:latin typeface="Arial Narrow" panose="020B0606020202030204" pitchFamily="34" charset="0"/>
                <a:ea typeface="Gill Sans MT"/>
                <a:cs typeface="ArialMT"/>
              </a:rPr>
              <a:t>national crime statistics and surveys</a:t>
            </a:r>
            <a:r>
              <a:rPr lang="en-GB" sz="1100" dirty="0">
                <a:latin typeface="Arial Narrow" panose="020B0606020202030204" pitchFamily="34" charset="0"/>
                <a:ea typeface="Gill Sans MT"/>
                <a:cs typeface="ArialMT"/>
              </a:rPr>
              <a:t>, West Yorkshire </a:t>
            </a:r>
            <a:r>
              <a:rPr lang="en-GB" sz="1100" dirty="0" smtClean="0">
                <a:latin typeface="Arial Narrow" panose="020B0606020202030204" pitchFamily="34" charset="0"/>
                <a:ea typeface="Gill Sans MT"/>
                <a:cs typeface="ArialMT"/>
              </a:rPr>
              <a:t>Police, HMICFRS inspection </a:t>
            </a:r>
            <a:r>
              <a:rPr lang="en-GB" sz="1100" dirty="0">
                <a:latin typeface="Arial Narrow" panose="020B0606020202030204" pitchFamily="34" charset="0"/>
                <a:ea typeface="Gill Sans MT"/>
                <a:cs typeface="ArialMT"/>
              </a:rPr>
              <a:t>reports, partner performance </a:t>
            </a:r>
            <a:r>
              <a:rPr lang="en-GB" sz="1100" dirty="0" smtClean="0">
                <a:latin typeface="Arial Narrow" panose="020B0606020202030204" pitchFamily="34" charset="0"/>
                <a:ea typeface="Gill Sans MT"/>
                <a:cs typeface="ArialMT"/>
              </a:rPr>
              <a:t>indicators, </a:t>
            </a:r>
            <a:r>
              <a:rPr lang="en-GB" sz="1100" dirty="0">
                <a:latin typeface="Arial Narrow" panose="020B0606020202030204" pitchFamily="34" charset="0"/>
                <a:ea typeface="Gill Sans MT"/>
                <a:cs typeface="ArialMT"/>
              </a:rPr>
              <a:t>and consultations carried out by my team. Having a mix of quantitative and qualitative measures </a:t>
            </a:r>
            <a:r>
              <a:rPr lang="en-GB" sz="1100" dirty="0" smtClean="0">
                <a:latin typeface="Arial Narrow" panose="020B0606020202030204" pitchFamily="34" charset="0"/>
                <a:ea typeface="Gill Sans MT"/>
                <a:cs typeface="ArialMT"/>
              </a:rPr>
              <a:t>allows </a:t>
            </a:r>
            <a:r>
              <a:rPr lang="en-GB" sz="1100" dirty="0">
                <a:latin typeface="Arial Narrow" panose="020B0606020202030204" pitchFamily="34" charset="0"/>
                <a:ea typeface="Gill Sans MT"/>
                <a:cs typeface="ArialMT"/>
              </a:rPr>
              <a:t>me to present a more holistic and meaningful report to the </a:t>
            </a:r>
            <a:r>
              <a:rPr lang="en-GB" sz="1100" dirty="0" smtClean="0">
                <a:latin typeface="Arial Narrow" panose="020B0606020202030204" pitchFamily="34" charset="0"/>
                <a:ea typeface="Gill Sans MT"/>
                <a:cs typeface="ArialMT"/>
              </a:rPr>
              <a:t>public. </a:t>
            </a:r>
          </a:p>
          <a:p>
            <a:pPr marL="90170" algn="just">
              <a:spcAft>
                <a:spcPts val="0"/>
              </a:spcAft>
            </a:pPr>
            <a:r>
              <a:rPr lang="en-GB" sz="1100" dirty="0" smtClean="0">
                <a:latin typeface="Arial Narrow" panose="020B0606020202030204" pitchFamily="34" charset="0"/>
                <a:ea typeface="Gill Sans MT"/>
                <a:cs typeface="ArialMT"/>
              </a:rPr>
              <a:t>We also include data from the ‘Your Views’ survey, which was launched in June to </a:t>
            </a:r>
            <a:r>
              <a:rPr lang="en-GB" sz="1100" dirty="0">
                <a:latin typeface="Arial Narrow" panose="020B0606020202030204" pitchFamily="34" charset="0"/>
                <a:ea typeface="Gill Sans MT"/>
                <a:cs typeface="ArialMT"/>
              </a:rPr>
              <a:t>provide data on a range of </a:t>
            </a:r>
            <a:r>
              <a:rPr lang="en-GB" sz="1100" dirty="0" smtClean="0">
                <a:latin typeface="Arial Narrow" panose="020B0606020202030204" pitchFamily="34" charset="0"/>
                <a:ea typeface="Gill Sans MT"/>
                <a:cs typeface="ArialMT"/>
              </a:rPr>
              <a:t>measures of public </a:t>
            </a:r>
            <a:r>
              <a:rPr lang="en-GB" sz="1100" dirty="0">
                <a:latin typeface="Arial Narrow" panose="020B0606020202030204" pitchFamily="34" charset="0"/>
                <a:ea typeface="Gill Sans MT"/>
                <a:cs typeface="ArialMT"/>
              </a:rPr>
              <a:t>confidence and community safety </a:t>
            </a:r>
            <a:r>
              <a:rPr lang="en-GB" sz="1100" dirty="0" smtClean="0">
                <a:latin typeface="Arial Narrow" panose="020B0606020202030204" pitchFamily="34" charset="0"/>
                <a:ea typeface="Gill Sans MT"/>
                <a:cs typeface="ArialMT"/>
              </a:rPr>
              <a:t>at local level in West Yorkshire.</a:t>
            </a:r>
            <a:endParaRPr lang="en-GB" sz="1100" dirty="0">
              <a:latin typeface="Arial Narrow" panose="020B0606020202030204" pitchFamily="34" charset="0"/>
              <a:ea typeface="Gill Sans MT"/>
              <a:cs typeface="ArialMT"/>
            </a:endParaRPr>
          </a:p>
          <a:p>
            <a:pPr marL="90170" algn="just">
              <a:spcAft>
                <a:spcPts val="0"/>
              </a:spcAft>
            </a:pPr>
            <a:r>
              <a:rPr lang="en-GB" sz="1100" dirty="0">
                <a:solidFill>
                  <a:srgbClr val="FF0000"/>
                </a:solidFill>
                <a:latin typeface="Arial Narrow" panose="020B0606020202030204" pitchFamily="34" charset="0"/>
                <a:ea typeface="Gill Sans MT"/>
                <a:cs typeface="ArialMT"/>
              </a:rPr>
              <a:t> </a:t>
            </a:r>
            <a:endParaRPr lang="en-GB" sz="1100" dirty="0">
              <a:solidFill>
                <a:srgbClr val="FF0000"/>
              </a:solidFill>
              <a:latin typeface="Gill Sans MT"/>
              <a:ea typeface="Gill Sans MT"/>
              <a:cs typeface="Times New Roman" panose="02020603050405020304" pitchFamily="18" charset="0"/>
            </a:endParaRPr>
          </a:p>
          <a:p>
            <a:pPr marL="90170" algn="just">
              <a:spcAft>
                <a:spcPts val="0"/>
              </a:spcAft>
            </a:pPr>
            <a:r>
              <a:rPr lang="en-GB" sz="1100" dirty="0" smtClean="0">
                <a:latin typeface="Arial Narrow" panose="020B0606020202030204" pitchFamily="34" charset="0"/>
                <a:ea typeface="Gill Sans MT"/>
                <a:cs typeface="ArialMT"/>
              </a:rPr>
              <a:t>The Delivery Quarterly report aims </a:t>
            </a:r>
            <a:r>
              <a:rPr lang="en-GB" sz="1100" dirty="0">
                <a:latin typeface="Arial Narrow" panose="020B0606020202030204" pitchFamily="34" charset="0"/>
                <a:ea typeface="Gill Sans MT"/>
                <a:cs typeface="ArialMT"/>
              </a:rPr>
              <a:t>to provide a balanced account of </a:t>
            </a:r>
            <a:r>
              <a:rPr lang="en-GB" sz="1100" dirty="0" smtClean="0">
                <a:latin typeface="Arial Narrow" panose="020B0606020202030204" pitchFamily="34" charset="0"/>
                <a:ea typeface="Gill Sans MT"/>
                <a:cs typeface="ArialMT"/>
              </a:rPr>
              <a:t>police, </a:t>
            </a:r>
            <a:r>
              <a:rPr lang="en-GB" sz="1100" dirty="0">
                <a:latin typeface="Arial Narrow" panose="020B0606020202030204" pitchFamily="34" charset="0"/>
                <a:ea typeface="Gill Sans MT"/>
                <a:cs typeface="ArialMT"/>
              </a:rPr>
              <a:t>partner </a:t>
            </a:r>
            <a:r>
              <a:rPr lang="en-GB" sz="1100" dirty="0" smtClean="0">
                <a:latin typeface="Arial Narrow" panose="020B0606020202030204" pitchFamily="34" charset="0"/>
                <a:ea typeface="Gill Sans MT"/>
                <a:cs typeface="ArialMT"/>
              </a:rPr>
              <a:t>and </a:t>
            </a:r>
            <a:r>
              <a:rPr lang="en-GB" sz="1100" dirty="0">
                <a:latin typeface="Arial Narrow" panose="020B0606020202030204" pitchFamily="34" charset="0"/>
                <a:ea typeface="Gill Sans MT"/>
                <a:cs typeface="ArialMT"/>
              </a:rPr>
              <a:t>OPCC delivery </a:t>
            </a:r>
            <a:r>
              <a:rPr lang="en-GB" sz="1100" dirty="0" smtClean="0">
                <a:latin typeface="Arial Narrow" panose="020B0606020202030204" pitchFamily="34" charset="0"/>
                <a:ea typeface="Gill Sans MT"/>
                <a:cs typeface="ArialMT"/>
              </a:rPr>
              <a:t>over the past quarter</a:t>
            </a:r>
            <a:r>
              <a:rPr lang="en-GB" sz="1100" dirty="0">
                <a:latin typeface="Arial Narrow" panose="020B0606020202030204" pitchFamily="34" charset="0"/>
                <a:ea typeface="Gill Sans MT"/>
                <a:cs typeface="ArialMT"/>
              </a:rPr>
              <a:t>. </a:t>
            </a:r>
            <a:r>
              <a:rPr lang="en-GB" sz="1100" dirty="0" smtClean="0">
                <a:latin typeface="Arial Narrow" panose="020B0606020202030204" pitchFamily="34" charset="0"/>
                <a:ea typeface="Gill Sans MT"/>
                <a:cs typeface="ArialMT"/>
              </a:rPr>
              <a:t>I </a:t>
            </a:r>
            <a:r>
              <a:rPr lang="en-GB" sz="1100" dirty="0">
                <a:latin typeface="Arial Narrow" panose="020B0606020202030204" pitchFamily="34" charset="0"/>
                <a:ea typeface="Gill Sans MT"/>
                <a:cs typeface="ArialMT"/>
              </a:rPr>
              <a:t>hope that by including details of our progress in tackling crime and community safety issues as a collective, we can help our communities understand and be reassured by </a:t>
            </a:r>
            <a:r>
              <a:rPr lang="en-GB" sz="1100" dirty="0" smtClean="0">
                <a:latin typeface="Arial Narrow" panose="020B0606020202030204" pitchFamily="34" charset="0"/>
                <a:ea typeface="Gill Sans MT"/>
                <a:cs typeface="ArialMT"/>
              </a:rPr>
              <a:t>our unified approach. </a:t>
            </a:r>
            <a:r>
              <a:rPr lang="en-GB" sz="1100" dirty="0">
                <a:latin typeface="Arial Narrow" panose="020B0606020202030204" pitchFamily="34" charset="0"/>
                <a:ea typeface="Gill Sans MT"/>
                <a:cs typeface="ArialMT"/>
              </a:rPr>
              <a:t>As I have said before, keeping West Yorkshire safe and feeling safe cannot just be left to the police. </a:t>
            </a:r>
          </a:p>
        </p:txBody>
      </p:sp>
      <p:sp>
        <p:nvSpPr>
          <p:cNvPr id="16" name="Rectangle 15"/>
          <p:cNvSpPr/>
          <p:nvPr/>
        </p:nvSpPr>
        <p:spPr>
          <a:xfrm>
            <a:off x="4953000" y="968136"/>
            <a:ext cx="4712780" cy="1277273"/>
          </a:xfrm>
          <a:prstGeom prst="rect">
            <a:avLst/>
          </a:prstGeom>
        </p:spPr>
        <p:txBody>
          <a:bodyPr wrap="square">
            <a:spAutoFit/>
          </a:bodyPr>
          <a:lstStyle/>
          <a:p>
            <a:pPr algn="just">
              <a:spcBef>
                <a:spcPts val="600"/>
              </a:spcBef>
              <a:spcAft>
                <a:spcPts val="0"/>
              </a:spcAft>
            </a:pPr>
            <a:r>
              <a:rPr lang="en-GB" sz="1100" dirty="0" smtClean="0">
                <a:latin typeface="Arial Narrow" panose="020B0606020202030204" pitchFamily="34" charset="0"/>
                <a:ea typeface="Gill Sans MT"/>
                <a:cs typeface="ArialMT"/>
              </a:rPr>
              <a:t>Tackling crime and anti-social behaviour is a challenging and varied task. Different problems require different responses and different partner’s involvement. Together with the police and local and national partners, we will continue to protect our communities by tackling the perpetrators of crime, and reducing the opportunity for crimes to occur. To understand how we can best focus our collective resources, I closely monitor crime levels, measures of public confidence, police service demand, and communities’ feelings of safety, through the data in this report. </a:t>
            </a:r>
            <a:endParaRPr lang="en-GB" sz="1100" dirty="0">
              <a:effectLst/>
              <a:latin typeface="Gill Sans MT"/>
              <a:ea typeface="Gill Sans MT"/>
              <a:cs typeface="Times New Roman" panose="02020603050405020304" pitchFamily="18" charset="0"/>
            </a:endParaRPr>
          </a:p>
        </p:txBody>
      </p:sp>
      <p:sp>
        <p:nvSpPr>
          <p:cNvPr id="17" name="TextBox 16"/>
          <p:cNvSpPr txBox="1"/>
          <p:nvPr/>
        </p:nvSpPr>
        <p:spPr>
          <a:xfrm>
            <a:off x="5009225" y="2257541"/>
            <a:ext cx="4538037" cy="276999"/>
          </a:xfrm>
          <a:prstGeom prst="rect">
            <a:avLst/>
          </a:prstGeom>
          <a:solidFill>
            <a:srgbClr val="B2324B"/>
          </a:solidFill>
        </p:spPr>
        <p:txBody>
          <a:bodyPr wrap="square" rtlCol="0" anchor="t" anchorCtr="0">
            <a:spAutoFit/>
          </a:bodyPr>
          <a:lstStyle/>
          <a:p>
            <a:r>
              <a:rPr lang="en-GB" sz="1200" b="1" dirty="0" smtClean="0">
                <a:solidFill>
                  <a:schemeClr val="bg1"/>
                </a:solidFill>
                <a:latin typeface="Arial Narrow" panose="020B0606020202030204" pitchFamily="34" charset="0"/>
              </a:rPr>
              <a:t>Safeguard vulnerable people</a:t>
            </a:r>
            <a:endParaRPr lang="en-GB" sz="1200" b="1" dirty="0">
              <a:solidFill>
                <a:schemeClr val="bg1"/>
              </a:solidFill>
              <a:latin typeface="Arial Narrow" panose="020B0606020202030204" pitchFamily="34" charset="0"/>
            </a:endParaRPr>
          </a:p>
        </p:txBody>
      </p:sp>
      <p:sp>
        <p:nvSpPr>
          <p:cNvPr id="18" name="Rectangle 17"/>
          <p:cNvSpPr/>
          <p:nvPr/>
        </p:nvSpPr>
        <p:spPr>
          <a:xfrm>
            <a:off x="4948357" y="2504598"/>
            <a:ext cx="4685539" cy="1277273"/>
          </a:xfrm>
          <a:prstGeom prst="rect">
            <a:avLst/>
          </a:prstGeom>
        </p:spPr>
        <p:txBody>
          <a:bodyPr wrap="square">
            <a:spAutoFit/>
          </a:bodyPr>
          <a:lstStyle/>
          <a:p>
            <a:r>
              <a:rPr lang="en-GB" sz="1100" dirty="0">
                <a:latin typeface="Arial Narrow" panose="020B0606020202030204" pitchFamily="34" charset="0"/>
                <a:ea typeface="Gill Sans MT"/>
                <a:cs typeface="ArialMT"/>
              </a:rPr>
              <a:t>As with all </a:t>
            </a:r>
            <a:r>
              <a:rPr lang="en-GB" sz="1100" dirty="0" smtClean="0">
                <a:latin typeface="Arial Narrow" panose="020B0606020202030204" pitchFamily="34" charset="0"/>
                <a:ea typeface="Gill Sans MT"/>
                <a:cs typeface="ArialMT"/>
              </a:rPr>
              <a:t>the outcomes </a:t>
            </a:r>
            <a:r>
              <a:rPr lang="en-GB" sz="1100" dirty="0">
                <a:latin typeface="Arial Narrow" panose="020B0606020202030204" pitchFamily="34" charset="0"/>
                <a:ea typeface="Gill Sans MT"/>
                <a:cs typeface="ArialMT"/>
              </a:rPr>
              <a:t>in the Police and Crime Plan, safeguarding vulnerable people requires input from a wide range of organisations. As PCC for West </a:t>
            </a:r>
            <a:r>
              <a:rPr lang="en-GB" sz="1100" dirty="0" smtClean="0">
                <a:latin typeface="Arial Narrow" panose="020B0606020202030204" pitchFamily="34" charset="0"/>
                <a:ea typeface="Gill Sans MT"/>
                <a:cs typeface="ArialMT"/>
              </a:rPr>
              <a:t>Yorkshire, </a:t>
            </a:r>
            <a:r>
              <a:rPr lang="en-GB" sz="1100" dirty="0">
                <a:latin typeface="Arial Narrow" panose="020B0606020202030204" pitchFamily="34" charset="0"/>
                <a:ea typeface="Gill Sans MT"/>
                <a:cs typeface="ArialMT"/>
              </a:rPr>
              <a:t>I have brought partners together </a:t>
            </a:r>
            <a:r>
              <a:rPr lang="en-GB" sz="1100" dirty="0" smtClean="0">
                <a:latin typeface="Arial Narrow" panose="020B0606020202030204" pitchFamily="34" charset="0"/>
                <a:ea typeface="Gill Sans MT"/>
                <a:cs typeface="ArialMT"/>
              </a:rPr>
              <a:t>to </a:t>
            </a:r>
            <a:r>
              <a:rPr lang="en-GB" sz="1100" dirty="0">
                <a:latin typeface="Arial Narrow" panose="020B0606020202030204" pitchFamily="34" charset="0"/>
                <a:ea typeface="Gill Sans MT"/>
                <a:cs typeface="ArialMT"/>
              </a:rPr>
              <a:t>tackle important issues such as child sexual </a:t>
            </a:r>
            <a:r>
              <a:rPr lang="en-GB" sz="1100" dirty="0" smtClean="0">
                <a:latin typeface="Arial Narrow" panose="020B0606020202030204" pitchFamily="34" charset="0"/>
                <a:ea typeface="Gill Sans MT"/>
                <a:cs typeface="ArialMT"/>
              </a:rPr>
              <a:t>abuse (CSEA), </a:t>
            </a:r>
            <a:r>
              <a:rPr lang="en-GB" sz="1100" dirty="0">
                <a:latin typeface="Arial Narrow" panose="020B0606020202030204" pitchFamily="34" charset="0"/>
                <a:ea typeface="Gill Sans MT"/>
                <a:cs typeface="ArialMT"/>
              </a:rPr>
              <a:t>support for people with mental health issues within the criminal justice system, </a:t>
            </a:r>
            <a:r>
              <a:rPr lang="en-GB" sz="1100" dirty="0" smtClean="0">
                <a:latin typeface="Arial Narrow" panose="020B0606020202030204" pitchFamily="34" charset="0"/>
                <a:ea typeface="Gill Sans MT"/>
                <a:cs typeface="ArialMT"/>
              </a:rPr>
              <a:t>human </a:t>
            </a:r>
            <a:r>
              <a:rPr lang="en-GB" sz="1100" dirty="0">
                <a:latin typeface="Arial Narrow" panose="020B0606020202030204" pitchFamily="34" charset="0"/>
                <a:ea typeface="Gill Sans MT"/>
                <a:cs typeface="ArialMT"/>
              </a:rPr>
              <a:t>trafficking and modern </a:t>
            </a:r>
            <a:r>
              <a:rPr lang="en-GB" sz="1100" dirty="0" smtClean="0">
                <a:latin typeface="Arial Narrow" panose="020B0606020202030204" pitchFamily="34" charset="0"/>
                <a:ea typeface="Gill Sans MT"/>
                <a:cs typeface="ArialMT"/>
              </a:rPr>
              <a:t>slavery, and </a:t>
            </a:r>
            <a:r>
              <a:rPr lang="en-GB" sz="1100" dirty="0">
                <a:latin typeface="Arial Narrow" panose="020B0606020202030204" pitchFamily="34" charset="0"/>
                <a:ea typeface="Gill Sans MT"/>
                <a:cs typeface="ArialMT"/>
              </a:rPr>
              <a:t>honour based </a:t>
            </a:r>
            <a:r>
              <a:rPr lang="en-GB" sz="1100" dirty="0" smtClean="0">
                <a:latin typeface="Arial Narrow" panose="020B0606020202030204" pitchFamily="34" charset="0"/>
                <a:ea typeface="Gill Sans MT"/>
                <a:cs typeface="ArialMT"/>
              </a:rPr>
              <a:t>abuse. I </a:t>
            </a:r>
            <a:r>
              <a:rPr lang="en-GB" sz="1100" dirty="0">
                <a:latin typeface="Arial Narrow" panose="020B0606020202030204" pitchFamily="34" charset="0"/>
                <a:ea typeface="Gill Sans MT"/>
                <a:cs typeface="ArialMT"/>
              </a:rPr>
              <a:t>will continue to contribute to </a:t>
            </a:r>
            <a:r>
              <a:rPr lang="en-GB" sz="1100" dirty="0" smtClean="0">
                <a:latin typeface="Arial Narrow" panose="020B0606020202030204" pitchFamily="34" charset="0"/>
                <a:ea typeface="Gill Sans MT"/>
                <a:cs typeface="ArialMT"/>
              </a:rPr>
              <a:t>this safeguarding </a:t>
            </a:r>
            <a:r>
              <a:rPr lang="en-GB" sz="1100" dirty="0">
                <a:latin typeface="Arial Narrow" panose="020B0606020202030204" pitchFamily="34" charset="0"/>
                <a:ea typeface="Gill Sans MT"/>
                <a:cs typeface="ArialMT"/>
              </a:rPr>
              <a:t>agenda by promoting partnership </a:t>
            </a:r>
            <a:r>
              <a:rPr lang="en-GB" sz="1100" dirty="0" smtClean="0">
                <a:latin typeface="Arial Narrow" panose="020B0606020202030204" pitchFamily="34" charset="0"/>
                <a:ea typeface="Gill Sans MT"/>
                <a:cs typeface="ArialMT"/>
              </a:rPr>
              <a:t>working, </a:t>
            </a:r>
            <a:r>
              <a:rPr lang="en-GB" sz="1100" dirty="0">
                <a:latin typeface="Arial Narrow" panose="020B0606020202030204" pitchFamily="34" charset="0"/>
                <a:ea typeface="Gill Sans MT"/>
                <a:cs typeface="ArialMT"/>
              </a:rPr>
              <a:t>for example in </a:t>
            </a:r>
            <a:r>
              <a:rPr lang="en-GB" sz="1100" dirty="0" smtClean="0">
                <a:latin typeface="Arial Narrow" panose="020B0606020202030204" pitchFamily="34" charset="0"/>
                <a:ea typeface="Gill Sans MT"/>
                <a:cs typeface="ArialMT"/>
              </a:rPr>
              <a:t>our </a:t>
            </a:r>
            <a:r>
              <a:rPr lang="en-GB" sz="1100" dirty="0">
                <a:latin typeface="Arial Narrow" panose="020B0606020202030204" pitchFamily="34" charset="0"/>
                <a:ea typeface="Gill Sans MT"/>
                <a:cs typeface="ArialMT"/>
              </a:rPr>
              <a:t>response to children who repeatedly go missing from home. </a:t>
            </a:r>
          </a:p>
        </p:txBody>
      </p:sp>
      <p:sp>
        <p:nvSpPr>
          <p:cNvPr id="19" name="TextBox 18"/>
          <p:cNvSpPr txBox="1"/>
          <p:nvPr/>
        </p:nvSpPr>
        <p:spPr>
          <a:xfrm>
            <a:off x="5009225" y="3906549"/>
            <a:ext cx="4502989" cy="276999"/>
          </a:xfrm>
          <a:prstGeom prst="rect">
            <a:avLst/>
          </a:prstGeom>
          <a:solidFill>
            <a:srgbClr val="B2324B"/>
          </a:solidFill>
        </p:spPr>
        <p:txBody>
          <a:bodyPr wrap="square" rtlCol="0" anchor="t" anchorCtr="0">
            <a:spAutoFit/>
          </a:bodyPr>
          <a:lstStyle/>
          <a:p>
            <a:r>
              <a:rPr lang="en-GB" sz="1200" b="1" dirty="0" smtClean="0">
                <a:solidFill>
                  <a:schemeClr val="bg1"/>
                </a:solidFill>
                <a:latin typeface="Arial Narrow" panose="020B0606020202030204" pitchFamily="34" charset="0"/>
              </a:rPr>
              <a:t>Make criminal justice work </a:t>
            </a:r>
            <a:endParaRPr lang="en-GB" sz="1200" b="1" dirty="0">
              <a:solidFill>
                <a:schemeClr val="bg1"/>
              </a:solidFill>
              <a:latin typeface="Arial Narrow" panose="020B0606020202030204" pitchFamily="34" charset="0"/>
            </a:endParaRPr>
          </a:p>
        </p:txBody>
      </p:sp>
      <p:sp>
        <p:nvSpPr>
          <p:cNvPr id="20" name="Rectangle 19"/>
          <p:cNvSpPr/>
          <p:nvPr/>
        </p:nvSpPr>
        <p:spPr>
          <a:xfrm>
            <a:off x="4948357" y="4183298"/>
            <a:ext cx="4676685" cy="807657"/>
          </a:xfrm>
          <a:prstGeom prst="rect">
            <a:avLst/>
          </a:prstGeom>
        </p:spPr>
        <p:txBody>
          <a:bodyPr wrap="square">
            <a:spAutoFit/>
          </a:bodyPr>
          <a:lstStyle/>
          <a:p>
            <a:pPr>
              <a:lnSpc>
                <a:spcPct val="107000"/>
              </a:lnSpc>
              <a:spcAft>
                <a:spcPts val="800"/>
              </a:spcAft>
            </a:pPr>
            <a:r>
              <a:rPr lang="en-GB" sz="1100" dirty="0">
                <a:latin typeface="Arial Narrow" panose="020B0606020202030204" pitchFamily="34" charset="0"/>
                <a:ea typeface="Calibri" panose="020F0502020204030204" pitchFamily="34" charset="0"/>
                <a:cs typeface="Times New Roman" panose="02020603050405020304" pitchFamily="18" charset="0"/>
              </a:rPr>
              <a:t>It is important that our communities have confidence in our criminal justice system. This report presents measures to help me assess how effectively partner organisations are working together to achieve efficient court </a:t>
            </a:r>
            <a:r>
              <a:rPr lang="en-GB" sz="1100" dirty="0" smtClean="0">
                <a:latin typeface="Arial Narrow" panose="020B0606020202030204" pitchFamily="34" charset="0"/>
                <a:ea typeface="Calibri" panose="020F0502020204030204" pitchFamily="34" charset="0"/>
                <a:cs typeface="Times New Roman" panose="02020603050405020304" pitchFamily="18" charset="0"/>
              </a:rPr>
              <a:t>processes, </a:t>
            </a:r>
            <a:r>
              <a:rPr lang="en-GB" sz="1100" dirty="0">
                <a:latin typeface="Arial Narrow" panose="020B0606020202030204" pitchFamily="34" charset="0"/>
                <a:ea typeface="Calibri" panose="020F0502020204030204" pitchFamily="34" charset="0"/>
                <a:cs typeface="Times New Roman" panose="02020603050405020304" pitchFamily="18" charset="0"/>
              </a:rPr>
              <a:t>and </a:t>
            </a:r>
            <a:r>
              <a:rPr lang="en-GB" sz="1100" dirty="0" smtClean="0">
                <a:latin typeface="Arial Narrow" panose="020B0606020202030204" pitchFamily="34" charset="0"/>
                <a:ea typeface="Calibri" panose="020F0502020204030204" pitchFamily="34" charset="0"/>
                <a:cs typeface="Times New Roman" panose="02020603050405020304" pitchFamily="18" charset="0"/>
              </a:rPr>
              <a:t>how </a:t>
            </a:r>
            <a:r>
              <a:rPr lang="en-GB" sz="1100" dirty="0">
                <a:latin typeface="Arial Narrow" panose="020B0606020202030204" pitchFamily="34" charset="0"/>
                <a:ea typeface="Calibri" panose="020F0502020204030204" pitchFamily="34" charset="0"/>
                <a:cs typeface="Times New Roman" panose="02020603050405020304" pitchFamily="18" charset="0"/>
              </a:rPr>
              <a:t>well West Yorkshire Police’s workforce reflects the demographic profile of the local population.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1" name="TextBox 20"/>
          <p:cNvSpPr txBox="1"/>
          <p:nvPr/>
        </p:nvSpPr>
        <p:spPr>
          <a:xfrm>
            <a:off x="5040024" y="5081157"/>
            <a:ext cx="4502989" cy="276999"/>
          </a:xfrm>
          <a:prstGeom prst="rect">
            <a:avLst/>
          </a:prstGeom>
          <a:solidFill>
            <a:srgbClr val="B2324B"/>
          </a:solidFill>
        </p:spPr>
        <p:txBody>
          <a:bodyPr wrap="square" rtlCol="0" anchor="t" anchorCtr="0">
            <a:spAutoFit/>
          </a:bodyPr>
          <a:lstStyle/>
          <a:p>
            <a:r>
              <a:rPr lang="en-GB" sz="1200" b="1" dirty="0" smtClean="0">
                <a:solidFill>
                  <a:schemeClr val="bg1"/>
                </a:solidFill>
                <a:latin typeface="Arial Narrow" panose="020B0606020202030204" pitchFamily="34" charset="0"/>
              </a:rPr>
              <a:t>Support victims and witnesses</a:t>
            </a:r>
            <a:endParaRPr lang="en-GB" sz="1200" b="1" dirty="0">
              <a:solidFill>
                <a:schemeClr val="bg1"/>
              </a:solidFill>
              <a:latin typeface="Arial Narrow" panose="020B0606020202030204" pitchFamily="34" charset="0"/>
            </a:endParaRPr>
          </a:p>
        </p:txBody>
      </p:sp>
      <p:sp>
        <p:nvSpPr>
          <p:cNvPr id="22" name="Rectangle 21"/>
          <p:cNvSpPr/>
          <p:nvPr/>
        </p:nvSpPr>
        <p:spPr>
          <a:xfrm>
            <a:off x="4938828" y="5361694"/>
            <a:ext cx="4720563" cy="998030"/>
          </a:xfrm>
          <a:prstGeom prst="rect">
            <a:avLst/>
          </a:prstGeom>
        </p:spPr>
        <p:txBody>
          <a:bodyPr wrap="square">
            <a:spAutoFit/>
          </a:bodyPr>
          <a:lstStyle/>
          <a:p>
            <a:pPr>
              <a:lnSpc>
                <a:spcPct val="107000"/>
              </a:lnSpc>
              <a:spcAft>
                <a:spcPts val="800"/>
              </a:spcAft>
            </a:pPr>
            <a:r>
              <a:rPr lang="en-GB" sz="1100" dirty="0">
                <a:latin typeface="Arial Narrow" panose="020B0606020202030204" pitchFamily="34" charset="0"/>
                <a:ea typeface="Calibri" panose="020F0502020204030204" pitchFamily="34" charset="0"/>
                <a:cs typeface="Times New Roman" panose="02020603050405020304" pitchFamily="18" charset="0"/>
              </a:rPr>
              <a:t>The OPCC supports the needs of victims and witnesses in </a:t>
            </a:r>
            <a:r>
              <a:rPr lang="en-GB" sz="1100" dirty="0" smtClean="0">
                <a:latin typeface="Arial Narrow" panose="020B0606020202030204" pitchFamily="34" charset="0"/>
                <a:ea typeface="Calibri" panose="020F0502020204030204" pitchFamily="34" charset="0"/>
                <a:cs typeface="Times New Roman" panose="02020603050405020304" pitchFamily="18" charset="0"/>
              </a:rPr>
              <a:t>West Yorkshire by </a:t>
            </a:r>
            <a:r>
              <a:rPr lang="en-GB" sz="1100" dirty="0">
                <a:latin typeface="Arial Narrow" panose="020B0606020202030204" pitchFamily="34" charset="0"/>
                <a:ea typeface="Calibri" panose="020F0502020204030204" pitchFamily="34" charset="0"/>
                <a:cs typeface="Times New Roman" panose="02020603050405020304" pitchFamily="18" charset="0"/>
              </a:rPr>
              <a:t>funding key services </a:t>
            </a:r>
            <a:r>
              <a:rPr lang="en-GB" sz="1100" dirty="0" smtClean="0">
                <a:latin typeface="Arial Narrow" panose="020B0606020202030204" pitchFamily="34" charset="0"/>
                <a:ea typeface="Calibri" panose="020F0502020204030204" pitchFamily="34" charset="0"/>
                <a:cs typeface="Times New Roman" panose="02020603050405020304" pitchFamily="18" charset="0"/>
              </a:rPr>
              <a:t>which are delivered </a:t>
            </a:r>
            <a:r>
              <a:rPr lang="en-GB" sz="1100" dirty="0">
                <a:latin typeface="Arial Narrow" panose="020B0606020202030204" pitchFamily="34" charset="0"/>
                <a:ea typeface="Calibri" panose="020F0502020204030204" pitchFamily="34" charset="0"/>
                <a:cs typeface="Times New Roman" panose="02020603050405020304" pitchFamily="18" charset="0"/>
              </a:rPr>
              <a:t>by </a:t>
            </a:r>
            <a:r>
              <a:rPr lang="en-GB" sz="1100" dirty="0" smtClean="0">
                <a:latin typeface="Arial Narrow" panose="020B0606020202030204" pitchFamily="34" charset="0"/>
                <a:ea typeface="Calibri" panose="020F0502020204030204" pitchFamily="34" charset="0"/>
                <a:cs typeface="Times New Roman" panose="02020603050405020304" pitchFamily="18" charset="0"/>
              </a:rPr>
              <a:t>partners </a:t>
            </a:r>
            <a:r>
              <a:rPr lang="en-GB" sz="1100" dirty="0">
                <a:latin typeface="Arial Narrow" panose="020B0606020202030204" pitchFamily="34" charset="0"/>
                <a:ea typeface="Calibri" panose="020F0502020204030204" pitchFamily="34" charset="0"/>
                <a:cs typeface="Times New Roman" panose="02020603050405020304" pitchFamily="18" charset="0"/>
              </a:rPr>
              <a:t>in the third sector and district Community Safety Partnerships (CSPs). In this report, I monitor data provided by the police, our own internal research, and that of our delivery partner Victim Support, to understand the needs and experiences of </a:t>
            </a:r>
            <a:r>
              <a:rPr lang="en-GB" sz="1100" dirty="0" smtClean="0">
                <a:latin typeface="Arial Narrow" panose="020B0606020202030204" pitchFamily="34" charset="0"/>
                <a:ea typeface="Calibri" panose="020F0502020204030204" pitchFamily="34" charset="0"/>
                <a:cs typeface="Times New Roman" panose="02020603050405020304" pitchFamily="18" charset="0"/>
              </a:rPr>
              <a:t>victims</a:t>
            </a:r>
            <a:r>
              <a:rPr lang="en-GB" sz="1100" dirty="0">
                <a:latin typeface="Arial Narrow" panose="020B0606020202030204" pitchFamily="34" charset="0"/>
                <a:ea typeface="Calibri" panose="020F0502020204030204" pitchFamily="34" charset="0"/>
                <a:cs typeface="Times New Roman" panose="02020603050405020304" pitchFamily="18" charset="0"/>
              </a:rPr>
              <a:t> </a:t>
            </a:r>
            <a:r>
              <a:rPr lang="en-GB" sz="1100" dirty="0" smtClean="0">
                <a:latin typeface="Arial Narrow" panose="020B0606020202030204" pitchFamily="34" charset="0"/>
                <a:ea typeface="Calibri" panose="020F0502020204030204" pitchFamily="34" charset="0"/>
                <a:cs typeface="Times New Roman" panose="02020603050405020304" pitchFamily="18" charset="0"/>
              </a:rPr>
              <a:t>and help me evaluate </a:t>
            </a:r>
            <a:r>
              <a:rPr lang="en-GB" sz="1100" dirty="0">
                <a:latin typeface="Arial Narrow" panose="020B0606020202030204" pitchFamily="34" charset="0"/>
                <a:ea typeface="Calibri" panose="020F0502020204030204" pitchFamily="34" charset="0"/>
                <a:cs typeface="Times New Roman" panose="02020603050405020304" pitchFamily="18" charset="0"/>
              </a:rPr>
              <a:t>the quality of the service they receive.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833260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71094" y="223898"/>
            <a:ext cx="9403312" cy="379328"/>
          </a:xfrm>
          <a:solidFill>
            <a:srgbClr val="B2324B"/>
          </a:solidFill>
          <a:ln w="6350">
            <a:solidFill>
              <a:schemeClr val="tx1"/>
            </a:solidFill>
          </a:ln>
        </p:spPr>
        <p:txBody>
          <a:bodyPr>
            <a:normAutofit/>
          </a:bodyPr>
          <a:lstStyle/>
          <a:p>
            <a:r>
              <a:rPr lang="en-GB" sz="1300" b="1" dirty="0">
                <a:solidFill>
                  <a:schemeClr val="bg1"/>
                </a:solidFill>
                <a:latin typeface="Arial Narrow" panose="020B0606020202030204" pitchFamily="34" charset="0"/>
              </a:rPr>
              <a:t>TACKLE CRIME AND ANTI-SOCIAL BEHAVIOUR 				</a:t>
            </a:r>
            <a:r>
              <a:rPr lang="en-GB" sz="1300" b="1" dirty="0" smtClean="0">
                <a:solidFill>
                  <a:schemeClr val="bg1"/>
                </a:solidFill>
                <a:latin typeface="Arial Narrow" panose="020B0606020202030204" pitchFamily="34" charset="0"/>
              </a:rPr>
              <a:t>                                </a:t>
            </a:r>
            <a:r>
              <a:rPr lang="en-GB" sz="1300" b="1" i="1" dirty="0" smtClean="0">
                <a:solidFill>
                  <a:schemeClr val="bg1"/>
                </a:solidFill>
                <a:latin typeface="Arial Narrow" panose="020B0606020202030204" pitchFamily="34" charset="0"/>
              </a:rPr>
              <a:t>DELIVERY OVERVIEW</a:t>
            </a:r>
            <a:endParaRPr lang="en-GB" sz="1300" b="1" i="1" dirty="0">
              <a:solidFill>
                <a:schemeClr val="bg1"/>
              </a:solidFill>
              <a:latin typeface="Arial Narrow" panose="020B0606020202030204" pitchFamily="34" charset="0"/>
            </a:endParaRPr>
          </a:p>
        </p:txBody>
      </p:sp>
      <p:sp>
        <p:nvSpPr>
          <p:cNvPr id="5" name="Rectangle 4"/>
          <p:cNvSpPr/>
          <p:nvPr/>
        </p:nvSpPr>
        <p:spPr>
          <a:xfrm>
            <a:off x="267461" y="232913"/>
            <a:ext cx="9398319" cy="6426679"/>
          </a:xfrm>
          <a:prstGeom prst="rect">
            <a:avLst/>
          </a:prstGeom>
          <a:noFill/>
          <a:ln w="28575">
            <a:solidFill>
              <a:srgbClr val="B2324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dirty="0"/>
          </a:p>
        </p:txBody>
      </p:sp>
      <p:cxnSp>
        <p:nvCxnSpPr>
          <p:cNvPr id="7" name="Straight Connector 6"/>
          <p:cNvCxnSpPr/>
          <p:nvPr/>
        </p:nvCxnSpPr>
        <p:spPr>
          <a:xfrm>
            <a:off x="276088" y="2712644"/>
            <a:ext cx="9398318"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267462" y="4802504"/>
            <a:ext cx="9398318"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2" name="Rectangle 1"/>
          <p:cNvSpPr/>
          <p:nvPr/>
        </p:nvSpPr>
        <p:spPr>
          <a:xfrm>
            <a:off x="306840" y="623402"/>
            <a:ext cx="4953000" cy="261610"/>
          </a:xfrm>
          <a:prstGeom prst="rect">
            <a:avLst/>
          </a:prstGeom>
        </p:spPr>
        <p:txBody>
          <a:bodyPr>
            <a:spAutoFit/>
          </a:bodyPr>
          <a:lstStyle/>
          <a:p>
            <a:r>
              <a:rPr lang="en-GB" sz="1050" b="1" dirty="0" smtClean="0">
                <a:solidFill>
                  <a:srgbClr val="272627"/>
                </a:solidFill>
                <a:latin typeface="Arial Narrow" panose="020B0606020202030204" pitchFamily="34" charset="0"/>
                <a:ea typeface="Gill Sans MT"/>
                <a:cs typeface="ArialMT"/>
              </a:rPr>
              <a:t>Objective: Significantly reduce the volume of crimes committed in West Yorkshire</a:t>
            </a:r>
            <a:endParaRPr lang="en-GB" sz="1050" dirty="0"/>
          </a:p>
        </p:txBody>
      </p:sp>
      <p:sp>
        <p:nvSpPr>
          <p:cNvPr id="10" name="Text Box 2"/>
          <p:cNvSpPr txBox="1">
            <a:spLocks noChangeArrowheads="1"/>
          </p:cNvSpPr>
          <p:nvPr/>
        </p:nvSpPr>
        <p:spPr bwMode="auto">
          <a:xfrm>
            <a:off x="4646490" y="1407065"/>
            <a:ext cx="4944418" cy="1158045"/>
          </a:xfrm>
          <a:prstGeom prst="rect">
            <a:avLst/>
          </a:prstGeom>
          <a:solidFill>
            <a:srgbClr val="FFFFFF"/>
          </a:solidFill>
          <a:ln w="9525">
            <a:noFill/>
            <a:miter lim="800000"/>
            <a:headEnd/>
            <a:tailEnd/>
          </a:ln>
        </p:spPr>
        <p:txBody>
          <a:bodyPr rot="0" vert="horz" wrap="square" lIns="74295" tIns="37148" rIns="74295" bIns="37148" anchor="t" anchorCtr="0">
            <a:noAutofit/>
          </a:bodyPr>
          <a:lstStyle/>
          <a:p>
            <a:r>
              <a:rPr lang="en-GB" sz="1000" b="1" dirty="0">
                <a:latin typeface="Arial Narrow" panose="020B0606020202030204" pitchFamily="34" charset="0"/>
                <a:ea typeface="Gill Sans MT"/>
                <a:cs typeface="Times New Roman" panose="02020603050405020304" pitchFamily="18" charset="0"/>
              </a:rPr>
              <a:t>Commentary</a:t>
            </a:r>
            <a:endParaRPr lang="en-GB" sz="1000" dirty="0">
              <a:latin typeface="Arial Narrow" panose="020B0606020202030204" pitchFamily="34" charset="0"/>
              <a:ea typeface="Gill Sans MT"/>
              <a:cs typeface="Times New Roman" panose="02020603050405020304" pitchFamily="18" charset="0"/>
            </a:endParaRPr>
          </a:p>
          <a:p>
            <a:pPr algn="just"/>
            <a:r>
              <a:rPr lang="en-GB" sz="1000" dirty="0" smtClean="0">
                <a:latin typeface="Arial Narrow" panose="020B0606020202030204" pitchFamily="34" charset="0"/>
              </a:rPr>
              <a:t>Recorded crime has increased by 14.9% when the 12 months to September 2017 are compared to the preceding 12 months. This continues to stabilise with an increase of 11.9% in the first six months of this financial year. Much of the increase in recorded crime is due to improved crime recording practices. The Crime Survey of England and Wales (which is not affected by recording practices) shows that the risk of becoming a of victim crime in West Yorkshire is decreasing year on year. West Yorkshire Police carry out in-depth analysis of crime data and have noted rises in certain crimes which are due to increased offending and not recording practices. These are discussed on page 6 of this report. </a:t>
            </a:r>
            <a:endParaRPr lang="en-GB" sz="1000" dirty="0">
              <a:latin typeface="Arial Narrow" panose="020B0606020202030204" pitchFamily="34" charset="0"/>
            </a:endParaRPr>
          </a:p>
        </p:txBody>
      </p:sp>
      <p:sp>
        <p:nvSpPr>
          <p:cNvPr id="12" name="Rectangle 11"/>
          <p:cNvSpPr/>
          <p:nvPr/>
        </p:nvSpPr>
        <p:spPr>
          <a:xfrm>
            <a:off x="276088" y="2736216"/>
            <a:ext cx="4953000" cy="253916"/>
          </a:xfrm>
          <a:prstGeom prst="rect">
            <a:avLst/>
          </a:prstGeom>
        </p:spPr>
        <p:txBody>
          <a:bodyPr>
            <a:spAutoFit/>
          </a:bodyPr>
          <a:lstStyle/>
          <a:p>
            <a:r>
              <a:rPr lang="en-GB" sz="1050" b="1" dirty="0" smtClean="0">
                <a:solidFill>
                  <a:srgbClr val="272627"/>
                </a:solidFill>
                <a:latin typeface="Arial Narrow" panose="020B0606020202030204" pitchFamily="34" charset="0"/>
                <a:ea typeface="Gill Sans MT"/>
                <a:cs typeface="ArialMT"/>
              </a:rPr>
              <a:t>Objective: Significantly reduce the reoffending rate in West Yorkshire</a:t>
            </a:r>
            <a:endParaRPr lang="en-GB" sz="1050" dirty="0"/>
          </a:p>
        </p:txBody>
      </p:sp>
      <p:sp>
        <p:nvSpPr>
          <p:cNvPr id="14" name="Text Box 2"/>
          <p:cNvSpPr txBox="1">
            <a:spLocks noChangeArrowheads="1"/>
          </p:cNvSpPr>
          <p:nvPr/>
        </p:nvSpPr>
        <p:spPr bwMode="auto">
          <a:xfrm>
            <a:off x="4646489" y="3383215"/>
            <a:ext cx="4944420" cy="1108063"/>
          </a:xfrm>
          <a:prstGeom prst="rect">
            <a:avLst/>
          </a:prstGeom>
          <a:solidFill>
            <a:srgbClr val="FFFFFF"/>
          </a:solidFill>
          <a:ln w="9525">
            <a:noFill/>
            <a:miter lim="800000"/>
            <a:headEnd/>
            <a:tailEnd/>
          </a:ln>
        </p:spPr>
        <p:txBody>
          <a:bodyPr rot="0" vert="horz" wrap="square" lIns="74295" tIns="37148" rIns="74295" bIns="37148" anchor="t" anchorCtr="0">
            <a:noAutofit/>
          </a:bodyPr>
          <a:lstStyle/>
          <a:p>
            <a:r>
              <a:rPr lang="en-GB" sz="1000" b="1" dirty="0">
                <a:latin typeface="Arial Narrow" panose="020B0606020202030204" pitchFamily="34" charset="0"/>
                <a:ea typeface="Gill Sans MT"/>
                <a:cs typeface="Times New Roman" panose="02020603050405020304" pitchFamily="18" charset="0"/>
              </a:rPr>
              <a:t>Commentary</a:t>
            </a:r>
            <a:endParaRPr lang="en-GB" sz="1000" dirty="0">
              <a:latin typeface="Gill Sans MT"/>
              <a:ea typeface="Gill Sans MT"/>
              <a:cs typeface="Times New Roman" panose="02020603050405020304" pitchFamily="18" charset="0"/>
            </a:endParaRPr>
          </a:p>
          <a:p>
            <a:pPr algn="just"/>
            <a:r>
              <a:rPr lang="en-GB" sz="1000" dirty="0">
                <a:latin typeface="Arial Narrow" panose="020B0606020202030204" pitchFamily="34" charset="0"/>
                <a:ea typeface="Gill Sans MT"/>
                <a:cs typeface="Times New Roman" panose="02020603050405020304" pitchFamily="18" charset="0"/>
              </a:rPr>
              <a:t>Reoffending rates taken from Ministry of Justice data record the proportion of offenders released in a given year who go on to reoffend in the </a:t>
            </a:r>
            <a:r>
              <a:rPr lang="en-GB" sz="1000" dirty="0" smtClean="0">
                <a:latin typeface="Arial Narrow" panose="020B0606020202030204" pitchFamily="34" charset="0"/>
                <a:ea typeface="Gill Sans MT"/>
                <a:cs typeface="Times New Roman" panose="02020603050405020304" pitchFamily="18" charset="0"/>
              </a:rPr>
              <a:t>following twelve months. Figures </a:t>
            </a:r>
            <a:r>
              <a:rPr lang="en-GB" sz="1000" dirty="0">
                <a:latin typeface="Arial Narrow" panose="020B0606020202030204" pitchFamily="34" charset="0"/>
                <a:ea typeface="Gill Sans MT"/>
                <a:cs typeface="Times New Roman" panose="02020603050405020304" pitchFamily="18" charset="0"/>
              </a:rPr>
              <a:t>for the year to </a:t>
            </a:r>
            <a:r>
              <a:rPr lang="en-GB" sz="1000" dirty="0" smtClean="0">
                <a:latin typeface="Arial Narrow" panose="020B0606020202030204" pitchFamily="34" charset="0"/>
                <a:ea typeface="Gill Sans MT"/>
                <a:cs typeface="Times New Roman" panose="02020603050405020304" pitchFamily="18" charset="0"/>
              </a:rPr>
              <a:t>September 2015 </a:t>
            </a:r>
            <a:r>
              <a:rPr lang="en-GB" sz="1000" dirty="0">
                <a:latin typeface="Arial Narrow" panose="020B0606020202030204" pitchFamily="34" charset="0"/>
                <a:ea typeface="Gill Sans MT"/>
                <a:cs typeface="Times New Roman" panose="02020603050405020304" pitchFamily="18" charset="0"/>
              </a:rPr>
              <a:t>record a reoffending rate for West Yorkshire adult offenders of </a:t>
            </a:r>
            <a:r>
              <a:rPr lang="en-GB" sz="1000" dirty="0" smtClean="0">
                <a:latin typeface="Arial Narrow" panose="020B0606020202030204" pitchFamily="34" charset="0"/>
                <a:ea typeface="Gill Sans MT"/>
                <a:cs typeface="Times New Roman" panose="02020603050405020304" pitchFamily="18" charset="0"/>
              </a:rPr>
              <a:t>29.4% (a stable trend), </a:t>
            </a:r>
            <a:r>
              <a:rPr lang="en-GB" sz="1000" dirty="0">
                <a:latin typeface="Arial Narrow" panose="020B0606020202030204" pitchFamily="34" charset="0"/>
                <a:ea typeface="Gill Sans MT"/>
                <a:cs typeface="Times New Roman" panose="02020603050405020304" pitchFamily="18" charset="0"/>
              </a:rPr>
              <a:t>and of </a:t>
            </a:r>
            <a:r>
              <a:rPr lang="en-GB" sz="1000" dirty="0" smtClean="0">
                <a:latin typeface="Arial Narrow" panose="020B0606020202030204" pitchFamily="34" charset="0"/>
                <a:ea typeface="Gill Sans MT"/>
                <a:cs typeface="Times New Roman" panose="02020603050405020304" pitchFamily="18" charset="0"/>
              </a:rPr>
              <a:t>40.9% (deteriorating trend) </a:t>
            </a:r>
            <a:r>
              <a:rPr lang="en-GB" sz="1000" dirty="0">
                <a:latin typeface="Arial Narrow" panose="020B0606020202030204" pitchFamily="34" charset="0"/>
                <a:ea typeface="Gill Sans MT"/>
                <a:cs typeface="Times New Roman" panose="02020603050405020304" pitchFamily="18" charset="0"/>
              </a:rPr>
              <a:t>for youths. </a:t>
            </a:r>
            <a:r>
              <a:rPr lang="en-GB" sz="1000" dirty="0" smtClean="0">
                <a:latin typeface="Arial Narrow" panose="020B0606020202030204" pitchFamily="34" charset="0"/>
                <a:ea typeface="Gill Sans MT"/>
                <a:cs typeface="Times New Roman" panose="02020603050405020304" pitchFamily="18" charset="0"/>
              </a:rPr>
              <a:t>The slight (but not significant) rise in September 2015 is due to first time entrants being removed from the cohort, leaving a core of more complex offenders. Calderdale’s </a:t>
            </a:r>
            <a:r>
              <a:rPr lang="en-GB" sz="1000" dirty="0">
                <a:latin typeface="Arial Narrow" panose="020B0606020202030204" pitchFamily="34" charset="0"/>
                <a:ea typeface="Gill Sans MT"/>
                <a:cs typeface="Times New Roman" panose="02020603050405020304" pitchFamily="18" charset="0"/>
              </a:rPr>
              <a:t>youth reoffending rate is typically higher than other </a:t>
            </a:r>
            <a:r>
              <a:rPr lang="en-GB" sz="1000" dirty="0" smtClean="0">
                <a:latin typeface="Arial Narrow" panose="020B0606020202030204" pitchFamily="34" charset="0"/>
                <a:ea typeface="Gill Sans MT"/>
                <a:cs typeface="Times New Roman" panose="02020603050405020304" pitchFamily="18" charset="0"/>
              </a:rPr>
              <a:t>districts, </a:t>
            </a:r>
            <a:r>
              <a:rPr lang="en-GB" sz="1000" dirty="0">
                <a:latin typeface="Arial Narrow" panose="020B0606020202030204" pitchFamily="34" charset="0"/>
                <a:ea typeface="Gill Sans MT"/>
                <a:cs typeface="Times New Roman" panose="02020603050405020304" pitchFamily="18" charset="0"/>
              </a:rPr>
              <a:t>however this difference is growing. I will be addressing this, along with wider issues through the reducing reoffending strategy and as chair </a:t>
            </a:r>
            <a:r>
              <a:rPr lang="en-GB" sz="1000" dirty="0" smtClean="0">
                <a:latin typeface="Arial Narrow" panose="020B0606020202030204" pitchFamily="34" charset="0"/>
                <a:ea typeface="Gill Sans MT"/>
                <a:cs typeface="Times New Roman" panose="02020603050405020304" pitchFamily="18" charset="0"/>
              </a:rPr>
              <a:t>of the </a:t>
            </a:r>
            <a:r>
              <a:rPr lang="en-GB" sz="1000" dirty="0">
                <a:latin typeface="Arial Narrow" panose="020B0606020202030204" pitchFamily="34" charset="0"/>
                <a:ea typeface="Gill Sans MT"/>
                <a:cs typeface="Times New Roman" panose="02020603050405020304" pitchFamily="18" charset="0"/>
              </a:rPr>
              <a:t>LCJB</a:t>
            </a:r>
            <a:r>
              <a:rPr lang="en-GB" sz="1000" dirty="0" smtClean="0">
                <a:latin typeface="Arial Narrow" panose="020B0606020202030204" pitchFamily="34" charset="0"/>
                <a:ea typeface="Gill Sans MT"/>
                <a:cs typeface="Times New Roman" panose="02020603050405020304" pitchFamily="18" charset="0"/>
              </a:rPr>
              <a:t>.</a:t>
            </a:r>
          </a:p>
        </p:txBody>
      </p:sp>
      <p:graphicFrame>
        <p:nvGraphicFramePr>
          <p:cNvPr id="15" name="Table 14"/>
          <p:cNvGraphicFramePr>
            <a:graphicFrameLocks noGrp="1"/>
          </p:cNvGraphicFramePr>
          <p:nvPr>
            <p:extLst>
              <p:ext uri="{D42A27DB-BD31-4B8C-83A1-F6EECF244321}">
                <p14:modId xmlns:p14="http://schemas.microsoft.com/office/powerpoint/2010/main" val="3035155400"/>
              </p:ext>
            </p:extLst>
          </p:nvPr>
        </p:nvGraphicFramePr>
        <p:xfrm>
          <a:off x="4736124" y="2774851"/>
          <a:ext cx="4809806" cy="636270"/>
        </p:xfrm>
        <a:graphic>
          <a:graphicData uri="http://schemas.openxmlformats.org/drawingml/2006/table">
            <a:tbl>
              <a:tblPr firstRow="1" firstCol="1" bandRow="1"/>
              <a:tblGrid>
                <a:gridCol w="1228829"/>
                <a:gridCol w="451811"/>
                <a:gridCol w="603863"/>
                <a:gridCol w="707507"/>
                <a:gridCol w="615655"/>
                <a:gridCol w="503323"/>
                <a:gridCol w="698818"/>
              </a:tblGrid>
              <a:tr h="272415">
                <a:tc>
                  <a:txBody>
                    <a:bodyPr/>
                    <a:lstStyle/>
                    <a:p>
                      <a:pPr algn="l">
                        <a:spcAft>
                          <a:spcPts val="0"/>
                        </a:spcAft>
                      </a:pPr>
                      <a:r>
                        <a:rPr lang="en-GB" sz="1000" dirty="0">
                          <a:solidFill>
                            <a:srgbClr val="FFFFFF"/>
                          </a:solidFill>
                          <a:effectLst/>
                          <a:latin typeface="Arial Narrow" panose="020B0606020202030204" pitchFamily="34" charset="0"/>
                          <a:ea typeface="Gill Sans MT"/>
                          <a:cs typeface="Times New Roman" panose="02020603050405020304" pitchFamily="18" charset="0"/>
                        </a:rPr>
                        <a:t>Reoffending rates</a:t>
                      </a:r>
                      <a:endParaRPr lang="en-GB" sz="1000" dirty="0">
                        <a:effectLst/>
                        <a:latin typeface="Gill Sans MT"/>
                        <a:ea typeface="Gill Sans MT"/>
                        <a:cs typeface="Times New Roman" panose="02020603050405020304" pitchFamily="18" charset="0"/>
                      </a:endParaRPr>
                    </a:p>
                    <a:p>
                      <a:pPr algn="l">
                        <a:spcAft>
                          <a:spcPts val="0"/>
                        </a:spcAft>
                      </a:pPr>
                      <a:r>
                        <a:rPr lang="en-GB" sz="1000" dirty="0">
                          <a:solidFill>
                            <a:srgbClr val="FFFFFF"/>
                          </a:solidFill>
                          <a:effectLst/>
                          <a:latin typeface="Arial Narrow" panose="020B0606020202030204" pitchFamily="34" charset="0"/>
                          <a:ea typeface="Gill Sans MT"/>
                          <a:cs typeface="Times New Roman" panose="02020603050405020304" pitchFamily="18" charset="0"/>
                        </a:rPr>
                        <a:t>12 months to </a:t>
                      </a:r>
                      <a:r>
                        <a:rPr lang="en-GB" sz="1050" dirty="0" smtClean="0">
                          <a:solidFill>
                            <a:srgbClr val="FFFFFF"/>
                          </a:solidFill>
                          <a:effectLst/>
                          <a:latin typeface="Arial Narrow" panose="020B0606020202030204" pitchFamily="34" charset="0"/>
                          <a:ea typeface="Gill Sans MT"/>
                          <a:cs typeface="Times New Roman" panose="02020603050405020304" pitchFamily="18" charset="0"/>
                        </a:rPr>
                        <a:t>Sep 15</a:t>
                      </a:r>
                      <a:endParaRPr lang="en-GB" sz="1000" dirty="0">
                        <a:effectLst/>
                        <a:latin typeface="Gill Sans MT"/>
                        <a:ea typeface="Gill Sans MT"/>
                        <a:cs typeface="Times New Roman" panose="02020603050405020304" pitchFamily="18" charset="0"/>
                      </a:endParaRPr>
                    </a:p>
                  </a:txBody>
                  <a:tcPr marL="55721" marR="55721" marT="0" marB="0" anchor="ctr">
                    <a:lnL w="12700" cap="flat" cmpd="sng" algn="ctr">
                      <a:solidFill>
                        <a:srgbClr val="66B1CE"/>
                      </a:solidFill>
                      <a:prstDash val="solid"/>
                      <a:round/>
                      <a:headEnd type="none" w="med" len="med"/>
                      <a:tailEnd type="none" w="med" len="med"/>
                    </a:lnL>
                    <a:lnR>
                      <a:noFill/>
                    </a:lnR>
                    <a:lnT w="12700" cap="flat" cmpd="sng" algn="ctr">
                      <a:solidFill>
                        <a:srgbClr val="66B1CE"/>
                      </a:solidFill>
                      <a:prstDash val="solid"/>
                      <a:round/>
                      <a:headEnd type="none" w="med" len="med"/>
                      <a:tailEnd type="none" w="med" len="med"/>
                    </a:lnT>
                    <a:lnB w="12700" cap="flat" cmpd="sng" algn="ctr">
                      <a:solidFill>
                        <a:srgbClr val="66B1CE"/>
                      </a:solidFill>
                      <a:prstDash val="solid"/>
                      <a:round/>
                      <a:headEnd type="none" w="med" len="med"/>
                      <a:tailEnd type="none" w="med" len="med"/>
                    </a:lnB>
                    <a:solidFill>
                      <a:srgbClr val="66B1CE"/>
                    </a:solidFill>
                  </a:tcPr>
                </a:tc>
                <a:tc>
                  <a:txBody>
                    <a:bodyPr/>
                    <a:lstStyle/>
                    <a:p>
                      <a:pPr algn="ctr">
                        <a:spcAft>
                          <a:spcPts val="0"/>
                        </a:spcAft>
                      </a:pPr>
                      <a:r>
                        <a:rPr lang="en-GB" sz="1000" dirty="0">
                          <a:solidFill>
                            <a:srgbClr val="FFFFFF"/>
                          </a:solidFill>
                          <a:effectLst/>
                          <a:latin typeface="Arial Narrow" panose="020B0606020202030204" pitchFamily="34" charset="0"/>
                          <a:ea typeface="Gill Sans MT"/>
                          <a:cs typeface="Times New Roman" panose="02020603050405020304" pitchFamily="18" charset="0"/>
                        </a:rPr>
                        <a:t>West Yorks.</a:t>
                      </a:r>
                      <a:endParaRPr lang="en-GB" sz="1000" dirty="0">
                        <a:effectLst/>
                        <a:latin typeface="Gill Sans MT"/>
                        <a:ea typeface="Gill Sans MT"/>
                        <a:cs typeface="Times New Roman" panose="02020603050405020304" pitchFamily="18" charset="0"/>
                      </a:endParaRPr>
                    </a:p>
                  </a:txBody>
                  <a:tcPr marL="55721" marR="55721" marT="0" marB="0">
                    <a:lnL>
                      <a:noFill/>
                    </a:lnL>
                    <a:lnR>
                      <a:noFill/>
                    </a:lnR>
                    <a:lnT w="12700" cap="flat" cmpd="sng" algn="ctr">
                      <a:solidFill>
                        <a:srgbClr val="66B1CE"/>
                      </a:solidFill>
                      <a:prstDash val="solid"/>
                      <a:round/>
                      <a:headEnd type="none" w="med" len="med"/>
                      <a:tailEnd type="none" w="med" len="med"/>
                    </a:lnT>
                    <a:lnB w="12700" cap="flat" cmpd="sng" algn="ctr">
                      <a:solidFill>
                        <a:srgbClr val="66B1CE"/>
                      </a:solidFill>
                      <a:prstDash val="solid"/>
                      <a:round/>
                      <a:headEnd type="none" w="med" len="med"/>
                      <a:tailEnd type="none" w="med" len="med"/>
                    </a:lnB>
                    <a:solidFill>
                      <a:srgbClr val="66B1CE"/>
                    </a:solidFill>
                  </a:tcPr>
                </a:tc>
                <a:tc>
                  <a:txBody>
                    <a:bodyPr/>
                    <a:lstStyle/>
                    <a:p>
                      <a:pPr algn="ctr">
                        <a:spcAft>
                          <a:spcPts val="0"/>
                        </a:spcAft>
                      </a:pPr>
                      <a:r>
                        <a:rPr lang="en-GB" sz="1000" dirty="0">
                          <a:solidFill>
                            <a:srgbClr val="FFFFFF"/>
                          </a:solidFill>
                          <a:effectLst/>
                          <a:latin typeface="Arial Narrow" panose="020B0606020202030204" pitchFamily="34" charset="0"/>
                          <a:ea typeface="Gill Sans MT"/>
                          <a:cs typeface="Times New Roman" panose="02020603050405020304" pitchFamily="18" charset="0"/>
                        </a:rPr>
                        <a:t>Bradford</a:t>
                      </a:r>
                      <a:endParaRPr lang="en-GB" sz="1000" dirty="0">
                        <a:effectLst/>
                        <a:latin typeface="Gill Sans MT"/>
                        <a:ea typeface="Gill Sans MT"/>
                        <a:cs typeface="Times New Roman" panose="02020603050405020304" pitchFamily="18" charset="0"/>
                      </a:endParaRPr>
                    </a:p>
                  </a:txBody>
                  <a:tcPr marL="55721" marR="55721" marT="0" marB="0">
                    <a:lnL>
                      <a:noFill/>
                    </a:lnL>
                    <a:lnR>
                      <a:noFill/>
                    </a:lnR>
                    <a:lnT w="12700" cap="flat" cmpd="sng" algn="ctr">
                      <a:solidFill>
                        <a:srgbClr val="66B1CE"/>
                      </a:solidFill>
                      <a:prstDash val="solid"/>
                      <a:round/>
                      <a:headEnd type="none" w="med" len="med"/>
                      <a:tailEnd type="none" w="med" len="med"/>
                    </a:lnT>
                    <a:lnB w="12700" cap="flat" cmpd="sng" algn="ctr">
                      <a:solidFill>
                        <a:srgbClr val="66B1CE"/>
                      </a:solidFill>
                      <a:prstDash val="solid"/>
                      <a:round/>
                      <a:headEnd type="none" w="med" len="med"/>
                      <a:tailEnd type="none" w="med" len="med"/>
                    </a:lnB>
                    <a:solidFill>
                      <a:srgbClr val="66B1CE"/>
                    </a:solidFill>
                  </a:tcPr>
                </a:tc>
                <a:tc>
                  <a:txBody>
                    <a:bodyPr/>
                    <a:lstStyle/>
                    <a:p>
                      <a:pPr algn="ctr">
                        <a:spcAft>
                          <a:spcPts val="0"/>
                        </a:spcAft>
                      </a:pPr>
                      <a:r>
                        <a:rPr lang="en-GB" sz="1000" dirty="0">
                          <a:solidFill>
                            <a:srgbClr val="FFFFFF"/>
                          </a:solidFill>
                          <a:effectLst/>
                          <a:latin typeface="Arial Narrow" panose="020B0606020202030204" pitchFamily="34" charset="0"/>
                          <a:ea typeface="Gill Sans MT"/>
                          <a:cs typeface="Times New Roman" panose="02020603050405020304" pitchFamily="18" charset="0"/>
                        </a:rPr>
                        <a:t>Calderdale</a:t>
                      </a:r>
                      <a:endParaRPr lang="en-GB" sz="1000" dirty="0">
                        <a:effectLst/>
                        <a:latin typeface="Gill Sans MT"/>
                        <a:ea typeface="Gill Sans MT"/>
                        <a:cs typeface="Times New Roman" panose="02020603050405020304" pitchFamily="18" charset="0"/>
                      </a:endParaRPr>
                    </a:p>
                  </a:txBody>
                  <a:tcPr marL="55721" marR="55721" marT="0" marB="0">
                    <a:lnL>
                      <a:noFill/>
                    </a:lnL>
                    <a:lnR>
                      <a:noFill/>
                    </a:lnR>
                    <a:lnT w="12700" cap="flat" cmpd="sng" algn="ctr">
                      <a:solidFill>
                        <a:srgbClr val="66B1CE"/>
                      </a:solidFill>
                      <a:prstDash val="solid"/>
                      <a:round/>
                      <a:headEnd type="none" w="med" len="med"/>
                      <a:tailEnd type="none" w="med" len="med"/>
                    </a:lnT>
                    <a:lnB w="12700" cap="flat" cmpd="sng" algn="ctr">
                      <a:solidFill>
                        <a:srgbClr val="66B1CE"/>
                      </a:solidFill>
                      <a:prstDash val="solid"/>
                      <a:round/>
                      <a:headEnd type="none" w="med" len="med"/>
                      <a:tailEnd type="none" w="med" len="med"/>
                    </a:lnB>
                    <a:solidFill>
                      <a:srgbClr val="66B1CE"/>
                    </a:solidFill>
                  </a:tcPr>
                </a:tc>
                <a:tc>
                  <a:txBody>
                    <a:bodyPr/>
                    <a:lstStyle/>
                    <a:p>
                      <a:pPr algn="ctr">
                        <a:spcAft>
                          <a:spcPts val="0"/>
                        </a:spcAft>
                      </a:pPr>
                      <a:r>
                        <a:rPr lang="en-GB" sz="1000" dirty="0">
                          <a:solidFill>
                            <a:srgbClr val="FFFFFF"/>
                          </a:solidFill>
                          <a:effectLst/>
                          <a:latin typeface="Arial Narrow" panose="020B0606020202030204" pitchFamily="34" charset="0"/>
                          <a:ea typeface="Gill Sans MT"/>
                          <a:cs typeface="Times New Roman" panose="02020603050405020304" pitchFamily="18" charset="0"/>
                        </a:rPr>
                        <a:t>Kirklees</a:t>
                      </a:r>
                      <a:endParaRPr lang="en-GB" sz="1000" dirty="0">
                        <a:effectLst/>
                        <a:latin typeface="Gill Sans MT"/>
                        <a:ea typeface="Gill Sans MT"/>
                        <a:cs typeface="Times New Roman" panose="02020603050405020304" pitchFamily="18" charset="0"/>
                      </a:endParaRPr>
                    </a:p>
                  </a:txBody>
                  <a:tcPr marL="55721" marR="55721" marT="0" marB="0">
                    <a:lnL>
                      <a:noFill/>
                    </a:lnL>
                    <a:lnR>
                      <a:noFill/>
                    </a:lnR>
                    <a:lnT w="12700" cap="flat" cmpd="sng" algn="ctr">
                      <a:solidFill>
                        <a:srgbClr val="66B1CE"/>
                      </a:solidFill>
                      <a:prstDash val="solid"/>
                      <a:round/>
                      <a:headEnd type="none" w="med" len="med"/>
                      <a:tailEnd type="none" w="med" len="med"/>
                    </a:lnT>
                    <a:lnB w="12700" cap="flat" cmpd="sng" algn="ctr">
                      <a:solidFill>
                        <a:srgbClr val="66B1CE"/>
                      </a:solidFill>
                      <a:prstDash val="solid"/>
                      <a:round/>
                      <a:headEnd type="none" w="med" len="med"/>
                      <a:tailEnd type="none" w="med" len="med"/>
                    </a:lnB>
                    <a:solidFill>
                      <a:srgbClr val="66B1CE"/>
                    </a:solidFill>
                  </a:tcPr>
                </a:tc>
                <a:tc>
                  <a:txBody>
                    <a:bodyPr/>
                    <a:lstStyle/>
                    <a:p>
                      <a:pPr algn="ctr">
                        <a:spcAft>
                          <a:spcPts val="0"/>
                        </a:spcAft>
                      </a:pPr>
                      <a:r>
                        <a:rPr lang="en-GB" sz="1000" dirty="0">
                          <a:solidFill>
                            <a:srgbClr val="FFFFFF"/>
                          </a:solidFill>
                          <a:effectLst/>
                          <a:latin typeface="Arial Narrow" panose="020B0606020202030204" pitchFamily="34" charset="0"/>
                          <a:ea typeface="Gill Sans MT"/>
                          <a:cs typeface="Times New Roman" panose="02020603050405020304" pitchFamily="18" charset="0"/>
                        </a:rPr>
                        <a:t>Leeds</a:t>
                      </a:r>
                      <a:endParaRPr lang="en-GB" sz="1000" dirty="0">
                        <a:effectLst/>
                        <a:latin typeface="Gill Sans MT"/>
                        <a:ea typeface="Gill Sans MT"/>
                        <a:cs typeface="Times New Roman" panose="02020603050405020304" pitchFamily="18" charset="0"/>
                      </a:endParaRPr>
                    </a:p>
                  </a:txBody>
                  <a:tcPr marL="55721" marR="55721" marT="0" marB="0">
                    <a:lnL>
                      <a:noFill/>
                    </a:lnL>
                    <a:lnR>
                      <a:noFill/>
                    </a:lnR>
                    <a:lnT w="12700" cap="flat" cmpd="sng" algn="ctr">
                      <a:solidFill>
                        <a:srgbClr val="66B1CE"/>
                      </a:solidFill>
                      <a:prstDash val="solid"/>
                      <a:round/>
                      <a:headEnd type="none" w="med" len="med"/>
                      <a:tailEnd type="none" w="med" len="med"/>
                    </a:lnT>
                    <a:lnB w="12700" cap="flat" cmpd="sng" algn="ctr">
                      <a:solidFill>
                        <a:srgbClr val="66B1CE"/>
                      </a:solidFill>
                      <a:prstDash val="solid"/>
                      <a:round/>
                      <a:headEnd type="none" w="med" len="med"/>
                      <a:tailEnd type="none" w="med" len="med"/>
                    </a:lnB>
                    <a:solidFill>
                      <a:srgbClr val="66B1CE"/>
                    </a:solidFill>
                  </a:tcPr>
                </a:tc>
                <a:tc>
                  <a:txBody>
                    <a:bodyPr/>
                    <a:lstStyle/>
                    <a:p>
                      <a:pPr algn="ctr">
                        <a:spcAft>
                          <a:spcPts val="0"/>
                        </a:spcAft>
                      </a:pPr>
                      <a:r>
                        <a:rPr lang="en-GB" sz="1000" dirty="0">
                          <a:solidFill>
                            <a:srgbClr val="FFFFFF"/>
                          </a:solidFill>
                          <a:effectLst/>
                          <a:latin typeface="Arial Narrow" panose="020B0606020202030204" pitchFamily="34" charset="0"/>
                          <a:ea typeface="Gill Sans MT"/>
                          <a:cs typeface="Times New Roman" panose="02020603050405020304" pitchFamily="18" charset="0"/>
                        </a:rPr>
                        <a:t>Wakefield</a:t>
                      </a:r>
                      <a:endParaRPr lang="en-GB" sz="1000" dirty="0">
                        <a:effectLst/>
                        <a:latin typeface="Gill Sans MT"/>
                        <a:ea typeface="Gill Sans MT"/>
                        <a:cs typeface="Times New Roman" panose="02020603050405020304" pitchFamily="18" charset="0"/>
                      </a:endParaRPr>
                    </a:p>
                  </a:txBody>
                  <a:tcPr marL="55721" marR="55721" marT="0" marB="0">
                    <a:lnL>
                      <a:noFill/>
                    </a:lnL>
                    <a:lnR w="12700" cap="flat" cmpd="sng" algn="ctr">
                      <a:solidFill>
                        <a:srgbClr val="66B1CE"/>
                      </a:solidFill>
                      <a:prstDash val="solid"/>
                      <a:round/>
                      <a:headEnd type="none" w="med" len="med"/>
                      <a:tailEnd type="none" w="med" len="med"/>
                    </a:lnR>
                    <a:lnT w="12700" cap="flat" cmpd="sng" algn="ctr">
                      <a:solidFill>
                        <a:srgbClr val="66B1CE"/>
                      </a:solidFill>
                      <a:prstDash val="solid"/>
                      <a:round/>
                      <a:headEnd type="none" w="med" len="med"/>
                      <a:tailEnd type="none" w="med" len="med"/>
                    </a:lnT>
                    <a:lnB w="12700" cap="flat" cmpd="sng" algn="ctr">
                      <a:solidFill>
                        <a:srgbClr val="66B1CE"/>
                      </a:solidFill>
                      <a:prstDash val="solid"/>
                      <a:round/>
                      <a:headEnd type="none" w="med" len="med"/>
                      <a:tailEnd type="none" w="med" len="med"/>
                    </a:lnB>
                    <a:solidFill>
                      <a:srgbClr val="66B1CE"/>
                    </a:solidFill>
                  </a:tcPr>
                </a:tc>
              </a:tr>
              <a:tr h="136208">
                <a:tc>
                  <a:txBody>
                    <a:bodyPr/>
                    <a:lstStyle/>
                    <a:p>
                      <a:pPr algn="l">
                        <a:spcAft>
                          <a:spcPts val="0"/>
                        </a:spcAft>
                      </a:pPr>
                      <a:r>
                        <a:rPr lang="en-GB" sz="1000" dirty="0">
                          <a:solidFill>
                            <a:srgbClr val="000000"/>
                          </a:solidFill>
                          <a:effectLst/>
                          <a:latin typeface="Arial Narrow" panose="020B0606020202030204" pitchFamily="34" charset="0"/>
                          <a:ea typeface="Gill Sans MT"/>
                          <a:cs typeface="Calibri" panose="020F0502020204030204" pitchFamily="34" charset="0"/>
                        </a:rPr>
                        <a:t>Adults</a:t>
                      </a:r>
                      <a:endParaRPr lang="en-GB" sz="1000" dirty="0">
                        <a:effectLst/>
                        <a:latin typeface="Gill Sans MT"/>
                        <a:ea typeface="Gill Sans MT"/>
                        <a:cs typeface="Times New Roman" panose="02020603050405020304" pitchFamily="18" charset="0"/>
                      </a:endParaRPr>
                    </a:p>
                  </a:txBody>
                  <a:tcPr marL="55721" marR="55721" marT="0" marB="0" anchor="ctr">
                    <a:lnL w="12700" cap="flat" cmpd="sng" algn="ctr">
                      <a:solidFill>
                        <a:srgbClr val="A3CFE1"/>
                      </a:solidFill>
                      <a:prstDash val="solid"/>
                      <a:round/>
                      <a:headEnd type="none" w="med" len="med"/>
                      <a:tailEnd type="none" w="med" len="med"/>
                    </a:lnL>
                    <a:lnR>
                      <a:noFill/>
                    </a:lnR>
                    <a:lnT w="12700" cap="flat" cmpd="sng" algn="ctr">
                      <a:solidFill>
                        <a:srgbClr val="66B1CE"/>
                      </a:solidFill>
                      <a:prstDash val="solid"/>
                      <a:round/>
                      <a:headEnd type="none" w="med" len="med"/>
                      <a:tailEnd type="none" w="med" len="med"/>
                    </a:lnT>
                    <a:lnB w="12700" cap="flat" cmpd="sng" algn="ctr">
                      <a:solidFill>
                        <a:srgbClr val="A3CFE1"/>
                      </a:solidFill>
                      <a:prstDash val="solid"/>
                      <a:round/>
                      <a:headEnd type="none" w="med" len="med"/>
                      <a:tailEnd type="none" w="med" len="med"/>
                    </a:lnB>
                    <a:solidFill>
                      <a:srgbClr val="E0EFF5"/>
                    </a:solidFill>
                  </a:tcPr>
                </a:tc>
                <a:tc>
                  <a:txBody>
                    <a:bodyPr/>
                    <a:lstStyle/>
                    <a:p>
                      <a:pPr algn="ctr" fontAlgn="ctr"/>
                      <a:r>
                        <a:rPr lang="en-GB" sz="1000" b="0" i="0" u="none" strike="noStrike" kern="1200" dirty="0" smtClean="0">
                          <a:solidFill>
                            <a:srgbClr val="000000"/>
                          </a:solidFill>
                          <a:effectLst/>
                          <a:latin typeface="Arial Narrow" panose="020B0606020202030204" pitchFamily="34" charset="0"/>
                          <a:ea typeface="+mn-ea"/>
                          <a:cs typeface="+mn-cs"/>
                        </a:rPr>
                        <a:t>29.4</a:t>
                      </a:r>
                      <a:endParaRPr lang="en-GB" sz="1000" b="0" i="0" u="none" strike="noStrike" kern="1200" dirty="0">
                        <a:solidFill>
                          <a:srgbClr val="000000"/>
                        </a:solidFill>
                        <a:effectLst/>
                        <a:latin typeface="Arial Narrow" panose="020B0606020202030204" pitchFamily="34" charset="0"/>
                        <a:ea typeface="+mn-ea"/>
                        <a:cs typeface="+mn-cs"/>
                      </a:endParaRPr>
                    </a:p>
                  </a:txBody>
                  <a:tcPr marL="9525" marR="9525" marT="9525" marB="0" anchor="ctr">
                    <a:lnL>
                      <a:noFill/>
                    </a:lnL>
                    <a:lnR>
                      <a:noFill/>
                    </a:lnR>
                    <a:lnT w="12700" cap="flat" cmpd="sng" algn="ctr">
                      <a:solidFill>
                        <a:srgbClr val="66B1CE"/>
                      </a:solidFill>
                      <a:prstDash val="solid"/>
                      <a:round/>
                      <a:headEnd type="none" w="med" len="med"/>
                      <a:tailEnd type="none" w="med" len="med"/>
                    </a:lnT>
                    <a:lnB w="12700" cap="flat" cmpd="sng" algn="ctr">
                      <a:solidFill>
                        <a:srgbClr val="A3CFE1"/>
                      </a:solidFill>
                      <a:prstDash val="solid"/>
                      <a:round/>
                      <a:headEnd type="none" w="med" len="med"/>
                      <a:tailEnd type="none" w="med" len="med"/>
                    </a:lnB>
                    <a:solidFill>
                      <a:srgbClr val="E0EFF5"/>
                    </a:solidFill>
                  </a:tcPr>
                </a:tc>
                <a:tc>
                  <a:txBody>
                    <a:bodyPr/>
                    <a:lstStyle/>
                    <a:p>
                      <a:pPr algn="ctr" fontAlgn="ctr"/>
                      <a:r>
                        <a:rPr lang="en-GB" sz="1000" b="0" i="0" u="none" strike="noStrike" kern="1200" dirty="0" smtClean="0">
                          <a:solidFill>
                            <a:srgbClr val="000000"/>
                          </a:solidFill>
                          <a:effectLst/>
                          <a:latin typeface="Arial Narrow" panose="020B0606020202030204" pitchFamily="34" charset="0"/>
                          <a:ea typeface="+mn-ea"/>
                          <a:cs typeface="+mn-cs"/>
                        </a:rPr>
                        <a:t>29.1</a:t>
                      </a:r>
                      <a:endParaRPr lang="en-GB" sz="1000" b="0" i="0" u="none" strike="noStrike" kern="1200" dirty="0">
                        <a:solidFill>
                          <a:srgbClr val="000000"/>
                        </a:solidFill>
                        <a:effectLst/>
                        <a:latin typeface="Arial Narrow" panose="020B0606020202030204" pitchFamily="34" charset="0"/>
                        <a:ea typeface="+mn-ea"/>
                        <a:cs typeface="+mn-cs"/>
                      </a:endParaRPr>
                    </a:p>
                  </a:txBody>
                  <a:tcPr marL="9525" marR="9525" marT="9525" marB="0" anchor="ctr">
                    <a:lnL>
                      <a:noFill/>
                    </a:lnL>
                    <a:lnR>
                      <a:noFill/>
                    </a:lnR>
                    <a:lnT w="12700" cap="flat" cmpd="sng" algn="ctr">
                      <a:solidFill>
                        <a:srgbClr val="66B1CE"/>
                      </a:solidFill>
                      <a:prstDash val="solid"/>
                      <a:round/>
                      <a:headEnd type="none" w="med" len="med"/>
                      <a:tailEnd type="none" w="med" len="med"/>
                    </a:lnT>
                    <a:lnB w="12700" cap="flat" cmpd="sng" algn="ctr">
                      <a:solidFill>
                        <a:srgbClr val="A3CFE1"/>
                      </a:solidFill>
                      <a:prstDash val="solid"/>
                      <a:round/>
                      <a:headEnd type="none" w="med" len="med"/>
                      <a:tailEnd type="none" w="med" len="med"/>
                    </a:lnB>
                    <a:solidFill>
                      <a:srgbClr val="E0EFF5"/>
                    </a:solidFill>
                  </a:tcPr>
                </a:tc>
                <a:tc>
                  <a:txBody>
                    <a:bodyPr/>
                    <a:lstStyle/>
                    <a:p>
                      <a:pPr algn="ctr" fontAlgn="ctr"/>
                      <a:r>
                        <a:rPr lang="en-GB" sz="1000" b="0" i="0" u="none" strike="noStrike" kern="1200" dirty="0" smtClean="0">
                          <a:solidFill>
                            <a:srgbClr val="000000"/>
                          </a:solidFill>
                          <a:effectLst/>
                          <a:latin typeface="Arial Narrow" panose="020B0606020202030204" pitchFamily="34" charset="0"/>
                          <a:ea typeface="+mn-ea"/>
                          <a:cs typeface="+mn-cs"/>
                        </a:rPr>
                        <a:t>27.7</a:t>
                      </a:r>
                      <a:endParaRPr lang="en-GB" sz="1000" b="0" i="0" u="none" strike="noStrike" kern="1200" dirty="0">
                        <a:solidFill>
                          <a:srgbClr val="000000"/>
                        </a:solidFill>
                        <a:effectLst/>
                        <a:latin typeface="Arial Narrow" panose="020B0606020202030204" pitchFamily="34" charset="0"/>
                        <a:ea typeface="+mn-ea"/>
                        <a:cs typeface="+mn-cs"/>
                      </a:endParaRPr>
                    </a:p>
                  </a:txBody>
                  <a:tcPr marL="9525" marR="9525" marT="9525" marB="0" anchor="ctr">
                    <a:lnL>
                      <a:noFill/>
                    </a:lnL>
                    <a:lnR>
                      <a:noFill/>
                    </a:lnR>
                    <a:lnT w="12700" cap="flat" cmpd="sng" algn="ctr">
                      <a:solidFill>
                        <a:srgbClr val="66B1CE"/>
                      </a:solidFill>
                      <a:prstDash val="solid"/>
                      <a:round/>
                      <a:headEnd type="none" w="med" len="med"/>
                      <a:tailEnd type="none" w="med" len="med"/>
                    </a:lnT>
                    <a:lnB w="12700" cap="flat" cmpd="sng" algn="ctr">
                      <a:solidFill>
                        <a:srgbClr val="A3CFE1"/>
                      </a:solidFill>
                      <a:prstDash val="solid"/>
                      <a:round/>
                      <a:headEnd type="none" w="med" len="med"/>
                      <a:tailEnd type="none" w="med" len="med"/>
                    </a:lnB>
                    <a:solidFill>
                      <a:srgbClr val="E0EFF5"/>
                    </a:solidFill>
                  </a:tcPr>
                </a:tc>
                <a:tc>
                  <a:txBody>
                    <a:bodyPr/>
                    <a:lstStyle/>
                    <a:p>
                      <a:pPr algn="ctr" fontAlgn="ctr"/>
                      <a:r>
                        <a:rPr lang="en-GB" sz="1000" b="0" i="0" u="none" strike="noStrike" kern="1200" dirty="0" smtClean="0">
                          <a:solidFill>
                            <a:srgbClr val="000000"/>
                          </a:solidFill>
                          <a:effectLst/>
                          <a:latin typeface="Arial Narrow" panose="020B0606020202030204" pitchFamily="34" charset="0"/>
                          <a:ea typeface="+mn-ea"/>
                          <a:cs typeface="+mn-cs"/>
                        </a:rPr>
                        <a:t>24.3</a:t>
                      </a:r>
                      <a:endParaRPr lang="en-GB" sz="1000" b="0" i="0" u="none" strike="noStrike" kern="1200" dirty="0">
                        <a:solidFill>
                          <a:srgbClr val="000000"/>
                        </a:solidFill>
                        <a:effectLst/>
                        <a:latin typeface="Arial Narrow" panose="020B0606020202030204" pitchFamily="34" charset="0"/>
                        <a:ea typeface="+mn-ea"/>
                        <a:cs typeface="+mn-cs"/>
                      </a:endParaRPr>
                    </a:p>
                  </a:txBody>
                  <a:tcPr marL="9525" marR="9525" marT="9525" marB="0" anchor="ctr">
                    <a:lnL>
                      <a:noFill/>
                    </a:lnL>
                    <a:lnR>
                      <a:noFill/>
                    </a:lnR>
                    <a:lnT w="12700" cap="flat" cmpd="sng" algn="ctr">
                      <a:solidFill>
                        <a:srgbClr val="66B1CE"/>
                      </a:solidFill>
                      <a:prstDash val="solid"/>
                      <a:round/>
                      <a:headEnd type="none" w="med" len="med"/>
                      <a:tailEnd type="none" w="med" len="med"/>
                    </a:lnT>
                    <a:lnB w="12700" cap="flat" cmpd="sng" algn="ctr">
                      <a:solidFill>
                        <a:srgbClr val="A3CFE1"/>
                      </a:solidFill>
                      <a:prstDash val="solid"/>
                      <a:round/>
                      <a:headEnd type="none" w="med" len="med"/>
                      <a:tailEnd type="none" w="med" len="med"/>
                    </a:lnB>
                    <a:solidFill>
                      <a:srgbClr val="E0EFF5"/>
                    </a:solidFill>
                  </a:tcPr>
                </a:tc>
                <a:tc>
                  <a:txBody>
                    <a:bodyPr/>
                    <a:lstStyle/>
                    <a:p>
                      <a:pPr algn="ctr" fontAlgn="ctr"/>
                      <a:r>
                        <a:rPr lang="en-GB" sz="1000" b="0" i="0" u="none" strike="noStrike" kern="1200" dirty="0" smtClean="0">
                          <a:solidFill>
                            <a:srgbClr val="000000"/>
                          </a:solidFill>
                          <a:effectLst/>
                          <a:latin typeface="Arial Narrow" panose="020B0606020202030204" pitchFamily="34" charset="0"/>
                          <a:ea typeface="+mn-ea"/>
                          <a:cs typeface="+mn-cs"/>
                        </a:rPr>
                        <a:t>27.9</a:t>
                      </a:r>
                      <a:endParaRPr lang="en-GB" sz="1000" b="0" i="0" u="none" strike="noStrike" kern="1200" dirty="0">
                        <a:solidFill>
                          <a:srgbClr val="000000"/>
                        </a:solidFill>
                        <a:effectLst/>
                        <a:latin typeface="Arial Narrow" panose="020B0606020202030204" pitchFamily="34" charset="0"/>
                        <a:ea typeface="+mn-ea"/>
                        <a:cs typeface="+mn-cs"/>
                      </a:endParaRPr>
                    </a:p>
                  </a:txBody>
                  <a:tcPr marL="9525" marR="9525" marT="9525" marB="0" anchor="ctr">
                    <a:lnL>
                      <a:noFill/>
                    </a:lnL>
                    <a:lnR>
                      <a:noFill/>
                    </a:lnR>
                    <a:lnT w="12700" cap="flat" cmpd="sng" algn="ctr">
                      <a:solidFill>
                        <a:srgbClr val="66B1CE"/>
                      </a:solidFill>
                      <a:prstDash val="solid"/>
                      <a:round/>
                      <a:headEnd type="none" w="med" len="med"/>
                      <a:tailEnd type="none" w="med" len="med"/>
                    </a:lnT>
                    <a:lnB w="12700" cap="flat" cmpd="sng" algn="ctr">
                      <a:solidFill>
                        <a:srgbClr val="A3CFE1"/>
                      </a:solidFill>
                      <a:prstDash val="solid"/>
                      <a:round/>
                      <a:headEnd type="none" w="med" len="med"/>
                      <a:tailEnd type="none" w="med" len="med"/>
                    </a:lnB>
                    <a:solidFill>
                      <a:srgbClr val="E0EFF5"/>
                    </a:solidFill>
                  </a:tcPr>
                </a:tc>
                <a:tc>
                  <a:txBody>
                    <a:bodyPr/>
                    <a:lstStyle/>
                    <a:p>
                      <a:pPr algn="ctr" fontAlgn="ctr"/>
                      <a:r>
                        <a:rPr lang="en-GB" sz="1000" b="0" i="0" u="none" strike="noStrike" kern="1200" dirty="0" smtClean="0">
                          <a:solidFill>
                            <a:srgbClr val="000000"/>
                          </a:solidFill>
                          <a:effectLst/>
                          <a:latin typeface="Arial Narrow" panose="020B0606020202030204" pitchFamily="34" charset="0"/>
                          <a:ea typeface="+mn-ea"/>
                          <a:cs typeface="+mn-cs"/>
                        </a:rPr>
                        <a:t>30.1</a:t>
                      </a:r>
                      <a:endParaRPr lang="en-GB" sz="1000" b="0" i="0" u="none" strike="noStrike" kern="1200" dirty="0">
                        <a:solidFill>
                          <a:srgbClr val="000000"/>
                        </a:solidFill>
                        <a:effectLst/>
                        <a:latin typeface="Arial Narrow" panose="020B0606020202030204" pitchFamily="34" charset="0"/>
                        <a:ea typeface="+mn-ea"/>
                        <a:cs typeface="+mn-cs"/>
                      </a:endParaRPr>
                    </a:p>
                  </a:txBody>
                  <a:tcPr marL="9525" marR="9525" marT="9525" marB="0" anchor="ctr">
                    <a:lnL>
                      <a:noFill/>
                    </a:lnL>
                    <a:lnR w="12700" cap="flat" cmpd="sng" algn="ctr">
                      <a:solidFill>
                        <a:srgbClr val="A3CFE1"/>
                      </a:solidFill>
                      <a:prstDash val="solid"/>
                      <a:round/>
                      <a:headEnd type="none" w="med" len="med"/>
                      <a:tailEnd type="none" w="med" len="med"/>
                    </a:lnR>
                    <a:lnT w="12700" cap="flat" cmpd="sng" algn="ctr">
                      <a:solidFill>
                        <a:srgbClr val="66B1CE"/>
                      </a:solidFill>
                      <a:prstDash val="solid"/>
                      <a:round/>
                      <a:headEnd type="none" w="med" len="med"/>
                      <a:tailEnd type="none" w="med" len="med"/>
                    </a:lnT>
                    <a:lnB w="12700" cap="flat" cmpd="sng" algn="ctr">
                      <a:solidFill>
                        <a:srgbClr val="A3CFE1"/>
                      </a:solidFill>
                      <a:prstDash val="solid"/>
                      <a:round/>
                      <a:headEnd type="none" w="med" len="med"/>
                      <a:tailEnd type="none" w="med" len="med"/>
                    </a:lnB>
                    <a:solidFill>
                      <a:srgbClr val="E0EFF5"/>
                    </a:solidFill>
                  </a:tcPr>
                </a:tc>
              </a:tr>
              <a:tr h="136208">
                <a:tc>
                  <a:txBody>
                    <a:bodyPr/>
                    <a:lstStyle/>
                    <a:p>
                      <a:pPr algn="l">
                        <a:spcAft>
                          <a:spcPts val="0"/>
                        </a:spcAft>
                      </a:pPr>
                      <a:r>
                        <a:rPr lang="en-GB" sz="1000" dirty="0">
                          <a:solidFill>
                            <a:srgbClr val="000000"/>
                          </a:solidFill>
                          <a:effectLst/>
                          <a:latin typeface="Arial Narrow" panose="020B0606020202030204" pitchFamily="34" charset="0"/>
                          <a:ea typeface="Gill Sans MT"/>
                          <a:cs typeface="Calibri" panose="020F0502020204030204" pitchFamily="34" charset="0"/>
                        </a:rPr>
                        <a:t>Youths</a:t>
                      </a:r>
                      <a:endParaRPr lang="en-GB" sz="1000" dirty="0">
                        <a:effectLst/>
                        <a:latin typeface="Gill Sans MT"/>
                        <a:ea typeface="Gill Sans MT"/>
                        <a:cs typeface="Times New Roman" panose="02020603050405020304" pitchFamily="18" charset="0"/>
                      </a:endParaRPr>
                    </a:p>
                  </a:txBody>
                  <a:tcPr marL="55721" marR="55721" marT="0" marB="0" anchor="ctr">
                    <a:lnL w="12700" cap="flat" cmpd="sng" algn="ctr">
                      <a:solidFill>
                        <a:srgbClr val="A3CFE1"/>
                      </a:solidFill>
                      <a:prstDash val="solid"/>
                      <a:round/>
                      <a:headEnd type="none" w="med" len="med"/>
                      <a:tailEnd type="none" w="med" len="med"/>
                    </a:lnL>
                    <a:lnR>
                      <a:noFill/>
                    </a:lnR>
                    <a:lnT w="12700" cap="flat" cmpd="sng" algn="ctr">
                      <a:solidFill>
                        <a:srgbClr val="A3CFE1"/>
                      </a:solidFill>
                      <a:prstDash val="solid"/>
                      <a:round/>
                      <a:headEnd type="none" w="med" len="med"/>
                      <a:tailEnd type="none" w="med" len="med"/>
                    </a:lnT>
                    <a:lnB w="12700" cap="flat" cmpd="sng" algn="ctr">
                      <a:solidFill>
                        <a:srgbClr val="A3CFE1"/>
                      </a:solidFill>
                      <a:prstDash val="solid"/>
                      <a:round/>
                      <a:headEnd type="none" w="med" len="med"/>
                      <a:tailEnd type="none" w="med" len="med"/>
                    </a:lnB>
                  </a:tcPr>
                </a:tc>
                <a:tc>
                  <a:txBody>
                    <a:bodyPr/>
                    <a:lstStyle/>
                    <a:p>
                      <a:pPr algn="ctr" fontAlgn="ctr"/>
                      <a:r>
                        <a:rPr lang="en-GB" sz="1000" b="0" i="0" u="none" strike="noStrike" kern="1200" dirty="0" smtClean="0">
                          <a:solidFill>
                            <a:srgbClr val="000000"/>
                          </a:solidFill>
                          <a:effectLst/>
                          <a:latin typeface="Arial Narrow" panose="020B0606020202030204" pitchFamily="34" charset="0"/>
                          <a:ea typeface="+mn-ea"/>
                          <a:cs typeface="+mn-cs"/>
                        </a:rPr>
                        <a:t>40.9</a:t>
                      </a:r>
                      <a:endParaRPr lang="en-GB" sz="1000" b="0" i="0" u="none" strike="noStrike" kern="1200" dirty="0">
                        <a:solidFill>
                          <a:srgbClr val="000000"/>
                        </a:solidFill>
                        <a:effectLst/>
                        <a:latin typeface="Arial Narrow" panose="020B0606020202030204" pitchFamily="34" charset="0"/>
                        <a:ea typeface="+mn-ea"/>
                        <a:cs typeface="+mn-cs"/>
                      </a:endParaRPr>
                    </a:p>
                  </a:txBody>
                  <a:tcPr marL="9525" marR="9525" marT="9525" marB="0" anchor="ctr">
                    <a:lnL>
                      <a:noFill/>
                    </a:lnL>
                    <a:lnR>
                      <a:noFill/>
                    </a:lnR>
                    <a:lnT w="12700" cap="flat" cmpd="sng" algn="ctr">
                      <a:solidFill>
                        <a:srgbClr val="A3CFE1"/>
                      </a:solidFill>
                      <a:prstDash val="solid"/>
                      <a:round/>
                      <a:headEnd type="none" w="med" len="med"/>
                      <a:tailEnd type="none" w="med" len="med"/>
                    </a:lnT>
                    <a:lnB w="12700" cap="flat" cmpd="sng" algn="ctr">
                      <a:solidFill>
                        <a:srgbClr val="A3CFE1"/>
                      </a:solidFill>
                      <a:prstDash val="solid"/>
                      <a:round/>
                      <a:headEnd type="none" w="med" len="med"/>
                      <a:tailEnd type="none" w="med" len="med"/>
                    </a:lnB>
                  </a:tcPr>
                </a:tc>
                <a:tc>
                  <a:txBody>
                    <a:bodyPr/>
                    <a:lstStyle/>
                    <a:p>
                      <a:pPr algn="ctr" fontAlgn="ctr"/>
                      <a:r>
                        <a:rPr lang="en-GB" sz="1000" b="0" i="0" u="none" strike="noStrike" kern="1200" dirty="0" smtClean="0">
                          <a:solidFill>
                            <a:srgbClr val="000000"/>
                          </a:solidFill>
                          <a:effectLst/>
                          <a:latin typeface="Arial Narrow" panose="020B0606020202030204" pitchFamily="34" charset="0"/>
                          <a:ea typeface="+mn-ea"/>
                          <a:cs typeface="+mn-cs"/>
                        </a:rPr>
                        <a:t>41.4</a:t>
                      </a:r>
                      <a:endParaRPr lang="en-GB" sz="1000" b="0" i="0" u="none" strike="noStrike" kern="1200" dirty="0">
                        <a:solidFill>
                          <a:srgbClr val="000000"/>
                        </a:solidFill>
                        <a:effectLst/>
                        <a:latin typeface="Arial Narrow" panose="020B0606020202030204" pitchFamily="34" charset="0"/>
                        <a:ea typeface="+mn-ea"/>
                        <a:cs typeface="+mn-cs"/>
                      </a:endParaRPr>
                    </a:p>
                  </a:txBody>
                  <a:tcPr marL="9525" marR="9525" marT="9525" marB="0" anchor="ctr">
                    <a:lnL>
                      <a:noFill/>
                    </a:lnL>
                    <a:lnR>
                      <a:noFill/>
                    </a:lnR>
                    <a:lnT w="12700" cap="flat" cmpd="sng" algn="ctr">
                      <a:solidFill>
                        <a:srgbClr val="A3CFE1"/>
                      </a:solidFill>
                      <a:prstDash val="solid"/>
                      <a:round/>
                      <a:headEnd type="none" w="med" len="med"/>
                      <a:tailEnd type="none" w="med" len="med"/>
                    </a:lnT>
                    <a:lnB w="12700" cap="flat" cmpd="sng" algn="ctr">
                      <a:solidFill>
                        <a:srgbClr val="A3CFE1"/>
                      </a:solidFill>
                      <a:prstDash val="solid"/>
                      <a:round/>
                      <a:headEnd type="none" w="med" len="med"/>
                      <a:tailEnd type="none" w="med" len="med"/>
                    </a:lnB>
                  </a:tcPr>
                </a:tc>
                <a:tc>
                  <a:txBody>
                    <a:bodyPr/>
                    <a:lstStyle/>
                    <a:p>
                      <a:pPr algn="ctr" fontAlgn="ctr"/>
                      <a:r>
                        <a:rPr lang="en-GB" sz="1000" b="0" i="0" u="none" strike="noStrike" kern="1200" dirty="0" smtClean="0">
                          <a:solidFill>
                            <a:srgbClr val="000000"/>
                          </a:solidFill>
                          <a:effectLst/>
                          <a:latin typeface="Arial Narrow" panose="020B0606020202030204" pitchFamily="34" charset="0"/>
                          <a:ea typeface="+mn-ea"/>
                          <a:cs typeface="+mn-cs"/>
                        </a:rPr>
                        <a:t>52.8</a:t>
                      </a:r>
                      <a:endParaRPr lang="en-GB" sz="1000" b="0" i="0" u="none" strike="noStrike" kern="1200" dirty="0">
                        <a:solidFill>
                          <a:srgbClr val="000000"/>
                        </a:solidFill>
                        <a:effectLst/>
                        <a:latin typeface="Arial Narrow" panose="020B0606020202030204" pitchFamily="34" charset="0"/>
                        <a:ea typeface="+mn-ea"/>
                        <a:cs typeface="+mn-cs"/>
                      </a:endParaRPr>
                    </a:p>
                  </a:txBody>
                  <a:tcPr marL="9525" marR="9525" marT="9525" marB="0" anchor="ctr">
                    <a:lnL>
                      <a:noFill/>
                    </a:lnL>
                    <a:lnR>
                      <a:noFill/>
                    </a:lnR>
                    <a:lnT w="12700" cap="flat" cmpd="sng" algn="ctr">
                      <a:solidFill>
                        <a:srgbClr val="A3CFE1"/>
                      </a:solidFill>
                      <a:prstDash val="solid"/>
                      <a:round/>
                      <a:headEnd type="none" w="med" len="med"/>
                      <a:tailEnd type="none" w="med" len="med"/>
                    </a:lnT>
                    <a:lnB w="12700" cap="flat" cmpd="sng" algn="ctr">
                      <a:solidFill>
                        <a:srgbClr val="A3CFE1"/>
                      </a:solidFill>
                      <a:prstDash val="solid"/>
                      <a:round/>
                      <a:headEnd type="none" w="med" len="med"/>
                      <a:tailEnd type="none" w="med" len="med"/>
                    </a:lnB>
                  </a:tcPr>
                </a:tc>
                <a:tc>
                  <a:txBody>
                    <a:bodyPr/>
                    <a:lstStyle/>
                    <a:p>
                      <a:pPr algn="ctr" fontAlgn="ctr"/>
                      <a:r>
                        <a:rPr lang="en-GB" sz="1000" b="0" i="0" u="none" strike="noStrike" kern="1200" dirty="0" smtClean="0">
                          <a:solidFill>
                            <a:srgbClr val="000000"/>
                          </a:solidFill>
                          <a:effectLst/>
                          <a:latin typeface="Arial Narrow" panose="020B0606020202030204" pitchFamily="34" charset="0"/>
                          <a:ea typeface="+mn-ea"/>
                          <a:cs typeface="+mn-cs"/>
                        </a:rPr>
                        <a:t>33.8</a:t>
                      </a:r>
                      <a:endParaRPr lang="en-GB" sz="1000" b="0" i="0" u="none" strike="noStrike" kern="1200" dirty="0">
                        <a:solidFill>
                          <a:srgbClr val="000000"/>
                        </a:solidFill>
                        <a:effectLst/>
                        <a:latin typeface="Arial Narrow" panose="020B0606020202030204" pitchFamily="34" charset="0"/>
                        <a:ea typeface="+mn-ea"/>
                        <a:cs typeface="+mn-cs"/>
                      </a:endParaRPr>
                    </a:p>
                  </a:txBody>
                  <a:tcPr marL="9525" marR="9525" marT="9525" marB="0" anchor="ctr">
                    <a:lnL>
                      <a:noFill/>
                    </a:lnL>
                    <a:lnR>
                      <a:noFill/>
                    </a:lnR>
                    <a:lnT w="12700" cap="flat" cmpd="sng" algn="ctr">
                      <a:solidFill>
                        <a:srgbClr val="A3CFE1"/>
                      </a:solidFill>
                      <a:prstDash val="solid"/>
                      <a:round/>
                      <a:headEnd type="none" w="med" len="med"/>
                      <a:tailEnd type="none" w="med" len="med"/>
                    </a:lnT>
                    <a:lnB w="12700" cap="flat" cmpd="sng" algn="ctr">
                      <a:solidFill>
                        <a:srgbClr val="A3CFE1"/>
                      </a:solidFill>
                      <a:prstDash val="solid"/>
                      <a:round/>
                      <a:headEnd type="none" w="med" len="med"/>
                      <a:tailEnd type="none" w="med" len="med"/>
                    </a:lnB>
                  </a:tcPr>
                </a:tc>
                <a:tc>
                  <a:txBody>
                    <a:bodyPr/>
                    <a:lstStyle/>
                    <a:p>
                      <a:pPr algn="ctr" fontAlgn="ctr"/>
                      <a:r>
                        <a:rPr lang="en-GB" sz="1000" b="0" i="0" u="none" strike="noStrike" kern="1200" dirty="0" smtClean="0">
                          <a:solidFill>
                            <a:srgbClr val="000000"/>
                          </a:solidFill>
                          <a:effectLst/>
                          <a:latin typeface="Arial Narrow" panose="020B0606020202030204" pitchFamily="34" charset="0"/>
                          <a:ea typeface="+mn-ea"/>
                          <a:cs typeface="+mn-cs"/>
                        </a:rPr>
                        <a:t>41.2</a:t>
                      </a:r>
                      <a:endParaRPr lang="en-GB" sz="1000" b="0" i="0" u="none" strike="noStrike" kern="1200" dirty="0">
                        <a:solidFill>
                          <a:srgbClr val="000000"/>
                        </a:solidFill>
                        <a:effectLst/>
                        <a:latin typeface="Arial Narrow" panose="020B0606020202030204" pitchFamily="34" charset="0"/>
                        <a:ea typeface="+mn-ea"/>
                        <a:cs typeface="+mn-cs"/>
                      </a:endParaRPr>
                    </a:p>
                  </a:txBody>
                  <a:tcPr marL="9525" marR="9525" marT="9525" marB="0" anchor="ctr">
                    <a:lnL>
                      <a:noFill/>
                    </a:lnL>
                    <a:lnR>
                      <a:noFill/>
                    </a:lnR>
                    <a:lnT w="12700" cap="flat" cmpd="sng" algn="ctr">
                      <a:solidFill>
                        <a:srgbClr val="A3CFE1"/>
                      </a:solidFill>
                      <a:prstDash val="solid"/>
                      <a:round/>
                      <a:headEnd type="none" w="med" len="med"/>
                      <a:tailEnd type="none" w="med" len="med"/>
                    </a:lnT>
                    <a:lnB w="12700" cap="flat" cmpd="sng" algn="ctr">
                      <a:solidFill>
                        <a:srgbClr val="A3CFE1"/>
                      </a:solidFill>
                      <a:prstDash val="solid"/>
                      <a:round/>
                      <a:headEnd type="none" w="med" len="med"/>
                      <a:tailEnd type="none" w="med" len="med"/>
                    </a:lnB>
                  </a:tcPr>
                </a:tc>
                <a:tc>
                  <a:txBody>
                    <a:bodyPr/>
                    <a:lstStyle/>
                    <a:p>
                      <a:pPr algn="ctr" fontAlgn="ctr"/>
                      <a:r>
                        <a:rPr lang="en-GB" sz="1000" b="0" i="0" u="none" strike="noStrike" kern="1200" dirty="0" smtClean="0">
                          <a:solidFill>
                            <a:srgbClr val="000000"/>
                          </a:solidFill>
                          <a:effectLst/>
                          <a:latin typeface="Arial Narrow" panose="020B0606020202030204" pitchFamily="34" charset="0"/>
                          <a:ea typeface="+mn-ea"/>
                          <a:cs typeface="+mn-cs"/>
                        </a:rPr>
                        <a:t>42.0</a:t>
                      </a:r>
                      <a:endParaRPr lang="en-GB" sz="1000" b="0" i="0" u="none" strike="noStrike" kern="1200" dirty="0">
                        <a:solidFill>
                          <a:srgbClr val="000000"/>
                        </a:solidFill>
                        <a:effectLst/>
                        <a:latin typeface="Arial Narrow" panose="020B0606020202030204" pitchFamily="34" charset="0"/>
                        <a:ea typeface="+mn-ea"/>
                        <a:cs typeface="+mn-cs"/>
                      </a:endParaRPr>
                    </a:p>
                  </a:txBody>
                  <a:tcPr marL="9525" marR="9525" marT="9525" marB="0" anchor="ctr">
                    <a:lnL>
                      <a:noFill/>
                    </a:lnL>
                    <a:lnR w="12700" cap="flat" cmpd="sng" algn="ctr">
                      <a:solidFill>
                        <a:srgbClr val="A3CFE1"/>
                      </a:solidFill>
                      <a:prstDash val="solid"/>
                      <a:round/>
                      <a:headEnd type="none" w="med" len="med"/>
                      <a:tailEnd type="none" w="med" len="med"/>
                    </a:lnR>
                    <a:lnT w="12700" cap="flat" cmpd="sng" algn="ctr">
                      <a:solidFill>
                        <a:srgbClr val="A3CFE1"/>
                      </a:solidFill>
                      <a:prstDash val="solid"/>
                      <a:round/>
                      <a:headEnd type="none" w="med" len="med"/>
                      <a:tailEnd type="none" w="med" len="med"/>
                    </a:lnT>
                    <a:lnB w="12700" cap="flat" cmpd="sng" algn="ctr">
                      <a:solidFill>
                        <a:srgbClr val="A3CFE1"/>
                      </a:solidFill>
                      <a:prstDash val="solid"/>
                      <a:round/>
                      <a:headEnd type="none" w="med" len="med"/>
                      <a:tailEnd type="none" w="med" len="med"/>
                    </a:lnB>
                  </a:tcPr>
                </a:tc>
              </a:tr>
            </a:tbl>
          </a:graphicData>
        </a:graphic>
      </p:graphicFrame>
      <p:graphicFrame>
        <p:nvGraphicFramePr>
          <p:cNvPr id="16" name="Table 15"/>
          <p:cNvGraphicFramePr>
            <a:graphicFrameLocks noGrp="1"/>
          </p:cNvGraphicFramePr>
          <p:nvPr>
            <p:extLst>
              <p:ext uri="{D42A27DB-BD31-4B8C-83A1-F6EECF244321}">
                <p14:modId xmlns:p14="http://schemas.microsoft.com/office/powerpoint/2010/main" val="4117456636"/>
              </p:ext>
            </p:extLst>
          </p:nvPr>
        </p:nvGraphicFramePr>
        <p:xfrm>
          <a:off x="4736125" y="650138"/>
          <a:ext cx="4809806" cy="790575"/>
        </p:xfrm>
        <a:graphic>
          <a:graphicData uri="http://schemas.openxmlformats.org/drawingml/2006/table">
            <a:tbl>
              <a:tblPr firstRow="1" firstCol="1" bandRow="1"/>
              <a:tblGrid>
                <a:gridCol w="1069942"/>
                <a:gridCol w="590440"/>
                <a:gridCol w="611395"/>
                <a:gridCol w="702611"/>
                <a:gridCol w="608313"/>
                <a:gridCol w="524494"/>
                <a:gridCol w="702611"/>
              </a:tblGrid>
              <a:tr h="272415">
                <a:tc>
                  <a:txBody>
                    <a:bodyPr/>
                    <a:lstStyle/>
                    <a:p>
                      <a:pPr algn="r">
                        <a:spcAft>
                          <a:spcPts val="0"/>
                        </a:spcAft>
                      </a:pPr>
                      <a:r>
                        <a:rPr lang="en-GB" sz="1000" dirty="0">
                          <a:solidFill>
                            <a:srgbClr val="FFFFFF"/>
                          </a:solidFill>
                          <a:effectLst/>
                          <a:latin typeface="Arial Narrow" panose="020B0606020202030204" pitchFamily="34" charset="0"/>
                          <a:ea typeface="Gill Sans MT"/>
                          <a:cs typeface="Times New Roman" panose="02020603050405020304" pitchFamily="18" charset="0"/>
                        </a:rPr>
                        <a:t>Recorded Crime</a:t>
                      </a:r>
                      <a:endParaRPr lang="en-GB" sz="1000" dirty="0">
                        <a:effectLst/>
                        <a:latin typeface="Gill Sans MT"/>
                        <a:ea typeface="Gill Sans MT"/>
                        <a:cs typeface="Times New Roman" panose="02020603050405020304" pitchFamily="18" charset="0"/>
                      </a:endParaRPr>
                    </a:p>
                  </a:txBody>
                  <a:tcPr marL="55721" marR="55721" marT="0" marB="0">
                    <a:lnL w="12700" cap="flat" cmpd="sng" algn="ctr">
                      <a:solidFill>
                        <a:srgbClr val="66B1CE"/>
                      </a:solidFill>
                      <a:prstDash val="solid"/>
                      <a:round/>
                      <a:headEnd type="none" w="med" len="med"/>
                      <a:tailEnd type="none" w="med" len="med"/>
                    </a:lnL>
                    <a:lnR>
                      <a:noFill/>
                    </a:lnR>
                    <a:lnT w="12700" cap="flat" cmpd="sng" algn="ctr">
                      <a:solidFill>
                        <a:srgbClr val="66B1CE"/>
                      </a:solidFill>
                      <a:prstDash val="solid"/>
                      <a:round/>
                      <a:headEnd type="none" w="med" len="med"/>
                      <a:tailEnd type="none" w="med" len="med"/>
                    </a:lnT>
                    <a:lnB w="12700" cap="flat" cmpd="sng" algn="ctr">
                      <a:solidFill>
                        <a:srgbClr val="66B1CE"/>
                      </a:solidFill>
                      <a:prstDash val="solid"/>
                      <a:round/>
                      <a:headEnd type="none" w="med" len="med"/>
                      <a:tailEnd type="none" w="med" len="med"/>
                    </a:lnB>
                    <a:solidFill>
                      <a:srgbClr val="66B1CE"/>
                    </a:solidFill>
                  </a:tcPr>
                </a:tc>
                <a:tc>
                  <a:txBody>
                    <a:bodyPr/>
                    <a:lstStyle/>
                    <a:p>
                      <a:pPr algn="ctr">
                        <a:spcAft>
                          <a:spcPts val="0"/>
                        </a:spcAft>
                      </a:pPr>
                      <a:r>
                        <a:rPr lang="en-GB" sz="1000" dirty="0">
                          <a:solidFill>
                            <a:srgbClr val="FFFFFF"/>
                          </a:solidFill>
                          <a:effectLst/>
                          <a:latin typeface="Arial Narrow" panose="020B0606020202030204" pitchFamily="34" charset="0"/>
                          <a:ea typeface="Gill Sans MT"/>
                          <a:cs typeface="Times New Roman" panose="02020603050405020304" pitchFamily="18" charset="0"/>
                        </a:rPr>
                        <a:t>West Yorks.</a:t>
                      </a:r>
                      <a:endParaRPr lang="en-GB" sz="1000" dirty="0">
                        <a:effectLst/>
                        <a:latin typeface="Gill Sans MT"/>
                        <a:ea typeface="Gill Sans MT"/>
                        <a:cs typeface="Times New Roman" panose="02020603050405020304" pitchFamily="18" charset="0"/>
                      </a:endParaRPr>
                    </a:p>
                  </a:txBody>
                  <a:tcPr marL="55721" marR="55721" marT="0" marB="0">
                    <a:lnL>
                      <a:noFill/>
                    </a:lnL>
                    <a:lnR>
                      <a:noFill/>
                    </a:lnR>
                    <a:lnT w="12700" cap="flat" cmpd="sng" algn="ctr">
                      <a:solidFill>
                        <a:srgbClr val="66B1CE"/>
                      </a:solidFill>
                      <a:prstDash val="solid"/>
                      <a:round/>
                      <a:headEnd type="none" w="med" len="med"/>
                      <a:tailEnd type="none" w="med" len="med"/>
                    </a:lnT>
                    <a:lnB w="12700" cap="flat" cmpd="sng" algn="ctr">
                      <a:solidFill>
                        <a:srgbClr val="66B1CE"/>
                      </a:solidFill>
                      <a:prstDash val="solid"/>
                      <a:round/>
                      <a:headEnd type="none" w="med" len="med"/>
                      <a:tailEnd type="none" w="med" len="med"/>
                    </a:lnB>
                    <a:solidFill>
                      <a:srgbClr val="66B1CE"/>
                    </a:solidFill>
                  </a:tcPr>
                </a:tc>
                <a:tc>
                  <a:txBody>
                    <a:bodyPr/>
                    <a:lstStyle/>
                    <a:p>
                      <a:pPr algn="ctr">
                        <a:spcAft>
                          <a:spcPts val="0"/>
                        </a:spcAft>
                      </a:pPr>
                      <a:r>
                        <a:rPr lang="en-GB" sz="1000" dirty="0">
                          <a:solidFill>
                            <a:srgbClr val="FFFFFF"/>
                          </a:solidFill>
                          <a:effectLst/>
                          <a:latin typeface="Arial Narrow" panose="020B0606020202030204" pitchFamily="34" charset="0"/>
                          <a:ea typeface="Gill Sans MT"/>
                          <a:cs typeface="Times New Roman" panose="02020603050405020304" pitchFamily="18" charset="0"/>
                        </a:rPr>
                        <a:t>Bradford</a:t>
                      </a:r>
                      <a:endParaRPr lang="en-GB" sz="1000" dirty="0">
                        <a:effectLst/>
                        <a:latin typeface="Gill Sans MT"/>
                        <a:ea typeface="Gill Sans MT"/>
                        <a:cs typeface="Times New Roman" panose="02020603050405020304" pitchFamily="18" charset="0"/>
                      </a:endParaRPr>
                    </a:p>
                  </a:txBody>
                  <a:tcPr marL="55721" marR="55721" marT="0" marB="0">
                    <a:lnL>
                      <a:noFill/>
                    </a:lnL>
                    <a:lnR>
                      <a:noFill/>
                    </a:lnR>
                    <a:lnT w="12700" cap="flat" cmpd="sng" algn="ctr">
                      <a:solidFill>
                        <a:srgbClr val="66B1CE"/>
                      </a:solidFill>
                      <a:prstDash val="solid"/>
                      <a:round/>
                      <a:headEnd type="none" w="med" len="med"/>
                      <a:tailEnd type="none" w="med" len="med"/>
                    </a:lnT>
                    <a:lnB w="12700" cap="flat" cmpd="sng" algn="ctr">
                      <a:solidFill>
                        <a:srgbClr val="66B1CE"/>
                      </a:solidFill>
                      <a:prstDash val="solid"/>
                      <a:round/>
                      <a:headEnd type="none" w="med" len="med"/>
                      <a:tailEnd type="none" w="med" len="med"/>
                    </a:lnB>
                    <a:solidFill>
                      <a:srgbClr val="66B1CE"/>
                    </a:solidFill>
                  </a:tcPr>
                </a:tc>
                <a:tc>
                  <a:txBody>
                    <a:bodyPr/>
                    <a:lstStyle/>
                    <a:p>
                      <a:pPr algn="ctr">
                        <a:spcAft>
                          <a:spcPts val="0"/>
                        </a:spcAft>
                      </a:pPr>
                      <a:r>
                        <a:rPr lang="en-GB" sz="1000" dirty="0">
                          <a:solidFill>
                            <a:srgbClr val="FFFFFF"/>
                          </a:solidFill>
                          <a:effectLst/>
                          <a:latin typeface="Arial Narrow" panose="020B0606020202030204" pitchFamily="34" charset="0"/>
                          <a:ea typeface="Gill Sans MT"/>
                          <a:cs typeface="Times New Roman" panose="02020603050405020304" pitchFamily="18" charset="0"/>
                        </a:rPr>
                        <a:t>Calderdale</a:t>
                      </a:r>
                      <a:endParaRPr lang="en-GB" sz="1000" dirty="0">
                        <a:effectLst/>
                        <a:latin typeface="Gill Sans MT"/>
                        <a:ea typeface="Gill Sans MT"/>
                        <a:cs typeface="Times New Roman" panose="02020603050405020304" pitchFamily="18" charset="0"/>
                      </a:endParaRPr>
                    </a:p>
                  </a:txBody>
                  <a:tcPr marL="55721" marR="55721" marT="0" marB="0">
                    <a:lnL>
                      <a:noFill/>
                    </a:lnL>
                    <a:lnR>
                      <a:noFill/>
                    </a:lnR>
                    <a:lnT w="12700" cap="flat" cmpd="sng" algn="ctr">
                      <a:solidFill>
                        <a:srgbClr val="66B1CE"/>
                      </a:solidFill>
                      <a:prstDash val="solid"/>
                      <a:round/>
                      <a:headEnd type="none" w="med" len="med"/>
                      <a:tailEnd type="none" w="med" len="med"/>
                    </a:lnT>
                    <a:lnB w="12700" cap="flat" cmpd="sng" algn="ctr">
                      <a:solidFill>
                        <a:srgbClr val="66B1CE"/>
                      </a:solidFill>
                      <a:prstDash val="solid"/>
                      <a:round/>
                      <a:headEnd type="none" w="med" len="med"/>
                      <a:tailEnd type="none" w="med" len="med"/>
                    </a:lnB>
                    <a:solidFill>
                      <a:srgbClr val="66B1CE"/>
                    </a:solidFill>
                  </a:tcPr>
                </a:tc>
                <a:tc>
                  <a:txBody>
                    <a:bodyPr/>
                    <a:lstStyle/>
                    <a:p>
                      <a:pPr algn="ctr">
                        <a:spcAft>
                          <a:spcPts val="0"/>
                        </a:spcAft>
                      </a:pPr>
                      <a:r>
                        <a:rPr lang="en-GB" sz="1000" dirty="0">
                          <a:solidFill>
                            <a:srgbClr val="FFFFFF"/>
                          </a:solidFill>
                          <a:effectLst/>
                          <a:latin typeface="Arial Narrow" panose="020B0606020202030204" pitchFamily="34" charset="0"/>
                          <a:ea typeface="Gill Sans MT"/>
                          <a:cs typeface="Times New Roman" panose="02020603050405020304" pitchFamily="18" charset="0"/>
                        </a:rPr>
                        <a:t>Kirklees</a:t>
                      </a:r>
                      <a:endParaRPr lang="en-GB" sz="1000" dirty="0">
                        <a:effectLst/>
                        <a:latin typeface="Gill Sans MT"/>
                        <a:ea typeface="Gill Sans MT"/>
                        <a:cs typeface="Times New Roman" panose="02020603050405020304" pitchFamily="18" charset="0"/>
                      </a:endParaRPr>
                    </a:p>
                  </a:txBody>
                  <a:tcPr marL="55721" marR="55721" marT="0" marB="0">
                    <a:lnL>
                      <a:noFill/>
                    </a:lnL>
                    <a:lnR>
                      <a:noFill/>
                    </a:lnR>
                    <a:lnT w="12700" cap="flat" cmpd="sng" algn="ctr">
                      <a:solidFill>
                        <a:srgbClr val="66B1CE"/>
                      </a:solidFill>
                      <a:prstDash val="solid"/>
                      <a:round/>
                      <a:headEnd type="none" w="med" len="med"/>
                      <a:tailEnd type="none" w="med" len="med"/>
                    </a:lnT>
                    <a:lnB w="12700" cap="flat" cmpd="sng" algn="ctr">
                      <a:solidFill>
                        <a:srgbClr val="66B1CE"/>
                      </a:solidFill>
                      <a:prstDash val="solid"/>
                      <a:round/>
                      <a:headEnd type="none" w="med" len="med"/>
                      <a:tailEnd type="none" w="med" len="med"/>
                    </a:lnB>
                    <a:solidFill>
                      <a:srgbClr val="66B1CE"/>
                    </a:solidFill>
                  </a:tcPr>
                </a:tc>
                <a:tc>
                  <a:txBody>
                    <a:bodyPr/>
                    <a:lstStyle/>
                    <a:p>
                      <a:pPr algn="just">
                        <a:spcAft>
                          <a:spcPts val="0"/>
                        </a:spcAft>
                      </a:pPr>
                      <a:r>
                        <a:rPr lang="en-GB" sz="1000" dirty="0">
                          <a:solidFill>
                            <a:srgbClr val="FFFFFF"/>
                          </a:solidFill>
                          <a:effectLst/>
                          <a:latin typeface="Arial Narrow" panose="020B0606020202030204" pitchFamily="34" charset="0"/>
                          <a:ea typeface="Gill Sans MT"/>
                          <a:cs typeface="Times New Roman" panose="02020603050405020304" pitchFamily="18" charset="0"/>
                        </a:rPr>
                        <a:t>Leeds</a:t>
                      </a:r>
                      <a:endParaRPr lang="en-GB" sz="1000" dirty="0">
                        <a:effectLst/>
                        <a:latin typeface="Gill Sans MT"/>
                        <a:ea typeface="Gill Sans MT"/>
                        <a:cs typeface="Times New Roman" panose="02020603050405020304" pitchFamily="18" charset="0"/>
                      </a:endParaRPr>
                    </a:p>
                  </a:txBody>
                  <a:tcPr marL="55721" marR="55721" marT="0" marB="0">
                    <a:lnL>
                      <a:noFill/>
                    </a:lnL>
                    <a:lnR>
                      <a:noFill/>
                    </a:lnR>
                    <a:lnT w="12700" cap="flat" cmpd="sng" algn="ctr">
                      <a:solidFill>
                        <a:srgbClr val="66B1CE"/>
                      </a:solidFill>
                      <a:prstDash val="solid"/>
                      <a:round/>
                      <a:headEnd type="none" w="med" len="med"/>
                      <a:tailEnd type="none" w="med" len="med"/>
                    </a:lnT>
                    <a:lnB w="12700" cap="flat" cmpd="sng" algn="ctr">
                      <a:solidFill>
                        <a:srgbClr val="66B1CE"/>
                      </a:solidFill>
                      <a:prstDash val="solid"/>
                      <a:round/>
                      <a:headEnd type="none" w="med" len="med"/>
                      <a:tailEnd type="none" w="med" len="med"/>
                    </a:lnB>
                    <a:solidFill>
                      <a:srgbClr val="66B1CE"/>
                    </a:solidFill>
                  </a:tcPr>
                </a:tc>
                <a:tc>
                  <a:txBody>
                    <a:bodyPr/>
                    <a:lstStyle/>
                    <a:p>
                      <a:pPr algn="ctr">
                        <a:spcAft>
                          <a:spcPts val="0"/>
                        </a:spcAft>
                      </a:pPr>
                      <a:r>
                        <a:rPr lang="en-GB" sz="1000" dirty="0">
                          <a:solidFill>
                            <a:srgbClr val="FFFFFF"/>
                          </a:solidFill>
                          <a:effectLst/>
                          <a:latin typeface="Arial Narrow" panose="020B0606020202030204" pitchFamily="34" charset="0"/>
                          <a:ea typeface="Gill Sans MT"/>
                          <a:cs typeface="Times New Roman" panose="02020603050405020304" pitchFamily="18" charset="0"/>
                        </a:rPr>
                        <a:t>Wakefield</a:t>
                      </a:r>
                      <a:endParaRPr lang="en-GB" sz="1000" dirty="0">
                        <a:effectLst/>
                        <a:latin typeface="Gill Sans MT"/>
                        <a:ea typeface="Gill Sans MT"/>
                        <a:cs typeface="Times New Roman" panose="02020603050405020304" pitchFamily="18" charset="0"/>
                      </a:endParaRPr>
                    </a:p>
                  </a:txBody>
                  <a:tcPr marL="55721" marR="55721" marT="0" marB="0">
                    <a:lnL>
                      <a:noFill/>
                    </a:lnL>
                    <a:lnR w="12700" cap="flat" cmpd="sng" algn="ctr">
                      <a:solidFill>
                        <a:srgbClr val="66B1CE"/>
                      </a:solidFill>
                      <a:prstDash val="solid"/>
                      <a:round/>
                      <a:headEnd type="none" w="med" len="med"/>
                      <a:tailEnd type="none" w="med" len="med"/>
                    </a:lnR>
                    <a:lnT w="12700" cap="flat" cmpd="sng" algn="ctr">
                      <a:solidFill>
                        <a:srgbClr val="66B1CE"/>
                      </a:solidFill>
                      <a:prstDash val="solid"/>
                      <a:round/>
                      <a:headEnd type="none" w="med" len="med"/>
                      <a:tailEnd type="none" w="med" len="med"/>
                    </a:lnT>
                    <a:lnB w="12700" cap="flat" cmpd="sng" algn="ctr">
                      <a:solidFill>
                        <a:srgbClr val="66B1CE"/>
                      </a:solidFill>
                      <a:prstDash val="solid"/>
                      <a:round/>
                      <a:headEnd type="none" w="med" len="med"/>
                      <a:tailEnd type="none" w="med" len="med"/>
                    </a:lnB>
                    <a:solidFill>
                      <a:srgbClr val="66B1CE"/>
                    </a:solidFill>
                  </a:tcPr>
                </a:tc>
              </a:tr>
              <a:tr h="136208">
                <a:tc>
                  <a:txBody>
                    <a:bodyPr/>
                    <a:lstStyle/>
                    <a:p>
                      <a:pPr algn="l">
                        <a:spcAft>
                          <a:spcPts val="0"/>
                        </a:spcAft>
                      </a:pPr>
                      <a:r>
                        <a:rPr lang="en-GB" sz="1000" dirty="0">
                          <a:solidFill>
                            <a:srgbClr val="000000"/>
                          </a:solidFill>
                          <a:effectLst/>
                          <a:latin typeface="Arial Narrow" panose="020B0606020202030204" pitchFamily="34" charset="0"/>
                          <a:ea typeface="Gill Sans MT"/>
                          <a:cs typeface="Calibri" panose="020F0502020204030204" pitchFamily="34" charset="0"/>
                        </a:rPr>
                        <a:t>12 mths to </a:t>
                      </a:r>
                      <a:r>
                        <a:rPr lang="en-GB" sz="1000" dirty="0" smtClean="0">
                          <a:solidFill>
                            <a:srgbClr val="000000"/>
                          </a:solidFill>
                          <a:effectLst/>
                          <a:latin typeface="Arial Narrow" panose="020B0606020202030204" pitchFamily="34" charset="0"/>
                          <a:ea typeface="Gill Sans MT"/>
                          <a:cs typeface="Calibri" panose="020F0502020204030204" pitchFamily="34" charset="0"/>
                        </a:rPr>
                        <a:t>Sept 16</a:t>
                      </a:r>
                      <a:endParaRPr lang="en-GB" sz="1000" dirty="0">
                        <a:effectLst/>
                        <a:latin typeface="Gill Sans MT"/>
                        <a:ea typeface="Gill Sans MT"/>
                        <a:cs typeface="Times New Roman" panose="02020603050405020304" pitchFamily="18" charset="0"/>
                      </a:endParaRPr>
                    </a:p>
                  </a:txBody>
                  <a:tcPr marL="55721" marR="55721" marT="0" marB="0" anchor="ctr">
                    <a:lnL w="12700" cap="flat" cmpd="sng" algn="ctr">
                      <a:solidFill>
                        <a:srgbClr val="A3CFE1"/>
                      </a:solidFill>
                      <a:prstDash val="solid"/>
                      <a:round/>
                      <a:headEnd type="none" w="med" len="med"/>
                      <a:tailEnd type="none" w="med" len="med"/>
                    </a:lnL>
                    <a:lnR>
                      <a:noFill/>
                    </a:lnR>
                    <a:lnT w="12700" cap="flat" cmpd="sng" algn="ctr">
                      <a:solidFill>
                        <a:srgbClr val="66B1CE"/>
                      </a:solidFill>
                      <a:prstDash val="solid"/>
                      <a:round/>
                      <a:headEnd type="none" w="med" len="med"/>
                      <a:tailEnd type="none" w="med" len="med"/>
                    </a:lnT>
                    <a:lnB w="12700" cap="flat" cmpd="sng" algn="ctr">
                      <a:solidFill>
                        <a:srgbClr val="A3CFE1"/>
                      </a:solidFill>
                      <a:prstDash val="solid"/>
                      <a:round/>
                      <a:headEnd type="none" w="med" len="med"/>
                      <a:tailEnd type="none" w="med" len="med"/>
                    </a:lnB>
                    <a:solidFill>
                      <a:srgbClr val="E0EFF5"/>
                    </a:solidFill>
                  </a:tcPr>
                </a:tc>
                <a:tc>
                  <a:txBody>
                    <a:bodyPr/>
                    <a:lstStyle/>
                    <a:p>
                      <a:pPr algn="ctr" fontAlgn="ctr"/>
                      <a:r>
                        <a:rPr lang="en-GB" sz="1000" b="0" i="0" u="none" strike="noStrike" kern="1200" dirty="0" smtClean="0">
                          <a:solidFill>
                            <a:srgbClr val="000000"/>
                          </a:solidFill>
                          <a:effectLst/>
                          <a:latin typeface="Arial Narrow" panose="020B0606020202030204" pitchFamily="34" charset="0"/>
                          <a:ea typeface="+mn-ea"/>
                          <a:cs typeface="+mn-cs"/>
                        </a:rPr>
                        <a:t>+22%</a:t>
                      </a:r>
                      <a:endParaRPr lang="en-GB" sz="1000" b="0" i="0" u="none" strike="noStrike" kern="1200" dirty="0">
                        <a:solidFill>
                          <a:srgbClr val="000000"/>
                        </a:solidFill>
                        <a:effectLst/>
                        <a:latin typeface="Arial Narrow" panose="020B0606020202030204" pitchFamily="34" charset="0"/>
                        <a:ea typeface="+mn-ea"/>
                        <a:cs typeface="+mn-cs"/>
                      </a:endParaRPr>
                    </a:p>
                  </a:txBody>
                  <a:tcPr marL="9525" marR="9525" marT="9525" marB="0" anchor="ctr">
                    <a:lnL>
                      <a:noFill/>
                    </a:lnL>
                    <a:lnR>
                      <a:noFill/>
                    </a:lnR>
                    <a:lnT w="12700" cap="flat" cmpd="sng" algn="ctr">
                      <a:solidFill>
                        <a:srgbClr val="66B1CE"/>
                      </a:solidFill>
                      <a:prstDash val="solid"/>
                      <a:round/>
                      <a:headEnd type="none" w="med" len="med"/>
                      <a:tailEnd type="none" w="med" len="med"/>
                    </a:lnT>
                    <a:lnB w="12700" cap="flat" cmpd="sng" algn="ctr">
                      <a:solidFill>
                        <a:srgbClr val="A3CFE1"/>
                      </a:solidFill>
                      <a:prstDash val="solid"/>
                      <a:round/>
                      <a:headEnd type="none" w="med" len="med"/>
                      <a:tailEnd type="none" w="med" len="med"/>
                    </a:lnB>
                    <a:solidFill>
                      <a:srgbClr val="E0EFF5"/>
                    </a:solidFill>
                  </a:tcPr>
                </a:tc>
                <a:tc>
                  <a:txBody>
                    <a:bodyPr/>
                    <a:lstStyle/>
                    <a:p>
                      <a:pPr algn="ctr" fontAlgn="ctr"/>
                      <a:r>
                        <a:rPr lang="en-GB" sz="1000" b="0" i="0" u="none" strike="noStrike" kern="1200" dirty="0" smtClean="0">
                          <a:solidFill>
                            <a:srgbClr val="000000"/>
                          </a:solidFill>
                          <a:effectLst/>
                          <a:latin typeface="Arial Narrow" panose="020B0606020202030204" pitchFamily="34" charset="0"/>
                          <a:ea typeface="+mn-ea"/>
                          <a:cs typeface="+mn-cs"/>
                        </a:rPr>
                        <a:t>+22%</a:t>
                      </a:r>
                      <a:endParaRPr lang="en-GB" sz="1000" b="0" i="0" u="none" strike="noStrike" kern="1200" dirty="0">
                        <a:solidFill>
                          <a:srgbClr val="000000"/>
                        </a:solidFill>
                        <a:effectLst/>
                        <a:latin typeface="Arial Narrow" panose="020B0606020202030204" pitchFamily="34" charset="0"/>
                        <a:ea typeface="+mn-ea"/>
                        <a:cs typeface="+mn-cs"/>
                      </a:endParaRPr>
                    </a:p>
                  </a:txBody>
                  <a:tcPr marL="9525" marR="9525" marT="9525" marB="0" anchor="ctr">
                    <a:lnL>
                      <a:noFill/>
                    </a:lnL>
                    <a:lnR>
                      <a:noFill/>
                    </a:lnR>
                    <a:lnT w="12700" cap="flat" cmpd="sng" algn="ctr">
                      <a:solidFill>
                        <a:srgbClr val="66B1CE"/>
                      </a:solidFill>
                      <a:prstDash val="solid"/>
                      <a:round/>
                      <a:headEnd type="none" w="med" len="med"/>
                      <a:tailEnd type="none" w="med" len="med"/>
                    </a:lnT>
                    <a:lnB w="12700" cap="flat" cmpd="sng" algn="ctr">
                      <a:solidFill>
                        <a:srgbClr val="A3CFE1"/>
                      </a:solidFill>
                      <a:prstDash val="solid"/>
                      <a:round/>
                      <a:headEnd type="none" w="med" len="med"/>
                      <a:tailEnd type="none" w="med" len="med"/>
                    </a:lnB>
                    <a:solidFill>
                      <a:srgbClr val="E0EFF5"/>
                    </a:solidFill>
                  </a:tcPr>
                </a:tc>
                <a:tc>
                  <a:txBody>
                    <a:bodyPr/>
                    <a:lstStyle/>
                    <a:p>
                      <a:pPr algn="ctr" fontAlgn="ctr"/>
                      <a:r>
                        <a:rPr lang="en-GB" sz="1000" b="0" i="0" u="none" strike="noStrike" kern="1200" dirty="0" smtClean="0">
                          <a:solidFill>
                            <a:srgbClr val="000000"/>
                          </a:solidFill>
                          <a:effectLst/>
                          <a:latin typeface="Arial Narrow" panose="020B0606020202030204" pitchFamily="34" charset="0"/>
                          <a:ea typeface="+mn-ea"/>
                          <a:cs typeface="+mn-cs"/>
                        </a:rPr>
                        <a:t>+28%</a:t>
                      </a:r>
                      <a:endParaRPr lang="en-GB" sz="1000" b="0" i="0" u="none" strike="noStrike" kern="1200" dirty="0">
                        <a:solidFill>
                          <a:srgbClr val="000000"/>
                        </a:solidFill>
                        <a:effectLst/>
                        <a:latin typeface="Arial Narrow" panose="020B0606020202030204" pitchFamily="34" charset="0"/>
                        <a:ea typeface="+mn-ea"/>
                        <a:cs typeface="+mn-cs"/>
                      </a:endParaRPr>
                    </a:p>
                  </a:txBody>
                  <a:tcPr marL="9525" marR="9525" marT="9525" marB="0" anchor="ctr">
                    <a:lnL>
                      <a:noFill/>
                    </a:lnL>
                    <a:lnR>
                      <a:noFill/>
                    </a:lnR>
                    <a:lnT w="12700" cap="flat" cmpd="sng" algn="ctr">
                      <a:solidFill>
                        <a:srgbClr val="66B1CE"/>
                      </a:solidFill>
                      <a:prstDash val="solid"/>
                      <a:round/>
                      <a:headEnd type="none" w="med" len="med"/>
                      <a:tailEnd type="none" w="med" len="med"/>
                    </a:lnT>
                    <a:lnB w="12700" cap="flat" cmpd="sng" algn="ctr">
                      <a:solidFill>
                        <a:srgbClr val="A3CFE1"/>
                      </a:solidFill>
                      <a:prstDash val="solid"/>
                      <a:round/>
                      <a:headEnd type="none" w="med" len="med"/>
                      <a:tailEnd type="none" w="med" len="med"/>
                    </a:lnB>
                    <a:solidFill>
                      <a:srgbClr val="E0EFF5"/>
                    </a:solidFill>
                  </a:tcPr>
                </a:tc>
                <a:tc>
                  <a:txBody>
                    <a:bodyPr/>
                    <a:lstStyle/>
                    <a:p>
                      <a:pPr algn="ctr" fontAlgn="ctr"/>
                      <a:r>
                        <a:rPr lang="en-GB" sz="1000" b="0" i="0" u="none" strike="noStrike" kern="1200" dirty="0" smtClean="0">
                          <a:solidFill>
                            <a:srgbClr val="000000"/>
                          </a:solidFill>
                          <a:effectLst/>
                          <a:latin typeface="Arial Narrow" panose="020B0606020202030204" pitchFamily="34" charset="0"/>
                          <a:ea typeface="+mn-ea"/>
                          <a:cs typeface="+mn-cs"/>
                        </a:rPr>
                        <a:t>+17%</a:t>
                      </a:r>
                      <a:endParaRPr lang="en-GB" sz="1000" b="0" i="0" u="none" strike="noStrike" kern="1200" dirty="0">
                        <a:solidFill>
                          <a:srgbClr val="000000"/>
                        </a:solidFill>
                        <a:effectLst/>
                        <a:latin typeface="Arial Narrow" panose="020B0606020202030204" pitchFamily="34" charset="0"/>
                        <a:ea typeface="+mn-ea"/>
                        <a:cs typeface="+mn-cs"/>
                      </a:endParaRPr>
                    </a:p>
                  </a:txBody>
                  <a:tcPr marL="9525" marR="9525" marT="9525" marB="0" anchor="ctr">
                    <a:lnL>
                      <a:noFill/>
                    </a:lnL>
                    <a:lnR>
                      <a:noFill/>
                    </a:lnR>
                    <a:lnT w="12700" cap="flat" cmpd="sng" algn="ctr">
                      <a:solidFill>
                        <a:srgbClr val="66B1CE"/>
                      </a:solidFill>
                      <a:prstDash val="solid"/>
                      <a:round/>
                      <a:headEnd type="none" w="med" len="med"/>
                      <a:tailEnd type="none" w="med" len="med"/>
                    </a:lnT>
                    <a:lnB w="12700" cap="flat" cmpd="sng" algn="ctr">
                      <a:solidFill>
                        <a:srgbClr val="A3CFE1"/>
                      </a:solidFill>
                      <a:prstDash val="solid"/>
                      <a:round/>
                      <a:headEnd type="none" w="med" len="med"/>
                      <a:tailEnd type="none" w="med" len="med"/>
                    </a:lnB>
                    <a:solidFill>
                      <a:srgbClr val="E0EFF5"/>
                    </a:solidFill>
                  </a:tcPr>
                </a:tc>
                <a:tc>
                  <a:txBody>
                    <a:bodyPr/>
                    <a:lstStyle/>
                    <a:p>
                      <a:pPr algn="ctr" fontAlgn="ctr"/>
                      <a:r>
                        <a:rPr lang="en-GB" sz="1000" b="0" i="0" u="none" strike="noStrike" kern="1200" dirty="0" smtClean="0">
                          <a:solidFill>
                            <a:srgbClr val="000000"/>
                          </a:solidFill>
                          <a:effectLst/>
                          <a:latin typeface="Arial Narrow" panose="020B0606020202030204" pitchFamily="34" charset="0"/>
                          <a:ea typeface="+mn-ea"/>
                          <a:cs typeface="+mn-cs"/>
                        </a:rPr>
                        <a:t>+20%</a:t>
                      </a:r>
                      <a:endParaRPr lang="en-GB" sz="1000" b="0" i="0" u="none" strike="noStrike" kern="1200" dirty="0">
                        <a:solidFill>
                          <a:srgbClr val="000000"/>
                        </a:solidFill>
                        <a:effectLst/>
                        <a:latin typeface="Arial Narrow" panose="020B0606020202030204" pitchFamily="34" charset="0"/>
                        <a:ea typeface="+mn-ea"/>
                        <a:cs typeface="+mn-cs"/>
                      </a:endParaRPr>
                    </a:p>
                  </a:txBody>
                  <a:tcPr marL="9525" marR="9525" marT="9525" marB="0" anchor="ctr">
                    <a:lnL>
                      <a:noFill/>
                    </a:lnL>
                    <a:lnR>
                      <a:noFill/>
                    </a:lnR>
                    <a:lnT w="12700" cap="flat" cmpd="sng" algn="ctr">
                      <a:solidFill>
                        <a:srgbClr val="66B1CE"/>
                      </a:solidFill>
                      <a:prstDash val="solid"/>
                      <a:round/>
                      <a:headEnd type="none" w="med" len="med"/>
                      <a:tailEnd type="none" w="med" len="med"/>
                    </a:lnT>
                    <a:lnB w="12700" cap="flat" cmpd="sng" algn="ctr">
                      <a:solidFill>
                        <a:srgbClr val="A3CFE1"/>
                      </a:solidFill>
                      <a:prstDash val="solid"/>
                      <a:round/>
                      <a:headEnd type="none" w="med" len="med"/>
                      <a:tailEnd type="none" w="med" len="med"/>
                    </a:lnB>
                    <a:solidFill>
                      <a:srgbClr val="E0EFF5"/>
                    </a:solidFill>
                  </a:tcPr>
                </a:tc>
                <a:tc>
                  <a:txBody>
                    <a:bodyPr/>
                    <a:lstStyle/>
                    <a:p>
                      <a:pPr algn="ctr" fontAlgn="ctr"/>
                      <a:r>
                        <a:rPr lang="en-GB" sz="1000" b="0" i="0" u="none" strike="noStrike" kern="1200" dirty="0" smtClean="0">
                          <a:solidFill>
                            <a:srgbClr val="000000"/>
                          </a:solidFill>
                          <a:effectLst/>
                          <a:latin typeface="Arial Narrow" panose="020B0606020202030204" pitchFamily="34" charset="0"/>
                          <a:ea typeface="+mn-ea"/>
                          <a:cs typeface="+mn-cs"/>
                        </a:rPr>
                        <a:t>+27%</a:t>
                      </a:r>
                      <a:endParaRPr lang="en-GB" sz="1000" b="0" i="0" u="none" strike="noStrike" kern="1200" dirty="0">
                        <a:solidFill>
                          <a:srgbClr val="000000"/>
                        </a:solidFill>
                        <a:effectLst/>
                        <a:latin typeface="Arial Narrow" panose="020B0606020202030204" pitchFamily="34" charset="0"/>
                        <a:ea typeface="+mn-ea"/>
                        <a:cs typeface="+mn-cs"/>
                      </a:endParaRPr>
                    </a:p>
                  </a:txBody>
                  <a:tcPr marL="9525" marR="9525" marT="9525" marB="0" anchor="ctr">
                    <a:lnL>
                      <a:noFill/>
                    </a:lnL>
                    <a:lnR w="12700" cap="flat" cmpd="sng" algn="ctr">
                      <a:solidFill>
                        <a:srgbClr val="A3CFE1"/>
                      </a:solidFill>
                      <a:prstDash val="solid"/>
                      <a:round/>
                      <a:headEnd type="none" w="med" len="med"/>
                      <a:tailEnd type="none" w="med" len="med"/>
                    </a:lnR>
                    <a:lnT w="12700" cap="flat" cmpd="sng" algn="ctr">
                      <a:solidFill>
                        <a:srgbClr val="66B1CE"/>
                      </a:solidFill>
                      <a:prstDash val="solid"/>
                      <a:round/>
                      <a:headEnd type="none" w="med" len="med"/>
                      <a:tailEnd type="none" w="med" len="med"/>
                    </a:lnT>
                    <a:lnB w="12700" cap="flat" cmpd="sng" algn="ctr">
                      <a:solidFill>
                        <a:srgbClr val="A3CFE1"/>
                      </a:solidFill>
                      <a:prstDash val="solid"/>
                      <a:round/>
                      <a:headEnd type="none" w="med" len="med"/>
                      <a:tailEnd type="none" w="med" len="med"/>
                    </a:lnB>
                    <a:solidFill>
                      <a:srgbClr val="E0EFF5"/>
                    </a:solidFill>
                  </a:tcPr>
                </a:tc>
              </a:tr>
              <a:tr h="136208">
                <a:tc>
                  <a:txBody>
                    <a:bodyPr/>
                    <a:lstStyle/>
                    <a:p>
                      <a:pPr algn="l">
                        <a:spcAft>
                          <a:spcPts val="0"/>
                        </a:spcAft>
                      </a:pPr>
                      <a:r>
                        <a:rPr lang="en-GB" sz="1000" dirty="0">
                          <a:solidFill>
                            <a:srgbClr val="000000"/>
                          </a:solidFill>
                          <a:effectLst/>
                          <a:latin typeface="Arial Narrow" panose="020B0606020202030204" pitchFamily="34" charset="0"/>
                          <a:ea typeface="Gill Sans MT"/>
                          <a:cs typeface="Calibri" panose="020F0502020204030204" pitchFamily="34" charset="0"/>
                        </a:rPr>
                        <a:t>12 mths to </a:t>
                      </a:r>
                      <a:r>
                        <a:rPr lang="en-GB" sz="1000" dirty="0" smtClean="0">
                          <a:solidFill>
                            <a:srgbClr val="000000"/>
                          </a:solidFill>
                          <a:effectLst/>
                          <a:latin typeface="Arial Narrow" panose="020B0606020202030204" pitchFamily="34" charset="0"/>
                          <a:ea typeface="Gill Sans MT"/>
                          <a:cs typeface="Calibri" panose="020F0502020204030204" pitchFamily="34" charset="0"/>
                        </a:rPr>
                        <a:t>Sept</a:t>
                      </a:r>
                      <a:r>
                        <a:rPr lang="en-GB" sz="1000" baseline="0" dirty="0" smtClean="0">
                          <a:solidFill>
                            <a:srgbClr val="000000"/>
                          </a:solidFill>
                          <a:effectLst/>
                          <a:latin typeface="Arial Narrow" panose="020B0606020202030204" pitchFamily="34" charset="0"/>
                          <a:ea typeface="Gill Sans MT"/>
                          <a:cs typeface="Calibri" panose="020F0502020204030204" pitchFamily="34" charset="0"/>
                        </a:rPr>
                        <a:t> </a:t>
                      </a:r>
                      <a:r>
                        <a:rPr lang="en-GB" sz="1000" dirty="0" smtClean="0">
                          <a:solidFill>
                            <a:srgbClr val="000000"/>
                          </a:solidFill>
                          <a:effectLst/>
                          <a:latin typeface="Arial Narrow" panose="020B0606020202030204" pitchFamily="34" charset="0"/>
                          <a:ea typeface="Gill Sans MT"/>
                          <a:cs typeface="Calibri" panose="020F0502020204030204" pitchFamily="34" charset="0"/>
                        </a:rPr>
                        <a:t>17</a:t>
                      </a:r>
                      <a:endParaRPr lang="en-GB" sz="1000" dirty="0">
                        <a:effectLst/>
                        <a:latin typeface="Gill Sans MT"/>
                        <a:ea typeface="Gill Sans MT"/>
                        <a:cs typeface="Times New Roman" panose="02020603050405020304" pitchFamily="18" charset="0"/>
                      </a:endParaRPr>
                    </a:p>
                  </a:txBody>
                  <a:tcPr marL="55721" marR="55721" marT="0" marB="0" anchor="ctr">
                    <a:lnL w="12700" cap="flat" cmpd="sng" algn="ctr">
                      <a:solidFill>
                        <a:srgbClr val="A3CFE1"/>
                      </a:solidFill>
                      <a:prstDash val="solid"/>
                      <a:round/>
                      <a:headEnd type="none" w="med" len="med"/>
                      <a:tailEnd type="none" w="med" len="med"/>
                    </a:lnL>
                    <a:lnR>
                      <a:noFill/>
                    </a:lnR>
                    <a:lnT w="12700" cap="flat" cmpd="sng" algn="ctr">
                      <a:solidFill>
                        <a:srgbClr val="A3CFE1"/>
                      </a:solidFill>
                      <a:prstDash val="solid"/>
                      <a:round/>
                      <a:headEnd type="none" w="med" len="med"/>
                      <a:tailEnd type="none" w="med" len="med"/>
                    </a:lnT>
                    <a:lnB w="12700" cap="flat" cmpd="sng" algn="ctr">
                      <a:solidFill>
                        <a:srgbClr val="A3CFE1"/>
                      </a:solidFill>
                      <a:prstDash val="solid"/>
                      <a:round/>
                      <a:headEnd type="none" w="med" len="med"/>
                      <a:tailEnd type="none" w="med" len="med"/>
                    </a:lnB>
                  </a:tcPr>
                </a:tc>
                <a:tc>
                  <a:txBody>
                    <a:bodyPr/>
                    <a:lstStyle/>
                    <a:p>
                      <a:pPr algn="ctr" fontAlgn="ctr"/>
                      <a:r>
                        <a:rPr lang="en-GB" sz="1000" b="0" i="0" u="none" strike="noStrike" kern="1200" dirty="0" smtClean="0">
                          <a:solidFill>
                            <a:srgbClr val="000000"/>
                          </a:solidFill>
                          <a:effectLst/>
                          <a:latin typeface="Arial Narrow" panose="020B0606020202030204" pitchFamily="34" charset="0"/>
                          <a:ea typeface="+mn-ea"/>
                          <a:cs typeface="+mn-cs"/>
                        </a:rPr>
                        <a:t>+15%</a:t>
                      </a:r>
                      <a:endParaRPr lang="en-GB" sz="1000" b="0" i="0" u="none" strike="noStrike" kern="1200" dirty="0">
                        <a:solidFill>
                          <a:srgbClr val="000000"/>
                        </a:solidFill>
                        <a:effectLst/>
                        <a:latin typeface="Arial Narrow" panose="020B0606020202030204" pitchFamily="34" charset="0"/>
                        <a:ea typeface="+mn-ea"/>
                        <a:cs typeface="+mn-cs"/>
                      </a:endParaRPr>
                    </a:p>
                  </a:txBody>
                  <a:tcPr marL="9525" marR="9525" marT="9525" marB="0" anchor="ctr">
                    <a:lnL>
                      <a:noFill/>
                    </a:lnL>
                    <a:lnR>
                      <a:noFill/>
                    </a:lnR>
                    <a:lnT w="12700" cap="flat" cmpd="sng" algn="ctr">
                      <a:solidFill>
                        <a:srgbClr val="A3CFE1"/>
                      </a:solidFill>
                      <a:prstDash val="solid"/>
                      <a:round/>
                      <a:headEnd type="none" w="med" len="med"/>
                      <a:tailEnd type="none" w="med" len="med"/>
                    </a:lnT>
                    <a:lnB w="12700" cap="flat" cmpd="sng" algn="ctr">
                      <a:solidFill>
                        <a:srgbClr val="A3CFE1"/>
                      </a:solidFill>
                      <a:prstDash val="solid"/>
                      <a:round/>
                      <a:headEnd type="none" w="med" len="med"/>
                      <a:tailEnd type="none" w="med" len="med"/>
                    </a:lnB>
                  </a:tcPr>
                </a:tc>
                <a:tc>
                  <a:txBody>
                    <a:bodyPr/>
                    <a:lstStyle/>
                    <a:p>
                      <a:pPr algn="ctr" fontAlgn="ctr"/>
                      <a:r>
                        <a:rPr lang="en-GB" sz="1000" b="0" i="0" u="none" strike="noStrike" kern="1200" dirty="0" smtClean="0">
                          <a:solidFill>
                            <a:srgbClr val="000000"/>
                          </a:solidFill>
                          <a:effectLst/>
                          <a:latin typeface="Arial Narrow" panose="020B0606020202030204" pitchFamily="34" charset="0"/>
                          <a:ea typeface="+mn-ea"/>
                          <a:cs typeface="+mn-cs"/>
                        </a:rPr>
                        <a:t>+19%</a:t>
                      </a:r>
                      <a:endParaRPr lang="en-GB" sz="1000" b="0" i="0" u="none" strike="noStrike" kern="1200" dirty="0">
                        <a:solidFill>
                          <a:srgbClr val="000000"/>
                        </a:solidFill>
                        <a:effectLst/>
                        <a:latin typeface="Arial Narrow" panose="020B0606020202030204" pitchFamily="34" charset="0"/>
                        <a:ea typeface="+mn-ea"/>
                        <a:cs typeface="+mn-cs"/>
                      </a:endParaRPr>
                    </a:p>
                  </a:txBody>
                  <a:tcPr marL="9525" marR="9525" marT="9525" marB="0" anchor="ctr">
                    <a:lnL>
                      <a:noFill/>
                    </a:lnL>
                    <a:lnR>
                      <a:noFill/>
                    </a:lnR>
                    <a:lnT w="12700" cap="flat" cmpd="sng" algn="ctr">
                      <a:solidFill>
                        <a:srgbClr val="A3CFE1"/>
                      </a:solidFill>
                      <a:prstDash val="solid"/>
                      <a:round/>
                      <a:headEnd type="none" w="med" len="med"/>
                      <a:tailEnd type="none" w="med" len="med"/>
                    </a:lnT>
                    <a:lnB w="12700" cap="flat" cmpd="sng" algn="ctr">
                      <a:solidFill>
                        <a:srgbClr val="A3CFE1"/>
                      </a:solidFill>
                      <a:prstDash val="solid"/>
                      <a:round/>
                      <a:headEnd type="none" w="med" len="med"/>
                      <a:tailEnd type="none" w="med" len="med"/>
                    </a:lnB>
                  </a:tcPr>
                </a:tc>
                <a:tc>
                  <a:txBody>
                    <a:bodyPr/>
                    <a:lstStyle/>
                    <a:p>
                      <a:pPr algn="ctr" fontAlgn="ctr"/>
                      <a:r>
                        <a:rPr lang="en-GB" sz="1000" b="0" i="0" u="none" strike="noStrike" kern="1200" dirty="0" smtClean="0">
                          <a:solidFill>
                            <a:srgbClr val="000000"/>
                          </a:solidFill>
                          <a:effectLst/>
                          <a:latin typeface="Arial Narrow" panose="020B0606020202030204" pitchFamily="34" charset="0"/>
                          <a:ea typeface="+mn-ea"/>
                          <a:cs typeface="+mn-cs"/>
                        </a:rPr>
                        <a:t>+12%</a:t>
                      </a:r>
                      <a:endParaRPr lang="en-GB" sz="1000" b="0" i="0" u="none" strike="noStrike" kern="1200" dirty="0">
                        <a:solidFill>
                          <a:srgbClr val="000000"/>
                        </a:solidFill>
                        <a:effectLst/>
                        <a:latin typeface="Arial Narrow" panose="020B0606020202030204" pitchFamily="34" charset="0"/>
                        <a:ea typeface="+mn-ea"/>
                        <a:cs typeface="+mn-cs"/>
                      </a:endParaRPr>
                    </a:p>
                  </a:txBody>
                  <a:tcPr marL="9525" marR="9525" marT="9525" marB="0" anchor="ctr">
                    <a:lnL>
                      <a:noFill/>
                    </a:lnL>
                    <a:lnR>
                      <a:noFill/>
                    </a:lnR>
                    <a:lnT w="12700" cap="flat" cmpd="sng" algn="ctr">
                      <a:solidFill>
                        <a:srgbClr val="A3CFE1"/>
                      </a:solidFill>
                      <a:prstDash val="solid"/>
                      <a:round/>
                      <a:headEnd type="none" w="med" len="med"/>
                      <a:tailEnd type="none" w="med" len="med"/>
                    </a:lnT>
                    <a:lnB w="12700" cap="flat" cmpd="sng" algn="ctr">
                      <a:solidFill>
                        <a:srgbClr val="A3CFE1"/>
                      </a:solidFill>
                      <a:prstDash val="solid"/>
                      <a:round/>
                      <a:headEnd type="none" w="med" len="med"/>
                      <a:tailEnd type="none" w="med" len="med"/>
                    </a:lnB>
                  </a:tcPr>
                </a:tc>
                <a:tc>
                  <a:txBody>
                    <a:bodyPr/>
                    <a:lstStyle/>
                    <a:p>
                      <a:pPr algn="ctr" fontAlgn="ctr"/>
                      <a:r>
                        <a:rPr lang="en-GB" sz="1000" b="0" i="0" u="none" strike="noStrike" kern="1200" dirty="0" smtClean="0">
                          <a:solidFill>
                            <a:srgbClr val="000000"/>
                          </a:solidFill>
                          <a:effectLst/>
                          <a:latin typeface="Arial Narrow" panose="020B0606020202030204" pitchFamily="34" charset="0"/>
                          <a:ea typeface="+mn-ea"/>
                          <a:cs typeface="+mn-cs"/>
                        </a:rPr>
                        <a:t>+17%</a:t>
                      </a:r>
                      <a:endParaRPr lang="en-GB" sz="1000" b="0" i="0" u="none" strike="noStrike" kern="1200" dirty="0">
                        <a:solidFill>
                          <a:srgbClr val="000000"/>
                        </a:solidFill>
                        <a:effectLst/>
                        <a:latin typeface="Arial Narrow" panose="020B0606020202030204" pitchFamily="34" charset="0"/>
                        <a:ea typeface="+mn-ea"/>
                        <a:cs typeface="+mn-cs"/>
                      </a:endParaRPr>
                    </a:p>
                  </a:txBody>
                  <a:tcPr marL="9525" marR="9525" marT="9525" marB="0" anchor="ctr">
                    <a:lnL>
                      <a:noFill/>
                    </a:lnL>
                    <a:lnR>
                      <a:noFill/>
                    </a:lnR>
                    <a:lnT w="12700" cap="flat" cmpd="sng" algn="ctr">
                      <a:solidFill>
                        <a:srgbClr val="A3CFE1"/>
                      </a:solidFill>
                      <a:prstDash val="solid"/>
                      <a:round/>
                      <a:headEnd type="none" w="med" len="med"/>
                      <a:tailEnd type="none" w="med" len="med"/>
                    </a:lnT>
                    <a:lnB w="12700" cap="flat" cmpd="sng" algn="ctr">
                      <a:solidFill>
                        <a:srgbClr val="A3CFE1"/>
                      </a:solidFill>
                      <a:prstDash val="solid"/>
                      <a:round/>
                      <a:headEnd type="none" w="med" len="med"/>
                      <a:tailEnd type="none" w="med" len="med"/>
                    </a:lnB>
                  </a:tcPr>
                </a:tc>
                <a:tc>
                  <a:txBody>
                    <a:bodyPr/>
                    <a:lstStyle/>
                    <a:p>
                      <a:pPr algn="ctr" fontAlgn="ctr"/>
                      <a:r>
                        <a:rPr lang="en-GB" sz="1000" b="0" i="0" u="none" strike="noStrike" kern="1200" dirty="0" smtClean="0">
                          <a:solidFill>
                            <a:srgbClr val="000000"/>
                          </a:solidFill>
                          <a:effectLst/>
                          <a:latin typeface="Arial Narrow" panose="020B0606020202030204" pitchFamily="34" charset="0"/>
                          <a:ea typeface="+mn-ea"/>
                          <a:cs typeface="+mn-cs"/>
                        </a:rPr>
                        <a:t>+13%</a:t>
                      </a:r>
                      <a:endParaRPr lang="en-GB" sz="1000" b="0" i="0" u="none" strike="noStrike" kern="1200" dirty="0">
                        <a:solidFill>
                          <a:srgbClr val="000000"/>
                        </a:solidFill>
                        <a:effectLst/>
                        <a:latin typeface="Arial Narrow" panose="020B0606020202030204" pitchFamily="34" charset="0"/>
                        <a:ea typeface="+mn-ea"/>
                        <a:cs typeface="+mn-cs"/>
                      </a:endParaRPr>
                    </a:p>
                  </a:txBody>
                  <a:tcPr marL="9525" marR="9525" marT="9525" marB="0" anchor="ctr">
                    <a:lnL>
                      <a:noFill/>
                    </a:lnL>
                    <a:lnR>
                      <a:noFill/>
                    </a:lnR>
                    <a:lnT w="12700" cap="flat" cmpd="sng" algn="ctr">
                      <a:solidFill>
                        <a:srgbClr val="A3CFE1"/>
                      </a:solidFill>
                      <a:prstDash val="solid"/>
                      <a:round/>
                      <a:headEnd type="none" w="med" len="med"/>
                      <a:tailEnd type="none" w="med" len="med"/>
                    </a:lnT>
                    <a:lnB w="12700" cap="flat" cmpd="sng" algn="ctr">
                      <a:solidFill>
                        <a:srgbClr val="A3CFE1"/>
                      </a:solidFill>
                      <a:prstDash val="solid"/>
                      <a:round/>
                      <a:headEnd type="none" w="med" len="med"/>
                      <a:tailEnd type="none" w="med" len="med"/>
                    </a:lnB>
                  </a:tcPr>
                </a:tc>
                <a:tc>
                  <a:txBody>
                    <a:bodyPr/>
                    <a:lstStyle/>
                    <a:p>
                      <a:pPr algn="ctr" fontAlgn="ctr"/>
                      <a:r>
                        <a:rPr lang="en-GB" sz="1000" b="0" i="0" u="none" strike="noStrike" kern="1200" dirty="0" smtClean="0">
                          <a:solidFill>
                            <a:srgbClr val="000000"/>
                          </a:solidFill>
                          <a:effectLst/>
                          <a:latin typeface="Arial Narrow" panose="020B0606020202030204" pitchFamily="34" charset="0"/>
                          <a:ea typeface="+mn-ea"/>
                          <a:cs typeface="+mn-cs"/>
                        </a:rPr>
                        <a:t>+12%</a:t>
                      </a:r>
                      <a:endParaRPr lang="en-GB" sz="1000" b="0" i="0" u="none" strike="noStrike" kern="1200" dirty="0">
                        <a:solidFill>
                          <a:srgbClr val="000000"/>
                        </a:solidFill>
                        <a:effectLst/>
                        <a:latin typeface="Arial Narrow" panose="020B0606020202030204" pitchFamily="34" charset="0"/>
                        <a:ea typeface="+mn-ea"/>
                        <a:cs typeface="+mn-cs"/>
                      </a:endParaRPr>
                    </a:p>
                  </a:txBody>
                  <a:tcPr marL="9525" marR="9525" marT="9525" marB="0" anchor="ctr">
                    <a:lnL>
                      <a:noFill/>
                    </a:lnL>
                    <a:lnR w="12700" cap="flat" cmpd="sng" algn="ctr">
                      <a:solidFill>
                        <a:srgbClr val="A3CFE1"/>
                      </a:solidFill>
                      <a:prstDash val="solid"/>
                      <a:round/>
                      <a:headEnd type="none" w="med" len="med"/>
                      <a:tailEnd type="none" w="med" len="med"/>
                    </a:lnR>
                    <a:lnT w="12700" cap="flat" cmpd="sng" algn="ctr">
                      <a:solidFill>
                        <a:srgbClr val="A3CFE1"/>
                      </a:solidFill>
                      <a:prstDash val="solid"/>
                      <a:round/>
                      <a:headEnd type="none" w="med" len="med"/>
                      <a:tailEnd type="none" w="med" len="med"/>
                    </a:lnT>
                    <a:lnB w="12700" cap="flat" cmpd="sng" algn="ctr">
                      <a:solidFill>
                        <a:srgbClr val="A3CFE1"/>
                      </a:solidFill>
                      <a:prstDash val="solid"/>
                      <a:round/>
                      <a:headEnd type="none" w="med" len="med"/>
                      <a:tailEnd type="none" w="med" len="med"/>
                    </a:lnB>
                  </a:tcPr>
                </a:tc>
              </a:tr>
              <a:tr h="136208">
                <a:tc>
                  <a:txBody>
                    <a:bodyPr/>
                    <a:lstStyle/>
                    <a:p>
                      <a:pPr algn="l">
                        <a:spcAft>
                          <a:spcPts val="0"/>
                        </a:spcAft>
                      </a:pPr>
                      <a:r>
                        <a:rPr lang="en-GB" sz="1000" i="1" dirty="0">
                          <a:solidFill>
                            <a:srgbClr val="000000"/>
                          </a:solidFill>
                          <a:effectLst/>
                          <a:latin typeface="Arial Narrow" panose="020B0606020202030204" pitchFamily="34" charset="0"/>
                          <a:ea typeface="Gill Sans MT"/>
                          <a:cs typeface="Calibri" panose="020F0502020204030204" pitchFamily="34" charset="0"/>
                        </a:rPr>
                        <a:t>Vol. (to </a:t>
                      </a:r>
                      <a:r>
                        <a:rPr lang="en-GB" sz="1000" i="1" dirty="0" smtClean="0">
                          <a:solidFill>
                            <a:srgbClr val="000000"/>
                          </a:solidFill>
                          <a:effectLst/>
                          <a:latin typeface="Arial Narrow" panose="020B0606020202030204" pitchFamily="34" charset="0"/>
                          <a:ea typeface="Gill Sans MT"/>
                          <a:cs typeface="Calibri" panose="020F0502020204030204" pitchFamily="34" charset="0"/>
                        </a:rPr>
                        <a:t>Sept</a:t>
                      </a:r>
                      <a:r>
                        <a:rPr lang="en-GB" sz="1000" i="1" baseline="0" dirty="0" smtClean="0">
                          <a:solidFill>
                            <a:srgbClr val="000000"/>
                          </a:solidFill>
                          <a:effectLst/>
                          <a:latin typeface="Arial Narrow" panose="020B0606020202030204" pitchFamily="34" charset="0"/>
                          <a:ea typeface="Gill Sans MT"/>
                          <a:cs typeface="Calibri" panose="020F0502020204030204" pitchFamily="34" charset="0"/>
                        </a:rPr>
                        <a:t> </a:t>
                      </a:r>
                      <a:r>
                        <a:rPr lang="en-GB" sz="1000" i="1" dirty="0" smtClean="0">
                          <a:solidFill>
                            <a:srgbClr val="000000"/>
                          </a:solidFill>
                          <a:effectLst/>
                          <a:latin typeface="Arial Narrow" panose="020B0606020202030204" pitchFamily="34" charset="0"/>
                          <a:ea typeface="Gill Sans MT"/>
                          <a:cs typeface="Calibri" panose="020F0502020204030204" pitchFamily="34" charset="0"/>
                        </a:rPr>
                        <a:t>2017)</a:t>
                      </a:r>
                      <a:endParaRPr lang="en-GB" sz="1000" dirty="0">
                        <a:effectLst/>
                        <a:latin typeface="Gill Sans MT"/>
                        <a:ea typeface="Gill Sans MT"/>
                        <a:cs typeface="Times New Roman" panose="02020603050405020304" pitchFamily="18" charset="0"/>
                      </a:endParaRPr>
                    </a:p>
                  </a:txBody>
                  <a:tcPr marL="55721" marR="55721" marT="0" marB="0" anchor="ctr">
                    <a:lnL w="12700" cap="flat" cmpd="sng" algn="ctr">
                      <a:solidFill>
                        <a:srgbClr val="A3CFE1"/>
                      </a:solidFill>
                      <a:prstDash val="solid"/>
                      <a:round/>
                      <a:headEnd type="none" w="med" len="med"/>
                      <a:tailEnd type="none" w="med" len="med"/>
                    </a:lnL>
                    <a:lnR>
                      <a:noFill/>
                    </a:lnR>
                    <a:lnT w="12700" cap="flat" cmpd="sng" algn="ctr">
                      <a:solidFill>
                        <a:srgbClr val="A3CFE1"/>
                      </a:solidFill>
                      <a:prstDash val="solid"/>
                      <a:round/>
                      <a:headEnd type="none" w="med" len="med"/>
                      <a:tailEnd type="none" w="med" len="med"/>
                    </a:lnT>
                    <a:lnB w="12700" cap="flat" cmpd="sng" algn="ctr">
                      <a:solidFill>
                        <a:srgbClr val="A3CFE1"/>
                      </a:solidFill>
                      <a:prstDash val="solid"/>
                      <a:round/>
                      <a:headEnd type="none" w="med" len="med"/>
                      <a:tailEnd type="none" w="med" len="med"/>
                    </a:lnB>
                    <a:solidFill>
                      <a:srgbClr val="E0EFF5"/>
                    </a:solidFill>
                  </a:tcPr>
                </a:tc>
                <a:tc>
                  <a:txBody>
                    <a:bodyPr/>
                    <a:lstStyle/>
                    <a:p>
                      <a:pPr algn="ctr" fontAlgn="ctr"/>
                      <a:r>
                        <a:rPr lang="en-GB" sz="1000" b="0" i="1" u="none" strike="noStrike" kern="1200" dirty="0" smtClean="0">
                          <a:solidFill>
                            <a:srgbClr val="000000"/>
                          </a:solidFill>
                          <a:effectLst/>
                          <a:latin typeface="Arial Narrow" panose="020B0606020202030204" pitchFamily="34" charset="0"/>
                          <a:ea typeface="+mn-ea"/>
                          <a:cs typeface="+mn-cs"/>
                        </a:rPr>
                        <a:t>252,787</a:t>
                      </a:r>
                      <a:endParaRPr lang="en-GB" sz="1000" b="0" i="1" u="none" strike="noStrike" kern="1200" dirty="0">
                        <a:solidFill>
                          <a:srgbClr val="000000"/>
                        </a:solidFill>
                        <a:effectLst/>
                        <a:latin typeface="Arial Narrow" panose="020B0606020202030204" pitchFamily="34" charset="0"/>
                        <a:ea typeface="+mn-ea"/>
                        <a:cs typeface="+mn-cs"/>
                      </a:endParaRPr>
                    </a:p>
                  </a:txBody>
                  <a:tcPr marL="9525" marR="9525" marT="9525" marB="0" anchor="ctr">
                    <a:lnL>
                      <a:noFill/>
                    </a:lnL>
                    <a:lnR>
                      <a:noFill/>
                    </a:lnR>
                    <a:lnT w="12700" cap="flat" cmpd="sng" algn="ctr">
                      <a:solidFill>
                        <a:srgbClr val="A3CFE1"/>
                      </a:solidFill>
                      <a:prstDash val="solid"/>
                      <a:round/>
                      <a:headEnd type="none" w="med" len="med"/>
                      <a:tailEnd type="none" w="med" len="med"/>
                    </a:lnT>
                    <a:lnB w="12700" cap="flat" cmpd="sng" algn="ctr">
                      <a:solidFill>
                        <a:srgbClr val="A3CFE1"/>
                      </a:solidFill>
                      <a:prstDash val="solid"/>
                      <a:round/>
                      <a:headEnd type="none" w="med" len="med"/>
                      <a:tailEnd type="none" w="med" len="med"/>
                    </a:lnB>
                    <a:solidFill>
                      <a:srgbClr val="E0EFF5"/>
                    </a:solidFill>
                  </a:tcPr>
                </a:tc>
                <a:tc>
                  <a:txBody>
                    <a:bodyPr/>
                    <a:lstStyle/>
                    <a:p>
                      <a:pPr algn="ctr" fontAlgn="ctr"/>
                      <a:r>
                        <a:rPr lang="en-GB" sz="1000" b="0" i="1" u="none" strike="noStrike" kern="1200" dirty="0" smtClean="0">
                          <a:solidFill>
                            <a:srgbClr val="000000"/>
                          </a:solidFill>
                          <a:effectLst/>
                          <a:latin typeface="Arial Narrow" panose="020B0606020202030204" pitchFamily="34" charset="0"/>
                          <a:ea typeface="+mn-ea"/>
                          <a:cs typeface="+mn-cs"/>
                        </a:rPr>
                        <a:t>65,305</a:t>
                      </a:r>
                      <a:endParaRPr lang="en-GB" sz="1000" b="0" i="1" u="none" strike="noStrike" kern="1200" dirty="0">
                        <a:solidFill>
                          <a:srgbClr val="000000"/>
                        </a:solidFill>
                        <a:effectLst/>
                        <a:latin typeface="Arial Narrow" panose="020B0606020202030204" pitchFamily="34" charset="0"/>
                        <a:ea typeface="+mn-ea"/>
                        <a:cs typeface="+mn-cs"/>
                      </a:endParaRPr>
                    </a:p>
                  </a:txBody>
                  <a:tcPr marL="9525" marR="9525" marT="9525" marB="0" anchor="ctr">
                    <a:lnL>
                      <a:noFill/>
                    </a:lnL>
                    <a:lnR>
                      <a:noFill/>
                    </a:lnR>
                    <a:lnT w="12700" cap="flat" cmpd="sng" algn="ctr">
                      <a:solidFill>
                        <a:srgbClr val="A3CFE1"/>
                      </a:solidFill>
                      <a:prstDash val="solid"/>
                      <a:round/>
                      <a:headEnd type="none" w="med" len="med"/>
                      <a:tailEnd type="none" w="med" len="med"/>
                    </a:lnT>
                    <a:lnB w="12700" cap="flat" cmpd="sng" algn="ctr">
                      <a:solidFill>
                        <a:srgbClr val="A3CFE1"/>
                      </a:solidFill>
                      <a:prstDash val="solid"/>
                      <a:round/>
                      <a:headEnd type="none" w="med" len="med"/>
                      <a:tailEnd type="none" w="med" len="med"/>
                    </a:lnB>
                    <a:solidFill>
                      <a:srgbClr val="E0EFF5"/>
                    </a:solidFill>
                  </a:tcPr>
                </a:tc>
                <a:tc>
                  <a:txBody>
                    <a:bodyPr/>
                    <a:lstStyle/>
                    <a:p>
                      <a:pPr algn="ctr" fontAlgn="ctr"/>
                      <a:r>
                        <a:rPr lang="en-GB" sz="1000" b="0" i="1" u="none" strike="noStrike" kern="1200" dirty="0" smtClean="0">
                          <a:solidFill>
                            <a:srgbClr val="000000"/>
                          </a:solidFill>
                          <a:effectLst/>
                          <a:latin typeface="Arial Narrow" panose="020B0606020202030204" pitchFamily="34" charset="0"/>
                          <a:ea typeface="+mn-ea"/>
                          <a:cs typeface="+mn-cs"/>
                        </a:rPr>
                        <a:t>21,796</a:t>
                      </a:r>
                      <a:endParaRPr lang="en-GB" sz="1000" b="0" i="1" u="none" strike="noStrike" kern="1200" dirty="0">
                        <a:solidFill>
                          <a:srgbClr val="000000"/>
                        </a:solidFill>
                        <a:effectLst/>
                        <a:latin typeface="Arial Narrow" panose="020B0606020202030204" pitchFamily="34" charset="0"/>
                        <a:ea typeface="+mn-ea"/>
                        <a:cs typeface="+mn-cs"/>
                      </a:endParaRPr>
                    </a:p>
                  </a:txBody>
                  <a:tcPr marL="9525" marR="9525" marT="9525" marB="0" anchor="ctr">
                    <a:lnL>
                      <a:noFill/>
                    </a:lnL>
                    <a:lnR>
                      <a:noFill/>
                    </a:lnR>
                    <a:lnT w="12700" cap="flat" cmpd="sng" algn="ctr">
                      <a:solidFill>
                        <a:srgbClr val="A3CFE1"/>
                      </a:solidFill>
                      <a:prstDash val="solid"/>
                      <a:round/>
                      <a:headEnd type="none" w="med" len="med"/>
                      <a:tailEnd type="none" w="med" len="med"/>
                    </a:lnT>
                    <a:lnB w="12700" cap="flat" cmpd="sng" algn="ctr">
                      <a:solidFill>
                        <a:srgbClr val="A3CFE1"/>
                      </a:solidFill>
                      <a:prstDash val="solid"/>
                      <a:round/>
                      <a:headEnd type="none" w="med" len="med"/>
                      <a:tailEnd type="none" w="med" len="med"/>
                    </a:lnB>
                    <a:solidFill>
                      <a:srgbClr val="E0EFF5"/>
                    </a:solidFill>
                  </a:tcPr>
                </a:tc>
                <a:tc>
                  <a:txBody>
                    <a:bodyPr/>
                    <a:lstStyle/>
                    <a:p>
                      <a:pPr algn="ctr" fontAlgn="ctr"/>
                      <a:r>
                        <a:rPr lang="en-GB" sz="1000" b="0" i="1" u="none" strike="noStrike" kern="1200" dirty="0" smtClean="0">
                          <a:solidFill>
                            <a:srgbClr val="000000"/>
                          </a:solidFill>
                          <a:effectLst/>
                          <a:latin typeface="Arial Narrow" panose="020B0606020202030204" pitchFamily="34" charset="0"/>
                          <a:ea typeface="+mn-ea"/>
                          <a:cs typeface="+mn-cs"/>
                        </a:rPr>
                        <a:t>39,454</a:t>
                      </a:r>
                      <a:endParaRPr lang="en-GB" sz="1000" b="0" i="1" u="none" strike="noStrike" kern="1200" dirty="0">
                        <a:solidFill>
                          <a:srgbClr val="000000"/>
                        </a:solidFill>
                        <a:effectLst/>
                        <a:latin typeface="Arial Narrow" panose="020B0606020202030204" pitchFamily="34" charset="0"/>
                        <a:ea typeface="+mn-ea"/>
                        <a:cs typeface="+mn-cs"/>
                      </a:endParaRPr>
                    </a:p>
                  </a:txBody>
                  <a:tcPr marL="9525" marR="9525" marT="9525" marB="0" anchor="ctr">
                    <a:lnL>
                      <a:noFill/>
                    </a:lnL>
                    <a:lnR>
                      <a:noFill/>
                    </a:lnR>
                    <a:lnT w="12700" cap="flat" cmpd="sng" algn="ctr">
                      <a:solidFill>
                        <a:srgbClr val="A3CFE1"/>
                      </a:solidFill>
                      <a:prstDash val="solid"/>
                      <a:round/>
                      <a:headEnd type="none" w="med" len="med"/>
                      <a:tailEnd type="none" w="med" len="med"/>
                    </a:lnT>
                    <a:lnB w="12700" cap="flat" cmpd="sng" algn="ctr">
                      <a:solidFill>
                        <a:srgbClr val="A3CFE1"/>
                      </a:solidFill>
                      <a:prstDash val="solid"/>
                      <a:round/>
                      <a:headEnd type="none" w="med" len="med"/>
                      <a:tailEnd type="none" w="med" len="med"/>
                    </a:lnB>
                    <a:solidFill>
                      <a:srgbClr val="E0EFF5"/>
                    </a:solidFill>
                  </a:tcPr>
                </a:tc>
                <a:tc>
                  <a:txBody>
                    <a:bodyPr/>
                    <a:lstStyle/>
                    <a:p>
                      <a:pPr algn="ctr" fontAlgn="ctr"/>
                      <a:r>
                        <a:rPr lang="en-GB" sz="1000" b="0" i="1" u="none" strike="noStrike" kern="1200" dirty="0" smtClean="0">
                          <a:solidFill>
                            <a:srgbClr val="000000"/>
                          </a:solidFill>
                          <a:effectLst/>
                          <a:latin typeface="Arial Narrow" panose="020B0606020202030204" pitchFamily="34" charset="0"/>
                          <a:ea typeface="+mn-ea"/>
                          <a:cs typeface="+mn-cs"/>
                        </a:rPr>
                        <a:t>92,780</a:t>
                      </a:r>
                      <a:endParaRPr lang="en-GB" sz="1000" b="0" i="1" u="none" strike="noStrike" kern="1200" dirty="0">
                        <a:solidFill>
                          <a:srgbClr val="000000"/>
                        </a:solidFill>
                        <a:effectLst/>
                        <a:latin typeface="Arial Narrow" panose="020B0606020202030204" pitchFamily="34" charset="0"/>
                        <a:ea typeface="+mn-ea"/>
                        <a:cs typeface="+mn-cs"/>
                      </a:endParaRPr>
                    </a:p>
                  </a:txBody>
                  <a:tcPr marL="9525" marR="9525" marT="9525" marB="0" anchor="ctr">
                    <a:lnL>
                      <a:noFill/>
                    </a:lnL>
                    <a:lnR>
                      <a:noFill/>
                    </a:lnR>
                    <a:lnT w="12700" cap="flat" cmpd="sng" algn="ctr">
                      <a:solidFill>
                        <a:srgbClr val="A3CFE1"/>
                      </a:solidFill>
                      <a:prstDash val="solid"/>
                      <a:round/>
                      <a:headEnd type="none" w="med" len="med"/>
                      <a:tailEnd type="none" w="med" len="med"/>
                    </a:lnT>
                    <a:lnB w="12700" cap="flat" cmpd="sng" algn="ctr">
                      <a:solidFill>
                        <a:srgbClr val="A3CFE1"/>
                      </a:solidFill>
                      <a:prstDash val="solid"/>
                      <a:round/>
                      <a:headEnd type="none" w="med" len="med"/>
                      <a:tailEnd type="none" w="med" len="med"/>
                    </a:lnB>
                    <a:solidFill>
                      <a:srgbClr val="E0EFF5"/>
                    </a:solidFill>
                  </a:tcPr>
                </a:tc>
                <a:tc>
                  <a:txBody>
                    <a:bodyPr/>
                    <a:lstStyle/>
                    <a:p>
                      <a:pPr algn="ctr" fontAlgn="ctr"/>
                      <a:r>
                        <a:rPr lang="en-GB" sz="1000" b="0" i="1" u="none" strike="noStrike" kern="1200" dirty="0" smtClean="0">
                          <a:solidFill>
                            <a:srgbClr val="000000"/>
                          </a:solidFill>
                          <a:effectLst/>
                          <a:latin typeface="Arial Narrow" panose="020B0606020202030204" pitchFamily="34" charset="0"/>
                          <a:ea typeface="+mn-ea"/>
                          <a:cs typeface="+mn-cs"/>
                        </a:rPr>
                        <a:t>33,752</a:t>
                      </a:r>
                      <a:endParaRPr lang="en-GB" sz="1000" b="0" i="1" u="none" strike="noStrike" kern="1200" dirty="0">
                        <a:solidFill>
                          <a:srgbClr val="000000"/>
                        </a:solidFill>
                        <a:effectLst/>
                        <a:latin typeface="Arial Narrow" panose="020B0606020202030204" pitchFamily="34" charset="0"/>
                        <a:ea typeface="+mn-ea"/>
                        <a:cs typeface="+mn-cs"/>
                      </a:endParaRPr>
                    </a:p>
                  </a:txBody>
                  <a:tcPr marL="9525" marR="9525" marT="9525" marB="0" anchor="ctr">
                    <a:lnL>
                      <a:noFill/>
                    </a:lnL>
                    <a:lnR w="12700" cap="flat" cmpd="sng" algn="ctr">
                      <a:solidFill>
                        <a:srgbClr val="A3CFE1"/>
                      </a:solidFill>
                      <a:prstDash val="solid"/>
                      <a:round/>
                      <a:headEnd type="none" w="med" len="med"/>
                      <a:tailEnd type="none" w="med" len="med"/>
                    </a:lnR>
                    <a:lnT w="12700" cap="flat" cmpd="sng" algn="ctr">
                      <a:solidFill>
                        <a:srgbClr val="A3CFE1"/>
                      </a:solidFill>
                      <a:prstDash val="solid"/>
                      <a:round/>
                      <a:headEnd type="none" w="med" len="med"/>
                      <a:tailEnd type="none" w="med" len="med"/>
                    </a:lnT>
                    <a:lnB w="12700" cap="flat" cmpd="sng" algn="ctr">
                      <a:solidFill>
                        <a:srgbClr val="A3CFE1"/>
                      </a:solidFill>
                      <a:prstDash val="solid"/>
                      <a:round/>
                      <a:headEnd type="none" w="med" len="med"/>
                      <a:tailEnd type="none" w="med" len="med"/>
                    </a:lnB>
                    <a:solidFill>
                      <a:srgbClr val="E0EFF5"/>
                    </a:solidFill>
                  </a:tcPr>
                </a:tc>
              </a:tr>
            </a:tbl>
          </a:graphicData>
        </a:graphic>
      </p:graphicFrame>
      <p:sp>
        <p:nvSpPr>
          <p:cNvPr id="17" name="Text Box 2"/>
          <p:cNvSpPr txBox="1">
            <a:spLocks noChangeArrowheads="1"/>
          </p:cNvSpPr>
          <p:nvPr/>
        </p:nvSpPr>
        <p:spPr bwMode="auto">
          <a:xfrm>
            <a:off x="4670565" y="5507900"/>
            <a:ext cx="4920343" cy="1012793"/>
          </a:xfrm>
          <a:prstGeom prst="rect">
            <a:avLst/>
          </a:prstGeom>
          <a:solidFill>
            <a:srgbClr val="FFFFFF"/>
          </a:solidFill>
          <a:ln w="9525">
            <a:noFill/>
            <a:miter lim="800000"/>
            <a:headEnd/>
            <a:tailEnd/>
          </a:ln>
        </p:spPr>
        <p:txBody>
          <a:bodyPr rot="0" vert="horz" wrap="square" lIns="74295" tIns="37148" rIns="74295" bIns="37148" anchor="t" anchorCtr="0">
            <a:noAutofit/>
          </a:bodyPr>
          <a:lstStyle/>
          <a:p>
            <a:r>
              <a:rPr lang="en-GB" sz="1000" b="1" dirty="0">
                <a:latin typeface="Arial Narrow" panose="020B0606020202030204" pitchFamily="34" charset="0"/>
                <a:ea typeface="Gill Sans MT"/>
                <a:cs typeface="Times New Roman" panose="02020603050405020304" pitchFamily="18" charset="0"/>
              </a:rPr>
              <a:t>Commentary</a:t>
            </a:r>
            <a:endParaRPr lang="en-GB" sz="1000" dirty="0">
              <a:latin typeface="Gill Sans MT"/>
              <a:ea typeface="Gill Sans MT"/>
              <a:cs typeface="Times New Roman" panose="02020603050405020304" pitchFamily="18" charset="0"/>
            </a:endParaRPr>
          </a:p>
          <a:p>
            <a:pPr algn="just"/>
            <a:r>
              <a:rPr lang="en-GB" sz="1000" dirty="0">
                <a:latin typeface="Arial Narrow" panose="020B0606020202030204" pitchFamily="34" charset="0"/>
                <a:ea typeface="Gill Sans MT"/>
                <a:cs typeface="Times New Roman" panose="02020603050405020304" pitchFamily="18" charset="0"/>
              </a:rPr>
              <a:t>The proportion of police officers in operational functions currently stands at </a:t>
            </a:r>
            <a:r>
              <a:rPr lang="en-GB" sz="1000" dirty="0" smtClean="0">
                <a:latin typeface="Arial Narrow" panose="020B0606020202030204" pitchFamily="34" charset="0"/>
                <a:ea typeface="Gill Sans MT"/>
                <a:cs typeface="Times New Roman" panose="02020603050405020304" pitchFamily="18" charset="0"/>
              </a:rPr>
              <a:t>93.3% representing a stable trend. This level is high </a:t>
            </a:r>
            <a:r>
              <a:rPr lang="en-GB" sz="1000" dirty="0">
                <a:latin typeface="Arial Narrow" panose="020B0606020202030204" pitchFamily="34" charset="0"/>
                <a:ea typeface="Gill Sans MT"/>
                <a:cs typeface="Times New Roman" panose="02020603050405020304" pitchFamily="18" charset="0"/>
              </a:rPr>
              <a:t>in comparison to other police forces across England and </a:t>
            </a:r>
            <a:r>
              <a:rPr lang="en-GB" sz="1000" dirty="0" smtClean="0">
                <a:latin typeface="Arial Narrow" panose="020B0606020202030204" pitchFamily="34" charset="0"/>
                <a:ea typeface="Gill Sans MT"/>
                <a:cs typeface="Times New Roman" panose="02020603050405020304" pitchFamily="18" charset="0"/>
              </a:rPr>
              <a:t>Wales, and has been noted as a success by HMIC in their 2017 Efficiency inspection report (released Nov. 17).  This inspection once again graded West Yorkshire as GOOD. Work is ongoing within West Yorkshire Police to ensure that when we increase our capacity through the recruitment of new officers, we also improve our capability too. Detail regarding this can be found on page 6. </a:t>
            </a:r>
            <a:endParaRPr lang="en-GB" sz="1000" dirty="0">
              <a:latin typeface="Gill Sans MT"/>
              <a:ea typeface="Gill Sans MT"/>
              <a:cs typeface="Times New Roman" panose="02020603050405020304" pitchFamily="18" charset="0"/>
            </a:endParaRPr>
          </a:p>
        </p:txBody>
      </p:sp>
      <p:graphicFrame>
        <p:nvGraphicFramePr>
          <p:cNvPr id="18" name="Table 17"/>
          <p:cNvGraphicFramePr>
            <a:graphicFrameLocks noGrp="1"/>
          </p:cNvGraphicFramePr>
          <p:nvPr>
            <p:extLst>
              <p:ext uri="{D42A27DB-BD31-4B8C-83A1-F6EECF244321}">
                <p14:modId xmlns:p14="http://schemas.microsoft.com/office/powerpoint/2010/main" val="2630527886"/>
              </p:ext>
            </p:extLst>
          </p:nvPr>
        </p:nvGraphicFramePr>
        <p:xfrm>
          <a:off x="4736124" y="4876800"/>
          <a:ext cx="4809808" cy="609600"/>
        </p:xfrm>
        <a:graphic>
          <a:graphicData uri="http://schemas.openxmlformats.org/drawingml/2006/table">
            <a:tbl>
              <a:tblPr firstRow="1" firstCol="1" bandRow="1"/>
              <a:tblGrid>
                <a:gridCol w="1332082"/>
                <a:gridCol w="715634"/>
                <a:gridCol w="978659"/>
                <a:gridCol w="1160079"/>
                <a:gridCol w="623354"/>
              </a:tblGrid>
              <a:tr h="140851">
                <a:tc>
                  <a:txBody>
                    <a:bodyPr/>
                    <a:lstStyle/>
                    <a:p>
                      <a:pPr algn="r">
                        <a:spcAft>
                          <a:spcPts val="0"/>
                        </a:spcAft>
                      </a:pPr>
                      <a:r>
                        <a:rPr lang="en-GB" sz="1000" dirty="0" smtClean="0">
                          <a:solidFill>
                            <a:srgbClr val="FFFFFF"/>
                          </a:solidFill>
                          <a:effectLst/>
                          <a:latin typeface="Arial Narrow" panose="020B0606020202030204" pitchFamily="34" charset="0"/>
                          <a:ea typeface="Gill Sans MT"/>
                          <a:cs typeface="Times New Roman" panose="02020603050405020304" pitchFamily="18" charset="0"/>
                        </a:rPr>
                        <a:t>% in operational </a:t>
                      </a:r>
                      <a:r>
                        <a:rPr lang="en-GB" sz="1000" dirty="0">
                          <a:solidFill>
                            <a:srgbClr val="FFFFFF"/>
                          </a:solidFill>
                          <a:effectLst/>
                          <a:latin typeface="Arial Narrow" panose="020B0606020202030204" pitchFamily="34" charset="0"/>
                          <a:ea typeface="Gill Sans MT"/>
                          <a:cs typeface="Times New Roman" panose="02020603050405020304" pitchFamily="18" charset="0"/>
                        </a:rPr>
                        <a:t>functions</a:t>
                      </a:r>
                      <a:endParaRPr lang="en-GB" sz="1000" dirty="0">
                        <a:effectLst/>
                        <a:latin typeface="Gill Sans MT"/>
                        <a:ea typeface="Gill Sans MT"/>
                        <a:cs typeface="Times New Roman" panose="02020603050405020304" pitchFamily="18" charset="0"/>
                      </a:endParaRPr>
                    </a:p>
                  </a:txBody>
                  <a:tcPr marL="55721" marR="55721" marT="0" marB="0">
                    <a:lnL w="12700" cap="flat" cmpd="sng" algn="ctr">
                      <a:solidFill>
                        <a:srgbClr val="66B1CE"/>
                      </a:solidFill>
                      <a:prstDash val="solid"/>
                      <a:round/>
                      <a:headEnd type="none" w="med" len="med"/>
                      <a:tailEnd type="none" w="med" len="med"/>
                    </a:lnL>
                    <a:lnR>
                      <a:noFill/>
                    </a:lnR>
                    <a:lnT w="12700" cap="flat" cmpd="sng" algn="ctr">
                      <a:solidFill>
                        <a:srgbClr val="66B1CE"/>
                      </a:solidFill>
                      <a:prstDash val="solid"/>
                      <a:round/>
                      <a:headEnd type="none" w="med" len="med"/>
                      <a:tailEnd type="none" w="med" len="med"/>
                    </a:lnT>
                    <a:lnB w="12700" cap="flat" cmpd="sng" algn="ctr">
                      <a:solidFill>
                        <a:srgbClr val="66B1CE"/>
                      </a:solidFill>
                      <a:prstDash val="solid"/>
                      <a:round/>
                      <a:headEnd type="none" w="med" len="med"/>
                      <a:tailEnd type="none" w="med" len="med"/>
                    </a:lnB>
                    <a:solidFill>
                      <a:srgbClr val="66B1CE"/>
                    </a:solidFill>
                  </a:tcPr>
                </a:tc>
                <a:tc>
                  <a:txBody>
                    <a:bodyPr/>
                    <a:lstStyle/>
                    <a:p>
                      <a:pPr algn="ctr">
                        <a:spcAft>
                          <a:spcPts val="0"/>
                        </a:spcAft>
                      </a:pPr>
                      <a:r>
                        <a:rPr lang="en-GB" sz="1000" dirty="0" smtClean="0">
                          <a:solidFill>
                            <a:srgbClr val="FFFFFF"/>
                          </a:solidFill>
                          <a:effectLst/>
                          <a:latin typeface="Arial Narrow" panose="020B0606020202030204" pitchFamily="34" charset="0"/>
                          <a:ea typeface="Gill Sans MT"/>
                          <a:cs typeface="Times New Roman" panose="02020603050405020304" pitchFamily="18" charset="0"/>
                        </a:rPr>
                        <a:t>Mar</a:t>
                      </a:r>
                      <a:endParaRPr lang="en-GB" sz="1000" dirty="0">
                        <a:effectLst/>
                        <a:latin typeface="Gill Sans MT"/>
                        <a:ea typeface="Gill Sans MT"/>
                        <a:cs typeface="Times New Roman" panose="02020603050405020304" pitchFamily="18" charset="0"/>
                      </a:endParaRPr>
                    </a:p>
                  </a:txBody>
                  <a:tcPr marL="55721" marR="55721" marT="0" marB="0">
                    <a:lnL>
                      <a:noFill/>
                    </a:lnL>
                    <a:lnR>
                      <a:noFill/>
                    </a:lnR>
                    <a:lnT w="12700" cap="flat" cmpd="sng" algn="ctr">
                      <a:solidFill>
                        <a:srgbClr val="66B1CE"/>
                      </a:solidFill>
                      <a:prstDash val="solid"/>
                      <a:round/>
                      <a:headEnd type="none" w="med" len="med"/>
                      <a:tailEnd type="none" w="med" len="med"/>
                    </a:lnT>
                    <a:lnB w="12700" cap="flat" cmpd="sng" algn="ctr">
                      <a:solidFill>
                        <a:srgbClr val="66B1CE"/>
                      </a:solidFill>
                      <a:prstDash val="solid"/>
                      <a:round/>
                      <a:headEnd type="none" w="med" len="med"/>
                      <a:tailEnd type="none" w="med" len="med"/>
                    </a:lnB>
                    <a:solidFill>
                      <a:srgbClr val="66B1CE"/>
                    </a:solidFill>
                  </a:tcPr>
                </a:tc>
                <a:tc>
                  <a:txBody>
                    <a:bodyPr/>
                    <a:lstStyle/>
                    <a:p>
                      <a:pPr algn="ctr">
                        <a:spcAft>
                          <a:spcPts val="0"/>
                        </a:spcAft>
                      </a:pPr>
                      <a:r>
                        <a:rPr lang="en-GB" sz="1000" dirty="0" smtClean="0">
                          <a:solidFill>
                            <a:srgbClr val="FFFFFF"/>
                          </a:solidFill>
                          <a:effectLst/>
                          <a:latin typeface="Arial Narrow" panose="020B0606020202030204" pitchFamily="34" charset="0"/>
                          <a:ea typeface="Gill Sans MT"/>
                          <a:cs typeface="Times New Roman" panose="02020603050405020304" pitchFamily="18" charset="0"/>
                        </a:rPr>
                        <a:t>Jun</a:t>
                      </a:r>
                      <a:endParaRPr lang="en-GB" sz="1000" dirty="0">
                        <a:effectLst/>
                        <a:latin typeface="Gill Sans MT"/>
                        <a:ea typeface="Gill Sans MT"/>
                        <a:cs typeface="Times New Roman" panose="02020603050405020304" pitchFamily="18" charset="0"/>
                      </a:endParaRPr>
                    </a:p>
                  </a:txBody>
                  <a:tcPr marL="55721" marR="55721" marT="0" marB="0">
                    <a:lnL>
                      <a:noFill/>
                    </a:lnL>
                    <a:lnR>
                      <a:noFill/>
                    </a:lnR>
                    <a:lnT w="12700" cap="flat" cmpd="sng" algn="ctr">
                      <a:solidFill>
                        <a:srgbClr val="66B1CE"/>
                      </a:solidFill>
                      <a:prstDash val="solid"/>
                      <a:round/>
                      <a:headEnd type="none" w="med" len="med"/>
                      <a:tailEnd type="none" w="med" len="med"/>
                    </a:lnT>
                    <a:lnB w="12700" cap="flat" cmpd="sng" algn="ctr">
                      <a:solidFill>
                        <a:srgbClr val="66B1CE"/>
                      </a:solidFill>
                      <a:prstDash val="solid"/>
                      <a:round/>
                      <a:headEnd type="none" w="med" len="med"/>
                      <a:tailEnd type="none" w="med" len="med"/>
                    </a:lnB>
                    <a:solidFill>
                      <a:srgbClr val="66B1CE"/>
                    </a:solidFill>
                  </a:tcPr>
                </a:tc>
                <a:tc>
                  <a:txBody>
                    <a:bodyPr/>
                    <a:lstStyle/>
                    <a:p>
                      <a:pPr algn="ctr">
                        <a:spcAft>
                          <a:spcPts val="0"/>
                        </a:spcAft>
                      </a:pPr>
                      <a:r>
                        <a:rPr lang="en-GB" sz="1000" dirty="0" smtClean="0">
                          <a:solidFill>
                            <a:srgbClr val="FFFFFF"/>
                          </a:solidFill>
                          <a:effectLst/>
                          <a:latin typeface="Arial Narrow" panose="020B0606020202030204" pitchFamily="34" charset="0"/>
                          <a:ea typeface="Gill Sans MT"/>
                          <a:cs typeface="Times New Roman" panose="02020603050405020304" pitchFamily="18" charset="0"/>
                        </a:rPr>
                        <a:t>Sept</a:t>
                      </a:r>
                      <a:endParaRPr lang="en-GB" sz="1000" dirty="0">
                        <a:effectLst/>
                        <a:latin typeface="Gill Sans MT"/>
                        <a:ea typeface="Gill Sans MT"/>
                        <a:cs typeface="Times New Roman" panose="02020603050405020304" pitchFamily="18" charset="0"/>
                      </a:endParaRPr>
                    </a:p>
                  </a:txBody>
                  <a:tcPr marL="55721" marR="55721" marT="0" marB="0">
                    <a:lnL>
                      <a:noFill/>
                    </a:lnL>
                    <a:lnR>
                      <a:noFill/>
                    </a:lnR>
                    <a:lnT w="12700" cap="flat" cmpd="sng" algn="ctr">
                      <a:solidFill>
                        <a:srgbClr val="66B1CE"/>
                      </a:solidFill>
                      <a:prstDash val="solid"/>
                      <a:round/>
                      <a:headEnd type="none" w="med" len="med"/>
                      <a:tailEnd type="none" w="med" len="med"/>
                    </a:lnT>
                    <a:lnB w="12700" cap="flat" cmpd="sng" algn="ctr">
                      <a:solidFill>
                        <a:srgbClr val="66B1CE"/>
                      </a:solidFill>
                      <a:prstDash val="solid"/>
                      <a:round/>
                      <a:headEnd type="none" w="med" len="med"/>
                      <a:tailEnd type="none" w="med" len="med"/>
                    </a:lnB>
                    <a:solidFill>
                      <a:srgbClr val="66B1CE"/>
                    </a:solidFill>
                  </a:tcPr>
                </a:tc>
                <a:tc>
                  <a:txBody>
                    <a:bodyPr/>
                    <a:lstStyle/>
                    <a:p>
                      <a:pPr algn="ctr">
                        <a:spcAft>
                          <a:spcPts val="0"/>
                        </a:spcAft>
                      </a:pPr>
                      <a:r>
                        <a:rPr lang="en-GB" sz="1000" dirty="0" smtClean="0">
                          <a:solidFill>
                            <a:srgbClr val="FFFFFF"/>
                          </a:solidFill>
                          <a:effectLst/>
                          <a:latin typeface="Arial Narrow" panose="020B0606020202030204" pitchFamily="34" charset="0"/>
                          <a:ea typeface="Gill Sans MT"/>
                          <a:cs typeface="Times New Roman" panose="02020603050405020304" pitchFamily="18" charset="0"/>
                        </a:rPr>
                        <a:t>Dec</a:t>
                      </a:r>
                      <a:endParaRPr lang="en-GB" sz="1000" dirty="0">
                        <a:effectLst/>
                        <a:latin typeface="Gill Sans MT"/>
                        <a:ea typeface="Gill Sans MT"/>
                        <a:cs typeface="Times New Roman" panose="02020603050405020304" pitchFamily="18" charset="0"/>
                      </a:endParaRPr>
                    </a:p>
                  </a:txBody>
                  <a:tcPr marL="55721" marR="55721" marT="0" marB="0">
                    <a:lnL>
                      <a:noFill/>
                    </a:lnL>
                    <a:lnR w="12700" cap="flat" cmpd="sng" algn="ctr">
                      <a:solidFill>
                        <a:srgbClr val="66B1CE"/>
                      </a:solidFill>
                      <a:prstDash val="solid"/>
                      <a:round/>
                      <a:headEnd type="none" w="med" len="med"/>
                      <a:tailEnd type="none" w="med" len="med"/>
                    </a:lnR>
                    <a:lnT w="12700" cap="flat" cmpd="sng" algn="ctr">
                      <a:solidFill>
                        <a:srgbClr val="66B1CE"/>
                      </a:solidFill>
                      <a:prstDash val="solid"/>
                      <a:round/>
                      <a:headEnd type="none" w="med" len="med"/>
                      <a:tailEnd type="none" w="med" len="med"/>
                    </a:lnT>
                    <a:lnB w="12700" cap="flat" cmpd="sng" algn="ctr">
                      <a:solidFill>
                        <a:srgbClr val="66B1CE"/>
                      </a:solidFill>
                      <a:prstDash val="solid"/>
                      <a:round/>
                      <a:headEnd type="none" w="med" len="med"/>
                      <a:tailEnd type="none" w="med" len="med"/>
                    </a:lnB>
                    <a:solidFill>
                      <a:srgbClr val="66B1CE"/>
                    </a:solidFill>
                  </a:tcPr>
                </a:tc>
              </a:tr>
              <a:tr h="141367">
                <a:tc>
                  <a:txBody>
                    <a:bodyPr/>
                    <a:lstStyle/>
                    <a:p>
                      <a:pPr algn="l">
                        <a:spcAft>
                          <a:spcPts val="0"/>
                        </a:spcAft>
                      </a:pPr>
                      <a:r>
                        <a:rPr lang="en-GB" sz="1000" dirty="0" smtClean="0">
                          <a:solidFill>
                            <a:srgbClr val="000000"/>
                          </a:solidFill>
                          <a:effectLst/>
                          <a:latin typeface="Arial Narrow" panose="020B0606020202030204" pitchFamily="34" charset="0"/>
                          <a:ea typeface="Gill Sans MT"/>
                          <a:cs typeface="Calibri" panose="020F0502020204030204" pitchFamily="34" charset="0"/>
                        </a:rPr>
                        <a:t> 2016</a:t>
                      </a:r>
                      <a:endParaRPr lang="en-GB" sz="1000" dirty="0">
                        <a:effectLst/>
                        <a:latin typeface="Gill Sans MT"/>
                        <a:ea typeface="Gill Sans MT"/>
                        <a:cs typeface="Times New Roman" panose="02020603050405020304" pitchFamily="18" charset="0"/>
                      </a:endParaRPr>
                    </a:p>
                  </a:txBody>
                  <a:tcPr marL="55721" marR="55721" marT="0" marB="0" anchor="ctr">
                    <a:lnL w="12700" cap="flat" cmpd="sng" algn="ctr">
                      <a:solidFill>
                        <a:srgbClr val="A3CFE1"/>
                      </a:solidFill>
                      <a:prstDash val="solid"/>
                      <a:round/>
                      <a:headEnd type="none" w="med" len="med"/>
                      <a:tailEnd type="none" w="med" len="med"/>
                    </a:lnL>
                    <a:lnR>
                      <a:noFill/>
                    </a:lnR>
                    <a:lnT w="12700" cap="flat" cmpd="sng" algn="ctr">
                      <a:solidFill>
                        <a:srgbClr val="66B1CE"/>
                      </a:solidFill>
                      <a:prstDash val="solid"/>
                      <a:round/>
                      <a:headEnd type="none" w="med" len="med"/>
                      <a:tailEnd type="none" w="med" len="med"/>
                    </a:lnT>
                    <a:lnB w="12700" cap="flat" cmpd="sng" algn="ctr">
                      <a:solidFill>
                        <a:srgbClr val="A3CFE1"/>
                      </a:solidFill>
                      <a:prstDash val="solid"/>
                      <a:round/>
                      <a:headEnd type="none" w="med" len="med"/>
                      <a:tailEnd type="none" w="med" len="med"/>
                    </a:lnB>
                    <a:solidFill>
                      <a:srgbClr val="E0EFF5"/>
                    </a:solidFill>
                  </a:tcPr>
                </a:tc>
                <a:tc>
                  <a:txBody>
                    <a:bodyPr/>
                    <a:lstStyle/>
                    <a:p>
                      <a:pPr algn="ctr">
                        <a:spcAft>
                          <a:spcPts val="0"/>
                        </a:spcAft>
                      </a:pPr>
                      <a:r>
                        <a:rPr lang="en-GB" sz="1000" dirty="0" smtClean="0">
                          <a:effectLst/>
                          <a:latin typeface="Arial Narrow" panose="020B0606020202030204" pitchFamily="34" charset="0"/>
                          <a:ea typeface="Gill Sans MT"/>
                          <a:cs typeface="Calibri" panose="020F0502020204030204" pitchFamily="34" charset="0"/>
                        </a:rPr>
                        <a:t>93.2%</a:t>
                      </a:r>
                      <a:endParaRPr lang="en-GB" sz="1000" dirty="0">
                        <a:effectLst/>
                        <a:latin typeface="Gill Sans MT"/>
                        <a:ea typeface="Gill Sans MT"/>
                        <a:cs typeface="Times New Roman" panose="02020603050405020304" pitchFamily="18" charset="0"/>
                      </a:endParaRPr>
                    </a:p>
                  </a:txBody>
                  <a:tcPr marL="55721" marR="55721" marT="0" marB="0" anchor="ctr">
                    <a:lnL>
                      <a:noFill/>
                    </a:lnL>
                    <a:lnR>
                      <a:noFill/>
                    </a:lnR>
                    <a:lnT w="12700" cap="flat" cmpd="sng" algn="ctr">
                      <a:solidFill>
                        <a:srgbClr val="66B1CE"/>
                      </a:solidFill>
                      <a:prstDash val="solid"/>
                      <a:round/>
                      <a:headEnd type="none" w="med" len="med"/>
                      <a:tailEnd type="none" w="med" len="med"/>
                    </a:lnT>
                    <a:lnB w="12700" cap="flat" cmpd="sng" algn="ctr">
                      <a:solidFill>
                        <a:srgbClr val="A3CFE1"/>
                      </a:solidFill>
                      <a:prstDash val="solid"/>
                      <a:round/>
                      <a:headEnd type="none" w="med" len="med"/>
                      <a:tailEnd type="none" w="med" len="med"/>
                    </a:lnB>
                    <a:solidFill>
                      <a:srgbClr val="E0EFF5"/>
                    </a:solidFill>
                  </a:tcPr>
                </a:tc>
                <a:tc>
                  <a:txBody>
                    <a:bodyPr/>
                    <a:lstStyle/>
                    <a:p>
                      <a:pPr algn="ctr">
                        <a:spcAft>
                          <a:spcPts val="0"/>
                        </a:spcAft>
                      </a:pPr>
                      <a:r>
                        <a:rPr lang="en-GB" sz="1000" dirty="0" smtClean="0">
                          <a:effectLst/>
                          <a:latin typeface="Arial Narrow" panose="020B0606020202030204" pitchFamily="34" charset="0"/>
                          <a:ea typeface="Gill Sans MT"/>
                          <a:cs typeface="Calibri" panose="020F0502020204030204" pitchFamily="34" charset="0"/>
                        </a:rPr>
                        <a:t>93.0%</a:t>
                      </a:r>
                      <a:endParaRPr lang="en-GB" sz="1000" dirty="0">
                        <a:effectLst/>
                        <a:latin typeface="Gill Sans MT"/>
                        <a:ea typeface="Gill Sans MT"/>
                        <a:cs typeface="Times New Roman" panose="02020603050405020304" pitchFamily="18" charset="0"/>
                      </a:endParaRPr>
                    </a:p>
                  </a:txBody>
                  <a:tcPr marL="55721" marR="55721" marT="0" marB="0" anchor="ctr">
                    <a:lnL>
                      <a:noFill/>
                    </a:lnL>
                    <a:lnR>
                      <a:noFill/>
                    </a:lnR>
                    <a:lnT w="12700" cap="flat" cmpd="sng" algn="ctr">
                      <a:solidFill>
                        <a:srgbClr val="66B1CE"/>
                      </a:solidFill>
                      <a:prstDash val="solid"/>
                      <a:round/>
                      <a:headEnd type="none" w="med" len="med"/>
                      <a:tailEnd type="none" w="med" len="med"/>
                    </a:lnT>
                    <a:lnB w="12700" cap="flat" cmpd="sng" algn="ctr">
                      <a:solidFill>
                        <a:srgbClr val="A3CFE1"/>
                      </a:solidFill>
                      <a:prstDash val="solid"/>
                      <a:round/>
                      <a:headEnd type="none" w="med" len="med"/>
                      <a:tailEnd type="none" w="med" len="med"/>
                    </a:lnB>
                    <a:solidFill>
                      <a:srgbClr val="E0EFF5"/>
                    </a:solidFill>
                  </a:tcPr>
                </a:tc>
                <a:tc>
                  <a:txBody>
                    <a:bodyPr/>
                    <a:lstStyle/>
                    <a:p>
                      <a:pPr algn="ctr">
                        <a:spcAft>
                          <a:spcPts val="0"/>
                        </a:spcAft>
                      </a:pPr>
                      <a:r>
                        <a:rPr lang="en-GB" sz="1000" dirty="0" smtClean="0">
                          <a:effectLst/>
                          <a:latin typeface="Arial Narrow" panose="020B0606020202030204" pitchFamily="34" charset="0"/>
                          <a:ea typeface="Gill Sans MT"/>
                          <a:cs typeface="Calibri" panose="020F0502020204030204" pitchFamily="34" charset="0"/>
                        </a:rPr>
                        <a:t>93.1%</a:t>
                      </a:r>
                      <a:endParaRPr lang="en-GB" sz="1000" dirty="0">
                        <a:effectLst/>
                        <a:latin typeface="Gill Sans MT"/>
                        <a:ea typeface="Gill Sans MT"/>
                        <a:cs typeface="Times New Roman" panose="02020603050405020304" pitchFamily="18" charset="0"/>
                      </a:endParaRPr>
                    </a:p>
                  </a:txBody>
                  <a:tcPr marL="55721" marR="55721" marT="0" marB="0" anchor="ctr">
                    <a:lnL>
                      <a:noFill/>
                    </a:lnL>
                    <a:lnR>
                      <a:noFill/>
                    </a:lnR>
                    <a:lnT w="12700" cap="flat" cmpd="sng" algn="ctr">
                      <a:solidFill>
                        <a:srgbClr val="66B1CE"/>
                      </a:solidFill>
                      <a:prstDash val="solid"/>
                      <a:round/>
                      <a:headEnd type="none" w="med" len="med"/>
                      <a:tailEnd type="none" w="med" len="med"/>
                    </a:lnT>
                    <a:lnB w="12700" cap="flat" cmpd="sng" algn="ctr">
                      <a:solidFill>
                        <a:srgbClr val="A3CFE1"/>
                      </a:solidFill>
                      <a:prstDash val="solid"/>
                      <a:round/>
                      <a:headEnd type="none" w="med" len="med"/>
                      <a:tailEnd type="none" w="med" len="med"/>
                    </a:lnB>
                    <a:solidFill>
                      <a:srgbClr val="E0EFF5"/>
                    </a:solidFill>
                  </a:tcPr>
                </a:tc>
                <a:tc>
                  <a:txBody>
                    <a:bodyPr/>
                    <a:lstStyle/>
                    <a:p>
                      <a:pPr algn="ctr">
                        <a:spcAft>
                          <a:spcPts val="0"/>
                        </a:spcAft>
                      </a:pPr>
                      <a:r>
                        <a:rPr lang="en-GB" sz="1000" dirty="0" smtClean="0">
                          <a:effectLst/>
                          <a:latin typeface="Arial Narrow" panose="020B0606020202030204" pitchFamily="34" charset="0"/>
                          <a:ea typeface="Gill Sans MT"/>
                          <a:cs typeface="Calibri" panose="020F0502020204030204" pitchFamily="34" charset="0"/>
                        </a:rPr>
                        <a:t>93.1%</a:t>
                      </a:r>
                      <a:endParaRPr lang="en-GB" sz="1000" dirty="0">
                        <a:effectLst/>
                        <a:latin typeface="Gill Sans MT"/>
                        <a:ea typeface="Gill Sans MT"/>
                        <a:cs typeface="Times New Roman" panose="02020603050405020304" pitchFamily="18" charset="0"/>
                      </a:endParaRPr>
                    </a:p>
                  </a:txBody>
                  <a:tcPr marL="55721" marR="55721" marT="0" marB="0" anchor="ctr">
                    <a:lnL>
                      <a:noFill/>
                    </a:lnL>
                    <a:lnR w="12700" cap="flat" cmpd="sng" algn="ctr">
                      <a:solidFill>
                        <a:srgbClr val="A3CFE1"/>
                      </a:solidFill>
                      <a:prstDash val="solid"/>
                      <a:round/>
                      <a:headEnd type="none" w="med" len="med"/>
                      <a:tailEnd type="none" w="med" len="med"/>
                    </a:lnR>
                    <a:lnT w="12700" cap="flat" cmpd="sng" algn="ctr">
                      <a:solidFill>
                        <a:srgbClr val="66B1CE"/>
                      </a:solidFill>
                      <a:prstDash val="solid"/>
                      <a:round/>
                      <a:headEnd type="none" w="med" len="med"/>
                      <a:tailEnd type="none" w="med" len="med"/>
                    </a:lnT>
                    <a:lnB w="12700" cap="flat" cmpd="sng" algn="ctr">
                      <a:solidFill>
                        <a:srgbClr val="A3CFE1"/>
                      </a:solidFill>
                      <a:prstDash val="solid"/>
                      <a:round/>
                      <a:headEnd type="none" w="med" len="med"/>
                      <a:tailEnd type="none" w="med" len="med"/>
                    </a:lnB>
                    <a:solidFill>
                      <a:srgbClr val="E0EFF5"/>
                    </a:solidFill>
                  </a:tcPr>
                </a:tc>
              </a:tr>
              <a:tr h="142915">
                <a:tc>
                  <a:txBody>
                    <a:bodyPr/>
                    <a:lstStyle/>
                    <a:p>
                      <a:pPr marL="0" algn="l" defTabSz="914400" rtl="0" eaLnBrk="1" latinLnBrk="0" hangingPunct="1">
                        <a:spcAft>
                          <a:spcPts val="0"/>
                        </a:spcAft>
                      </a:pPr>
                      <a:r>
                        <a:rPr lang="en-GB" sz="1000" kern="1200" dirty="0" smtClean="0">
                          <a:solidFill>
                            <a:srgbClr val="000000"/>
                          </a:solidFill>
                          <a:effectLst/>
                          <a:latin typeface="Arial Narrow" panose="020B0606020202030204" pitchFamily="34" charset="0"/>
                          <a:ea typeface="Gill Sans MT"/>
                          <a:cs typeface="Calibri" panose="020F0502020204030204" pitchFamily="34" charset="0"/>
                        </a:rPr>
                        <a:t> 2017</a:t>
                      </a:r>
                      <a:endParaRPr lang="en-GB" sz="1000" kern="1200" dirty="0">
                        <a:solidFill>
                          <a:srgbClr val="000000"/>
                        </a:solidFill>
                        <a:effectLst/>
                        <a:latin typeface="Arial Narrow" panose="020B0606020202030204" pitchFamily="34" charset="0"/>
                        <a:ea typeface="Gill Sans MT"/>
                        <a:cs typeface="Calibri" panose="020F0502020204030204" pitchFamily="34" charset="0"/>
                      </a:endParaRPr>
                    </a:p>
                  </a:txBody>
                  <a:tcPr marL="55721" marR="55721" marT="0" marB="0" anchor="ctr">
                    <a:lnL w="12700" cap="flat" cmpd="sng" algn="ctr">
                      <a:solidFill>
                        <a:srgbClr val="A3CFE1"/>
                      </a:solidFill>
                      <a:prstDash val="solid"/>
                      <a:round/>
                      <a:headEnd type="none" w="med" len="med"/>
                      <a:tailEnd type="none" w="med" len="med"/>
                    </a:lnL>
                    <a:lnR>
                      <a:noFill/>
                    </a:lnR>
                    <a:lnT w="12700" cap="flat" cmpd="sng" algn="ctr">
                      <a:solidFill>
                        <a:srgbClr val="A3CFE1"/>
                      </a:solidFill>
                      <a:prstDash val="solid"/>
                      <a:round/>
                      <a:headEnd type="none" w="med" len="med"/>
                      <a:tailEnd type="none" w="med" len="med"/>
                    </a:lnT>
                    <a:lnB w="12700" cap="flat" cmpd="sng" algn="ctr">
                      <a:solidFill>
                        <a:srgbClr val="A3CFE1"/>
                      </a:solidFill>
                      <a:prstDash val="solid"/>
                      <a:round/>
                      <a:headEnd type="none" w="med" len="med"/>
                      <a:tailEnd type="none" w="med" len="med"/>
                    </a:lnB>
                  </a:tcPr>
                </a:tc>
                <a:tc>
                  <a:txBody>
                    <a:bodyPr/>
                    <a:lstStyle/>
                    <a:p>
                      <a:pPr marL="0" algn="ctr" defTabSz="914400" rtl="0" eaLnBrk="1" latinLnBrk="0" hangingPunct="1">
                        <a:spcAft>
                          <a:spcPts val="0"/>
                        </a:spcAft>
                      </a:pPr>
                      <a:r>
                        <a:rPr lang="en-GB" sz="1000" kern="1200" dirty="0" smtClean="0">
                          <a:solidFill>
                            <a:srgbClr val="000000"/>
                          </a:solidFill>
                          <a:effectLst/>
                          <a:latin typeface="Arial Narrow" panose="020B0606020202030204" pitchFamily="34" charset="0"/>
                          <a:ea typeface="Gill Sans MT"/>
                          <a:cs typeface="Calibri" panose="020F0502020204030204" pitchFamily="34" charset="0"/>
                        </a:rPr>
                        <a:t>93.1%</a:t>
                      </a:r>
                      <a:endParaRPr lang="en-GB" sz="1000" kern="1200" dirty="0">
                        <a:solidFill>
                          <a:srgbClr val="000000"/>
                        </a:solidFill>
                        <a:effectLst/>
                        <a:latin typeface="Arial Narrow" panose="020B0606020202030204" pitchFamily="34" charset="0"/>
                        <a:ea typeface="Gill Sans MT"/>
                        <a:cs typeface="Calibri" panose="020F0502020204030204" pitchFamily="34" charset="0"/>
                      </a:endParaRPr>
                    </a:p>
                  </a:txBody>
                  <a:tcPr marL="55721" marR="55721" marT="0" marB="0" anchor="ctr">
                    <a:lnL>
                      <a:noFill/>
                    </a:lnL>
                    <a:lnR>
                      <a:noFill/>
                    </a:lnR>
                    <a:lnT w="12700" cap="flat" cmpd="sng" algn="ctr">
                      <a:solidFill>
                        <a:srgbClr val="A3CFE1"/>
                      </a:solidFill>
                      <a:prstDash val="solid"/>
                      <a:round/>
                      <a:headEnd type="none" w="med" len="med"/>
                      <a:tailEnd type="none" w="med" len="med"/>
                    </a:lnT>
                    <a:lnB w="12700" cap="flat" cmpd="sng" algn="ctr">
                      <a:solidFill>
                        <a:srgbClr val="A3CFE1"/>
                      </a:solidFill>
                      <a:prstDash val="solid"/>
                      <a:round/>
                      <a:headEnd type="none" w="med" len="med"/>
                      <a:tailEnd type="none" w="med" len="med"/>
                    </a:lnB>
                  </a:tcPr>
                </a:tc>
                <a:tc>
                  <a:txBody>
                    <a:bodyPr/>
                    <a:lstStyle/>
                    <a:p>
                      <a:pPr marL="0" algn="ctr" defTabSz="914400" rtl="0" eaLnBrk="1" latinLnBrk="0" hangingPunct="1">
                        <a:spcAft>
                          <a:spcPts val="0"/>
                        </a:spcAft>
                      </a:pPr>
                      <a:r>
                        <a:rPr lang="en-GB" sz="1000" kern="1200" dirty="0" smtClean="0">
                          <a:solidFill>
                            <a:srgbClr val="000000"/>
                          </a:solidFill>
                          <a:effectLst/>
                          <a:latin typeface="Arial Narrow" panose="020B0606020202030204" pitchFamily="34" charset="0"/>
                          <a:ea typeface="Gill Sans MT"/>
                          <a:cs typeface="Calibri" panose="020F0502020204030204" pitchFamily="34" charset="0"/>
                        </a:rPr>
                        <a:t>93.4%</a:t>
                      </a:r>
                      <a:endParaRPr lang="en-GB" sz="1000" kern="1200" dirty="0">
                        <a:solidFill>
                          <a:srgbClr val="000000"/>
                        </a:solidFill>
                        <a:effectLst/>
                        <a:latin typeface="Arial Narrow" panose="020B0606020202030204" pitchFamily="34" charset="0"/>
                        <a:ea typeface="Gill Sans MT"/>
                        <a:cs typeface="Calibri" panose="020F0502020204030204" pitchFamily="34" charset="0"/>
                      </a:endParaRPr>
                    </a:p>
                  </a:txBody>
                  <a:tcPr marL="55721" marR="55721" marT="0" marB="0" anchor="ctr">
                    <a:lnL>
                      <a:noFill/>
                    </a:lnL>
                    <a:lnR>
                      <a:noFill/>
                    </a:lnR>
                    <a:lnT w="12700" cap="flat" cmpd="sng" algn="ctr">
                      <a:solidFill>
                        <a:srgbClr val="A3CFE1"/>
                      </a:solidFill>
                      <a:prstDash val="solid"/>
                      <a:round/>
                      <a:headEnd type="none" w="med" len="med"/>
                      <a:tailEnd type="none" w="med" len="med"/>
                    </a:lnT>
                    <a:lnB w="12700" cap="flat" cmpd="sng" algn="ctr">
                      <a:solidFill>
                        <a:srgbClr val="A3CFE1"/>
                      </a:solidFill>
                      <a:prstDash val="solid"/>
                      <a:round/>
                      <a:headEnd type="none" w="med" len="med"/>
                      <a:tailEnd type="none" w="med" len="med"/>
                    </a:lnB>
                  </a:tcPr>
                </a:tc>
                <a:tc>
                  <a:txBody>
                    <a:bodyPr/>
                    <a:lstStyle/>
                    <a:p>
                      <a:pPr marL="0" algn="ctr" defTabSz="914400" rtl="0" eaLnBrk="1" latinLnBrk="0" hangingPunct="1">
                        <a:spcAft>
                          <a:spcPts val="0"/>
                        </a:spcAft>
                      </a:pPr>
                      <a:r>
                        <a:rPr lang="en-GB" sz="1000" kern="1200" dirty="0" smtClean="0">
                          <a:solidFill>
                            <a:srgbClr val="000000"/>
                          </a:solidFill>
                          <a:effectLst/>
                          <a:latin typeface="Arial Narrow" panose="020B0606020202030204" pitchFamily="34" charset="0"/>
                          <a:ea typeface="Gill Sans MT"/>
                          <a:cs typeface="Calibri" panose="020F0502020204030204" pitchFamily="34" charset="0"/>
                        </a:rPr>
                        <a:t>93.3%</a:t>
                      </a:r>
                      <a:endParaRPr lang="en-GB" sz="1000" kern="1200" dirty="0">
                        <a:solidFill>
                          <a:srgbClr val="000000"/>
                        </a:solidFill>
                        <a:effectLst/>
                        <a:latin typeface="Arial Narrow" panose="020B0606020202030204" pitchFamily="34" charset="0"/>
                        <a:ea typeface="Gill Sans MT"/>
                        <a:cs typeface="Calibri" panose="020F0502020204030204" pitchFamily="34" charset="0"/>
                      </a:endParaRPr>
                    </a:p>
                  </a:txBody>
                  <a:tcPr marL="55721" marR="55721" marT="0" marB="0" anchor="ctr">
                    <a:lnL>
                      <a:noFill/>
                    </a:lnL>
                    <a:lnR>
                      <a:noFill/>
                    </a:lnR>
                    <a:lnT w="12700" cap="flat" cmpd="sng" algn="ctr">
                      <a:solidFill>
                        <a:srgbClr val="A3CFE1"/>
                      </a:solidFill>
                      <a:prstDash val="solid"/>
                      <a:round/>
                      <a:headEnd type="none" w="med" len="med"/>
                      <a:tailEnd type="none" w="med" len="med"/>
                    </a:lnT>
                    <a:lnB w="12700" cap="flat" cmpd="sng" algn="ctr">
                      <a:solidFill>
                        <a:srgbClr val="A3CFE1"/>
                      </a:solidFill>
                      <a:prstDash val="solid"/>
                      <a:round/>
                      <a:headEnd type="none" w="med" len="med"/>
                      <a:tailEnd type="none" w="med" len="med"/>
                    </a:lnB>
                  </a:tcPr>
                </a:tc>
                <a:tc>
                  <a:txBody>
                    <a:bodyPr/>
                    <a:lstStyle/>
                    <a:p>
                      <a:pPr marL="0" algn="ctr" defTabSz="914400" rtl="0" eaLnBrk="1" latinLnBrk="0" hangingPunct="1">
                        <a:spcAft>
                          <a:spcPts val="0"/>
                        </a:spcAft>
                      </a:pPr>
                      <a:r>
                        <a:rPr lang="en-GB" sz="1000" kern="1200" dirty="0" smtClean="0">
                          <a:solidFill>
                            <a:srgbClr val="000000"/>
                          </a:solidFill>
                          <a:effectLst/>
                          <a:latin typeface="Arial Narrow" panose="020B0606020202030204" pitchFamily="34" charset="0"/>
                          <a:ea typeface="Gill Sans MT"/>
                          <a:cs typeface="Calibri" panose="020F0502020204030204" pitchFamily="34" charset="0"/>
                        </a:rPr>
                        <a:t>-</a:t>
                      </a:r>
                      <a:endParaRPr lang="en-GB" sz="1000" kern="1200" dirty="0">
                        <a:solidFill>
                          <a:srgbClr val="000000"/>
                        </a:solidFill>
                        <a:effectLst/>
                        <a:latin typeface="Arial Narrow" panose="020B0606020202030204" pitchFamily="34" charset="0"/>
                        <a:ea typeface="Gill Sans MT"/>
                        <a:cs typeface="Calibri" panose="020F0502020204030204" pitchFamily="34" charset="0"/>
                      </a:endParaRPr>
                    </a:p>
                  </a:txBody>
                  <a:tcPr marL="55721" marR="55721" marT="0" marB="0" anchor="ctr">
                    <a:lnL>
                      <a:noFill/>
                    </a:lnL>
                    <a:lnR w="12700" cap="flat" cmpd="sng" algn="ctr">
                      <a:solidFill>
                        <a:srgbClr val="A3CFE1"/>
                      </a:solidFill>
                      <a:prstDash val="solid"/>
                      <a:round/>
                      <a:headEnd type="none" w="med" len="med"/>
                      <a:tailEnd type="none" w="med" len="med"/>
                    </a:lnR>
                    <a:lnT w="12700" cap="flat" cmpd="sng" algn="ctr">
                      <a:solidFill>
                        <a:srgbClr val="A3CFE1"/>
                      </a:solidFill>
                      <a:prstDash val="solid"/>
                      <a:round/>
                      <a:headEnd type="none" w="med" len="med"/>
                      <a:tailEnd type="none" w="med" len="med"/>
                    </a:lnT>
                    <a:lnB w="12700" cap="flat" cmpd="sng" algn="ctr">
                      <a:solidFill>
                        <a:srgbClr val="A3CFE1"/>
                      </a:solidFill>
                      <a:prstDash val="solid"/>
                      <a:round/>
                      <a:headEnd type="none" w="med" len="med"/>
                      <a:tailEnd type="none" w="med" len="med"/>
                    </a:lnB>
                  </a:tcPr>
                </a:tc>
              </a:tr>
              <a:tr h="132078">
                <a:tc>
                  <a:txBody>
                    <a:bodyPr/>
                    <a:lstStyle/>
                    <a:p>
                      <a:pPr marL="0" indent="0" algn="l">
                        <a:spcAft>
                          <a:spcPts val="0"/>
                        </a:spcAft>
                      </a:pPr>
                      <a:r>
                        <a:rPr lang="en-GB" sz="1000" i="1" baseline="0" dirty="0" smtClean="0">
                          <a:solidFill>
                            <a:srgbClr val="000000"/>
                          </a:solidFill>
                          <a:effectLst/>
                          <a:latin typeface="Arial Narrow" panose="020B0606020202030204" pitchFamily="34" charset="0"/>
                          <a:ea typeface="Gill Sans MT"/>
                          <a:cs typeface="Calibri" panose="020F0502020204030204" pitchFamily="34" charset="0"/>
                        </a:rPr>
                        <a:t> </a:t>
                      </a:r>
                      <a:r>
                        <a:rPr lang="en-GB" sz="1000" i="1" dirty="0" smtClean="0">
                          <a:solidFill>
                            <a:srgbClr val="000000"/>
                          </a:solidFill>
                          <a:effectLst/>
                          <a:latin typeface="Arial Narrow" panose="020B0606020202030204" pitchFamily="34" charset="0"/>
                          <a:ea typeface="Gill Sans MT"/>
                          <a:cs typeface="Calibri" panose="020F0502020204030204" pitchFamily="34" charset="0"/>
                        </a:rPr>
                        <a:t>Change</a:t>
                      </a:r>
                      <a:endParaRPr lang="en-GB" sz="1000" dirty="0">
                        <a:effectLst/>
                        <a:latin typeface="Gill Sans MT"/>
                        <a:ea typeface="Gill Sans MT"/>
                        <a:cs typeface="Times New Roman" panose="02020603050405020304" pitchFamily="18" charset="0"/>
                      </a:endParaRPr>
                    </a:p>
                  </a:txBody>
                  <a:tcPr marL="55721" marR="55721" marT="0" marB="0" anchor="ctr">
                    <a:lnL w="12700" cap="flat" cmpd="sng" algn="ctr">
                      <a:solidFill>
                        <a:srgbClr val="A3CFE1"/>
                      </a:solidFill>
                      <a:prstDash val="solid"/>
                      <a:round/>
                      <a:headEnd type="none" w="med" len="med"/>
                      <a:tailEnd type="none" w="med" len="med"/>
                    </a:lnL>
                    <a:lnR>
                      <a:noFill/>
                    </a:lnR>
                    <a:lnT w="12700" cap="flat" cmpd="sng" algn="ctr">
                      <a:solidFill>
                        <a:srgbClr val="A3CFE1"/>
                      </a:solidFill>
                      <a:prstDash val="solid"/>
                      <a:round/>
                      <a:headEnd type="none" w="med" len="med"/>
                      <a:tailEnd type="none" w="med" len="med"/>
                    </a:lnT>
                    <a:lnB w="12700" cap="flat" cmpd="sng" algn="ctr">
                      <a:solidFill>
                        <a:srgbClr val="A3CFE1"/>
                      </a:solidFill>
                      <a:prstDash val="solid"/>
                      <a:round/>
                      <a:headEnd type="none" w="med" len="med"/>
                      <a:tailEnd type="none" w="med" len="med"/>
                    </a:lnB>
                    <a:solidFill>
                      <a:srgbClr val="E0EFF5"/>
                    </a:solidFill>
                  </a:tcPr>
                </a:tc>
                <a:tc>
                  <a:txBody>
                    <a:bodyPr/>
                    <a:lstStyle/>
                    <a:p>
                      <a:pPr marL="0" algn="ctr" defTabSz="914400" rtl="0" eaLnBrk="1" latinLnBrk="0" hangingPunct="1">
                        <a:spcAft>
                          <a:spcPts val="0"/>
                        </a:spcAft>
                      </a:pPr>
                      <a:r>
                        <a:rPr lang="en-GB" sz="1000" i="1" kern="1200" dirty="0" smtClean="0">
                          <a:solidFill>
                            <a:srgbClr val="000000"/>
                          </a:solidFill>
                          <a:effectLst/>
                          <a:latin typeface="Arial Narrow" panose="020B0606020202030204" pitchFamily="34" charset="0"/>
                          <a:ea typeface="Gill Sans MT"/>
                          <a:cs typeface="Calibri" panose="020F0502020204030204" pitchFamily="34" charset="0"/>
                        </a:rPr>
                        <a:t>-0.1%</a:t>
                      </a:r>
                      <a:endParaRPr lang="en-GB" sz="1000" i="1" kern="1200" dirty="0">
                        <a:solidFill>
                          <a:srgbClr val="000000"/>
                        </a:solidFill>
                        <a:effectLst/>
                        <a:latin typeface="Arial Narrow" panose="020B0606020202030204" pitchFamily="34" charset="0"/>
                        <a:ea typeface="Gill Sans MT"/>
                        <a:cs typeface="Calibri" panose="020F0502020204030204" pitchFamily="34" charset="0"/>
                      </a:endParaRPr>
                    </a:p>
                  </a:txBody>
                  <a:tcPr marL="55721" marR="55721" marT="0" marB="0" anchor="ctr">
                    <a:lnL>
                      <a:noFill/>
                    </a:lnL>
                    <a:lnR>
                      <a:noFill/>
                    </a:lnR>
                    <a:lnT w="12700" cap="flat" cmpd="sng" algn="ctr">
                      <a:solidFill>
                        <a:srgbClr val="A3CFE1"/>
                      </a:solidFill>
                      <a:prstDash val="solid"/>
                      <a:round/>
                      <a:headEnd type="none" w="med" len="med"/>
                      <a:tailEnd type="none" w="med" len="med"/>
                    </a:lnT>
                    <a:lnB w="12700" cap="flat" cmpd="sng" algn="ctr">
                      <a:solidFill>
                        <a:srgbClr val="A3CFE1"/>
                      </a:solidFill>
                      <a:prstDash val="solid"/>
                      <a:round/>
                      <a:headEnd type="none" w="med" len="med"/>
                      <a:tailEnd type="none" w="med" len="med"/>
                    </a:lnB>
                    <a:solidFill>
                      <a:srgbClr val="E0EFF5"/>
                    </a:solidFill>
                  </a:tcPr>
                </a:tc>
                <a:tc>
                  <a:txBody>
                    <a:bodyPr/>
                    <a:lstStyle/>
                    <a:p>
                      <a:pPr marL="0" algn="ctr" defTabSz="914400" rtl="0" eaLnBrk="1" latinLnBrk="0" hangingPunct="1">
                        <a:spcAft>
                          <a:spcPts val="0"/>
                        </a:spcAft>
                      </a:pPr>
                      <a:r>
                        <a:rPr lang="en-GB" sz="1000" i="1" kern="1200" dirty="0" smtClean="0">
                          <a:solidFill>
                            <a:srgbClr val="00B050"/>
                          </a:solidFill>
                          <a:effectLst/>
                          <a:latin typeface="Arial Narrow" panose="020B0606020202030204" pitchFamily="34" charset="0"/>
                          <a:ea typeface="Gill Sans MT"/>
                          <a:cs typeface="Calibri" panose="020F0502020204030204" pitchFamily="34" charset="0"/>
                        </a:rPr>
                        <a:t>+0.4%</a:t>
                      </a:r>
                      <a:endParaRPr lang="en-GB" sz="1000" i="1" kern="1200" dirty="0">
                        <a:solidFill>
                          <a:srgbClr val="00B050"/>
                        </a:solidFill>
                        <a:effectLst/>
                        <a:latin typeface="Arial Narrow" panose="020B0606020202030204" pitchFamily="34" charset="0"/>
                        <a:ea typeface="Gill Sans MT"/>
                        <a:cs typeface="Calibri" panose="020F0502020204030204" pitchFamily="34" charset="0"/>
                      </a:endParaRPr>
                    </a:p>
                  </a:txBody>
                  <a:tcPr marL="55721" marR="55721" marT="0" marB="0" anchor="ctr">
                    <a:lnL>
                      <a:noFill/>
                    </a:lnL>
                    <a:lnR>
                      <a:noFill/>
                    </a:lnR>
                    <a:lnT w="12700" cap="flat" cmpd="sng" algn="ctr">
                      <a:solidFill>
                        <a:srgbClr val="A3CFE1"/>
                      </a:solidFill>
                      <a:prstDash val="solid"/>
                      <a:round/>
                      <a:headEnd type="none" w="med" len="med"/>
                      <a:tailEnd type="none" w="med" len="med"/>
                    </a:lnT>
                    <a:lnB w="12700" cap="flat" cmpd="sng" algn="ctr">
                      <a:solidFill>
                        <a:srgbClr val="A3CFE1"/>
                      </a:solidFill>
                      <a:prstDash val="solid"/>
                      <a:round/>
                      <a:headEnd type="none" w="med" len="med"/>
                      <a:tailEnd type="none" w="med" len="med"/>
                    </a:lnB>
                    <a:solidFill>
                      <a:srgbClr val="E0EFF5"/>
                    </a:solidFill>
                  </a:tcPr>
                </a:tc>
                <a:tc>
                  <a:txBody>
                    <a:bodyPr/>
                    <a:lstStyle/>
                    <a:p>
                      <a:pPr marL="0" algn="ctr" defTabSz="914400" rtl="0" eaLnBrk="1" latinLnBrk="0" hangingPunct="1">
                        <a:spcAft>
                          <a:spcPts val="0"/>
                        </a:spcAft>
                      </a:pPr>
                      <a:r>
                        <a:rPr lang="en-GB" sz="1000" i="1" kern="1200" dirty="0" smtClean="0">
                          <a:solidFill>
                            <a:srgbClr val="000000"/>
                          </a:solidFill>
                          <a:effectLst/>
                          <a:latin typeface="Arial Narrow" panose="020B0606020202030204" pitchFamily="34" charset="0"/>
                          <a:ea typeface="Gill Sans MT"/>
                          <a:cs typeface="Calibri" panose="020F0502020204030204" pitchFamily="34" charset="0"/>
                        </a:rPr>
                        <a:t>-0.1%</a:t>
                      </a:r>
                      <a:endParaRPr lang="en-GB" sz="1000" i="1" kern="1200" dirty="0">
                        <a:solidFill>
                          <a:srgbClr val="000000"/>
                        </a:solidFill>
                        <a:effectLst/>
                        <a:latin typeface="Arial Narrow" panose="020B0606020202030204" pitchFamily="34" charset="0"/>
                        <a:ea typeface="Gill Sans MT"/>
                        <a:cs typeface="Calibri" panose="020F0502020204030204" pitchFamily="34" charset="0"/>
                      </a:endParaRPr>
                    </a:p>
                  </a:txBody>
                  <a:tcPr marL="55721" marR="55721" marT="0" marB="0" anchor="ctr">
                    <a:lnL>
                      <a:noFill/>
                    </a:lnL>
                    <a:lnR>
                      <a:noFill/>
                    </a:lnR>
                    <a:lnT w="12700" cap="flat" cmpd="sng" algn="ctr">
                      <a:solidFill>
                        <a:srgbClr val="A3CFE1"/>
                      </a:solidFill>
                      <a:prstDash val="solid"/>
                      <a:round/>
                      <a:headEnd type="none" w="med" len="med"/>
                      <a:tailEnd type="none" w="med" len="med"/>
                    </a:lnT>
                    <a:lnB w="12700" cap="flat" cmpd="sng" algn="ctr">
                      <a:solidFill>
                        <a:srgbClr val="A3CFE1"/>
                      </a:solidFill>
                      <a:prstDash val="solid"/>
                      <a:round/>
                      <a:headEnd type="none" w="med" len="med"/>
                      <a:tailEnd type="none" w="med" len="med"/>
                    </a:lnB>
                    <a:solidFill>
                      <a:srgbClr val="E0EFF5"/>
                    </a:solidFill>
                  </a:tcPr>
                </a:tc>
                <a:tc>
                  <a:txBody>
                    <a:bodyPr/>
                    <a:lstStyle/>
                    <a:p>
                      <a:pPr marL="0" algn="ctr" defTabSz="914400" rtl="0" eaLnBrk="1" latinLnBrk="0" hangingPunct="1">
                        <a:spcAft>
                          <a:spcPts val="0"/>
                        </a:spcAft>
                      </a:pPr>
                      <a:r>
                        <a:rPr lang="en-GB" sz="1000" kern="1200" dirty="0" smtClean="0">
                          <a:solidFill>
                            <a:srgbClr val="000000"/>
                          </a:solidFill>
                          <a:effectLst/>
                          <a:latin typeface="Arial Narrow" panose="020B0606020202030204" pitchFamily="34" charset="0"/>
                          <a:ea typeface="Gill Sans MT"/>
                          <a:cs typeface="Calibri" panose="020F0502020204030204" pitchFamily="34" charset="0"/>
                        </a:rPr>
                        <a:t>-</a:t>
                      </a:r>
                      <a:endParaRPr lang="en-GB" sz="1000" kern="1200" dirty="0">
                        <a:solidFill>
                          <a:srgbClr val="000000"/>
                        </a:solidFill>
                        <a:effectLst/>
                        <a:latin typeface="Arial Narrow" panose="020B0606020202030204" pitchFamily="34" charset="0"/>
                        <a:ea typeface="Gill Sans MT"/>
                        <a:cs typeface="Calibri" panose="020F0502020204030204" pitchFamily="34" charset="0"/>
                      </a:endParaRPr>
                    </a:p>
                  </a:txBody>
                  <a:tcPr marL="55721" marR="55721" marT="0" marB="0" anchor="ctr">
                    <a:lnL>
                      <a:noFill/>
                    </a:lnL>
                    <a:lnR w="12700" cap="flat" cmpd="sng" algn="ctr">
                      <a:solidFill>
                        <a:srgbClr val="A3CFE1"/>
                      </a:solidFill>
                      <a:prstDash val="solid"/>
                      <a:round/>
                      <a:headEnd type="none" w="med" len="med"/>
                      <a:tailEnd type="none" w="med" len="med"/>
                    </a:lnR>
                    <a:lnT w="12700" cap="flat" cmpd="sng" algn="ctr">
                      <a:solidFill>
                        <a:srgbClr val="A3CFE1"/>
                      </a:solidFill>
                      <a:prstDash val="solid"/>
                      <a:round/>
                      <a:headEnd type="none" w="med" len="med"/>
                      <a:tailEnd type="none" w="med" len="med"/>
                    </a:lnT>
                    <a:lnB w="12700" cap="flat" cmpd="sng" algn="ctr">
                      <a:solidFill>
                        <a:srgbClr val="A3CFE1"/>
                      </a:solidFill>
                      <a:prstDash val="solid"/>
                      <a:round/>
                      <a:headEnd type="none" w="med" len="med"/>
                      <a:tailEnd type="none" w="med" len="med"/>
                    </a:lnB>
                    <a:solidFill>
                      <a:srgbClr val="E0EFF5"/>
                    </a:solidFill>
                  </a:tcPr>
                </a:tc>
              </a:tr>
            </a:tbl>
          </a:graphicData>
        </a:graphic>
      </p:graphicFrame>
      <p:sp>
        <p:nvSpPr>
          <p:cNvPr id="19" name="Rectangle 18"/>
          <p:cNvSpPr/>
          <p:nvPr/>
        </p:nvSpPr>
        <p:spPr>
          <a:xfrm>
            <a:off x="306840" y="4819447"/>
            <a:ext cx="4288853" cy="415498"/>
          </a:xfrm>
          <a:prstGeom prst="rect">
            <a:avLst/>
          </a:prstGeom>
        </p:spPr>
        <p:txBody>
          <a:bodyPr wrap="square">
            <a:spAutoFit/>
          </a:bodyPr>
          <a:lstStyle/>
          <a:p>
            <a:r>
              <a:rPr lang="en-GB" sz="1050" b="1" dirty="0">
                <a:latin typeface="Arial Narrow" panose="020B0606020202030204" pitchFamily="34" charset="0"/>
              </a:rPr>
              <a:t>Objective: Frontline policing will be protected and resourced to </a:t>
            </a:r>
            <a:r>
              <a:rPr lang="en-GB" sz="1050" b="1" dirty="0" smtClean="0">
                <a:latin typeface="Arial Narrow" panose="020B0606020202030204" pitchFamily="34" charset="0"/>
              </a:rPr>
              <a:t>deter, detect and </a:t>
            </a:r>
            <a:r>
              <a:rPr lang="en-GB" sz="1050" b="1" dirty="0">
                <a:latin typeface="Arial Narrow" panose="020B0606020202030204" pitchFamily="34" charset="0"/>
              </a:rPr>
              <a:t>deal with criminals</a:t>
            </a:r>
            <a:endParaRPr lang="en-GB" sz="1050" dirty="0">
              <a:latin typeface="Arial Narrow" panose="020B0606020202030204" pitchFamily="34" charset="0"/>
            </a:endParaRPr>
          </a:p>
        </p:txBody>
      </p:sp>
      <p:sp>
        <p:nvSpPr>
          <p:cNvPr id="20" name="Footer Placeholder 5"/>
          <p:cNvSpPr>
            <a:spLocks noGrp="1"/>
          </p:cNvSpPr>
          <p:nvPr>
            <p:ph type="ftr" sz="quarter" idx="11"/>
          </p:nvPr>
        </p:nvSpPr>
        <p:spPr>
          <a:xfrm>
            <a:off x="3281362" y="6603653"/>
            <a:ext cx="3343275" cy="365125"/>
          </a:xfrm>
        </p:spPr>
        <p:txBody>
          <a:bodyPr/>
          <a:lstStyle/>
          <a:p>
            <a:r>
              <a:rPr lang="en-GB" sz="1000" dirty="0" smtClean="0">
                <a:latin typeface="ArialNarrow"/>
              </a:rPr>
              <a:t>Page </a:t>
            </a:r>
            <a:fld id="{2315FC0C-12E8-49E7-9D04-D8338DBC5266}" type="slidenum">
              <a:rPr lang="en-GB" sz="1000">
                <a:latin typeface="ArialNarrow"/>
              </a:rPr>
              <a:t>4</a:t>
            </a:fld>
            <a:endParaRPr lang="en-GB" sz="1000" dirty="0">
              <a:latin typeface="ArialNarrow"/>
            </a:endParaRPr>
          </a:p>
        </p:txBody>
      </p:sp>
      <p:graphicFrame>
        <p:nvGraphicFramePr>
          <p:cNvPr id="25" name="Chart 24"/>
          <p:cNvGraphicFramePr>
            <a:graphicFrameLocks/>
          </p:cNvGraphicFramePr>
          <p:nvPr>
            <p:extLst>
              <p:ext uri="{D42A27DB-BD31-4B8C-83A1-F6EECF244321}">
                <p14:modId xmlns:p14="http://schemas.microsoft.com/office/powerpoint/2010/main" val="353975569"/>
              </p:ext>
            </p:extLst>
          </p:nvPr>
        </p:nvGraphicFramePr>
        <p:xfrm>
          <a:off x="318107" y="5077711"/>
          <a:ext cx="4266318" cy="164561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1" name="Chart 20"/>
          <p:cNvGraphicFramePr>
            <a:graphicFrameLocks/>
          </p:cNvGraphicFramePr>
          <p:nvPr>
            <p:extLst>
              <p:ext uri="{D42A27DB-BD31-4B8C-83A1-F6EECF244321}">
                <p14:modId xmlns:p14="http://schemas.microsoft.com/office/powerpoint/2010/main" val="1904051622"/>
              </p:ext>
            </p:extLst>
          </p:nvPr>
        </p:nvGraphicFramePr>
        <p:xfrm>
          <a:off x="329376" y="813364"/>
          <a:ext cx="4351482" cy="183707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3" name="Chart 22"/>
          <p:cNvGraphicFramePr>
            <a:graphicFrameLocks/>
          </p:cNvGraphicFramePr>
          <p:nvPr>
            <p:extLst>
              <p:ext uri="{D42A27DB-BD31-4B8C-83A1-F6EECF244321}">
                <p14:modId xmlns:p14="http://schemas.microsoft.com/office/powerpoint/2010/main" val="900981102"/>
              </p:ext>
            </p:extLst>
          </p:nvPr>
        </p:nvGraphicFramePr>
        <p:xfrm>
          <a:off x="297676" y="2961664"/>
          <a:ext cx="4318597" cy="1777102"/>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9956695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71094" y="223898"/>
            <a:ext cx="9403312" cy="379328"/>
          </a:xfrm>
          <a:solidFill>
            <a:srgbClr val="B2324B"/>
          </a:solidFill>
          <a:ln w="6350">
            <a:solidFill>
              <a:schemeClr val="tx1"/>
            </a:solidFill>
          </a:ln>
        </p:spPr>
        <p:txBody>
          <a:bodyPr>
            <a:normAutofit/>
          </a:bodyPr>
          <a:lstStyle/>
          <a:p>
            <a:r>
              <a:rPr lang="en-GB" sz="1300" b="1" dirty="0">
                <a:solidFill>
                  <a:schemeClr val="bg1"/>
                </a:solidFill>
                <a:latin typeface="Arial Narrow" panose="020B0606020202030204" pitchFamily="34" charset="0"/>
              </a:rPr>
              <a:t>TACKLE CRIME AND ANTI-SOCIAL BEHAVIOUR 				</a:t>
            </a:r>
            <a:r>
              <a:rPr lang="en-GB" sz="1300" b="1" dirty="0" smtClean="0">
                <a:solidFill>
                  <a:schemeClr val="bg1"/>
                </a:solidFill>
                <a:latin typeface="Arial Narrow" panose="020B0606020202030204" pitchFamily="34" charset="0"/>
              </a:rPr>
              <a:t>                                </a:t>
            </a:r>
            <a:r>
              <a:rPr lang="en-GB" sz="1300" b="1" i="1" dirty="0" smtClean="0">
                <a:solidFill>
                  <a:schemeClr val="bg1"/>
                </a:solidFill>
                <a:latin typeface="Arial Narrow" panose="020B0606020202030204" pitchFamily="34" charset="0"/>
              </a:rPr>
              <a:t>DELIVERY OVERVIEW</a:t>
            </a:r>
            <a:endParaRPr lang="en-GB" sz="1300" b="1" i="1" dirty="0">
              <a:solidFill>
                <a:schemeClr val="bg1"/>
              </a:solidFill>
              <a:latin typeface="Arial Narrow" panose="020B0606020202030204" pitchFamily="34" charset="0"/>
            </a:endParaRPr>
          </a:p>
        </p:txBody>
      </p:sp>
      <p:sp>
        <p:nvSpPr>
          <p:cNvPr id="5" name="Rectangle 4"/>
          <p:cNvSpPr/>
          <p:nvPr/>
        </p:nvSpPr>
        <p:spPr>
          <a:xfrm>
            <a:off x="267461" y="232913"/>
            <a:ext cx="9398319" cy="6426679"/>
          </a:xfrm>
          <a:prstGeom prst="rect">
            <a:avLst/>
          </a:prstGeom>
          <a:noFill/>
          <a:ln w="28575">
            <a:solidFill>
              <a:srgbClr val="B2324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dirty="0">
              <a:solidFill>
                <a:prstClr val="white"/>
              </a:solidFill>
            </a:endParaRPr>
          </a:p>
        </p:txBody>
      </p:sp>
      <p:cxnSp>
        <p:nvCxnSpPr>
          <p:cNvPr id="7" name="Straight Connector 6"/>
          <p:cNvCxnSpPr/>
          <p:nvPr/>
        </p:nvCxnSpPr>
        <p:spPr>
          <a:xfrm>
            <a:off x="276088" y="2562049"/>
            <a:ext cx="9398318"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276088" y="4574480"/>
            <a:ext cx="9398318"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2" name="Rectangle 1"/>
          <p:cNvSpPr/>
          <p:nvPr/>
        </p:nvSpPr>
        <p:spPr>
          <a:xfrm>
            <a:off x="306840" y="601049"/>
            <a:ext cx="4953000" cy="253916"/>
          </a:xfrm>
          <a:prstGeom prst="rect">
            <a:avLst/>
          </a:prstGeom>
        </p:spPr>
        <p:txBody>
          <a:bodyPr>
            <a:spAutoFit/>
          </a:bodyPr>
          <a:lstStyle/>
          <a:p>
            <a:r>
              <a:rPr lang="en-GB" sz="1050" b="1" dirty="0">
                <a:solidFill>
                  <a:srgbClr val="272627"/>
                </a:solidFill>
                <a:latin typeface="Arial Narrow" panose="020B0606020202030204" pitchFamily="34" charset="0"/>
                <a:ea typeface="Gill Sans MT"/>
                <a:cs typeface="ArialMT"/>
              </a:rPr>
              <a:t>Objective: </a:t>
            </a:r>
            <a:r>
              <a:rPr lang="en-GB" sz="1050" b="1" dirty="0">
                <a:latin typeface="Arial Narrow" panose="020B0606020202030204" pitchFamily="34" charset="0"/>
                <a:ea typeface="Gill Sans MT"/>
                <a:cs typeface="Times New Roman" panose="02020603050405020304" pitchFamily="18" charset="0"/>
              </a:rPr>
              <a:t>More people will feel safe in West Yorkshire</a:t>
            </a:r>
            <a:endParaRPr lang="en-GB" sz="1050" dirty="0">
              <a:solidFill>
                <a:prstClr val="black"/>
              </a:solidFill>
            </a:endParaRPr>
          </a:p>
        </p:txBody>
      </p:sp>
      <p:sp>
        <p:nvSpPr>
          <p:cNvPr id="10" name="Text Box 2"/>
          <p:cNvSpPr txBox="1">
            <a:spLocks noChangeArrowheads="1"/>
          </p:cNvSpPr>
          <p:nvPr/>
        </p:nvSpPr>
        <p:spPr bwMode="auto">
          <a:xfrm>
            <a:off x="4629216" y="1160165"/>
            <a:ext cx="5010755" cy="1246250"/>
          </a:xfrm>
          <a:prstGeom prst="rect">
            <a:avLst/>
          </a:prstGeom>
          <a:solidFill>
            <a:srgbClr val="FFFFFF"/>
          </a:solidFill>
          <a:ln w="9525">
            <a:noFill/>
            <a:miter lim="800000"/>
            <a:headEnd/>
            <a:tailEnd/>
          </a:ln>
        </p:spPr>
        <p:txBody>
          <a:bodyPr rot="0" vert="horz" wrap="square" lIns="74295" tIns="37148" rIns="74295" bIns="37148" anchor="t" anchorCtr="0">
            <a:noAutofit/>
          </a:bodyPr>
          <a:lstStyle/>
          <a:p>
            <a:pPr>
              <a:spcAft>
                <a:spcPts val="0"/>
              </a:spcAft>
            </a:pPr>
            <a:r>
              <a:rPr lang="en-GB" sz="1000" b="1" dirty="0">
                <a:latin typeface="Arial Narrow" panose="020B0606020202030204" pitchFamily="34" charset="0"/>
                <a:ea typeface="Gill Sans MT"/>
                <a:cs typeface="Times New Roman" panose="02020603050405020304" pitchFamily="18" charset="0"/>
              </a:rPr>
              <a:t>Commentary</a:t>
            </a:r>
            <a:endParaRPr lang="en-GB" sz="900" dirty="0">
              <a:latin typeface="Gill Sans MT"/>
              <a:ea typeface="Gill Sans MT"/>
              <a:cs typeface="Times New Roman" panose="02020603050405020304" pitchFamily="18" charset="0"/>
            </a:endParaRPr>
          </a:p>
          <a:p>
            <a:pPr algn="just">
              <a:spcAft>
                <a:spcPts val="0"/>
              </a:spcAft>
            </a:pPr>
            <a:r>
              <a:rPr lang="en-GB" sz="1050" dirty="0" smtClean="0">
                <a:latin typeface="Arial Narrow" panose="020B0606020202030204" pitchFamily="34" charset="0"/>
                <a:ea typeface="Gill Sans MT"/>
                <a:cs typeface="Times New Roman" panose="02020603050405020304" pitchFamily="18" charset="0"/>
              </a:rPr>
              <a:t>The data here comes from the Your Views Survey, which replaced our previous Public Perception Survey. It is important to note that this data is based on responses from one quarter only (July-Sept) and as such the sample is relatively small (around 4,200). It is likely that we will see some slight fluctuations over the next two quarters as this dataset develops, and we will then be able to draw more statistically valid comparisons and begin to assess trends over time. Nevertheless, it is encouraging that 82.3% of respondents felt either safe or very safe across West Yorkshire. We saw similar high scores in our Feelings of Safety Survey in 2015.   </a:t>
            </a:r>
            <a:endParaRPr lang="en-GB" sz="1050" dirty="0">
              <a:effectLst/>
              <a:latin typeface="Gill Sans MT"/>
              <a:ea typeface="Gill Sans MT"/>
              <a:cs typeface="Times New Roman" panose="02020603050405020304" pitchFamily="18" charset="0"/>
            </a:endParaRPr>
          </a:p>
        </p:txBody>
      </p:sp>
      <p:sp>
        <p:nvSpPr>
          <p:cNvPr id="12" name="Rectangle 11"/>
          <p:cNvSpPr/>
          <p:nvPr/>
        </p:nvSpPr>
        <p:spPr>
          <a:xfrm>
            <a:off x="329375" y="2594110"/>
            <a:ext cx="4299841" cy="577081"/>
          </a:xfrm>
          <a:prstGeom prst="rect">
            <a:avLst/>
          </a:prstGeom>
        </p:spPr>
        <p:txBody>
          <a:bodyPr wrap="square">
            <a:spAutoFit/>
          </a:bodyPr>
          <a:lstStyle/>
          <a:p>
            <a:pPr>
              <a:spcBef>
                <a:spcPts val="600"/>
              </a:spcBef>
              <a:spcAft>
                <a:spcPts val="0"/>
              </a:spcAft>
            </a:pPr>
            <a:r>
              <a:rPr lang="en-GB" sz="1050" b="1" dirty="0">
                <a:solidFill>
                  <a:prstClr val="black"/>
                </a:solidFill>
                <a:latin typeface="Arial Narrow" panose="020B0606020202030204" pitchFamily="34" charset="0"/>
              </a:rPr>
              <a:t>Objective: More people will think the police are doing a good or excellent </a:t>
            </a:r>
            <a:r>
              <a:rPr lang="en-GB" sz="1050" b="1" dirty="0" smtClean="0">
                <a:solidFill>
                  <a:prstClr val="black"/>
                </a:solidFill>
                <a:latin typeface="Arial Narrow" panose="020B0606020202030204" pitchFamily="34" charset="0"/>
              </a:rPr>
              <a:t>job in </a:t>
            </a:r>
            <a:r>
              <a:rPr lang="en-GB" sz="1050" b="1" dirty="0">
                <a:solidFill>
                  <a:prstClr val="black"/>
                </a:solidFill>
                <a:latin typeface="Arial Narrow" panose="020B0606020202030204" pitchFamily="34" charset="0"/>
              </a:rPr>
              <a:t>their local area</a:t>
            </a:r>
          </a:p>
          <a:p>
            <a:endParaRPr lang="en-GB" sz="1050" dirty="0">
              <a:solidFill>
                <a:prstClr val="black"/>
              </a:solidFill>
            </a:endParaRPr>
          </a:p>
        </p:txBody>
      </p:sp>
      <p:sp>
        <p:nvSpPr>
          <p:cNvPr id="14" name="Text Box 2"/>
          <p:cNvSpPr txBox="1">
            <a:spLocks noChangeArrowheads="1"/>
          </p:cNvSpPr>
          <p:nvPr/>
        </p:nvSpPr>
        <p:spPr bwMode="auto">
          <a:xfrm>
            <a:off x="4642121" y="3203201"/>
            <a:ext cx="5010754" cy="1306326"/>
          </a:xfrm>
          <a:prstGeom prst="rect">
            <a:avLst/>
          </a:prstGeom>
          <a:solidFill>
            <a:srgbClr val="FFFFFF"/>
          </a:solidFill>
          <a:ln w="9525">
            <a:noFill/>
            <a:miter lim="800000"/>
            <a:headEnd/>
            <a:tailEnd/>
          </a:ln>
        </p:spPr>
        <p:txBody>
          <a:bodyPr rot="0" vert="horz" wrap="square" lIns="74295" tIns="37148" rIns="74295" bIns="37148" anchor="t" anchorCtr="0">
            <a:noAutofit/>
          </a:bodyPr>
          <a:lstStyle/>
          <a:p>
            <a:pPr>
              <a:spcAft>
                <a:spcPts val="0"/>
              </a:spcAft>
            </a:pPr>
            <a:r>
              <a:rPr lang="en-GB" sz="1000" b="1" dirty="0">
                <a:latin typeface="Arial Narrow" panose="020B0606020202030204" pitchFamily="34" charset="0"/>
                <a:ea typeface="Gill Sans MT"/>
                <a:cs typeface="Times New Roman" panose="02020603050405020304" pitchFamily="18" charset="0"/>
              </a:rPr>
              <a:t>Commentary</a:t>
            </a:r>
            <a:endParaRPr lang="en-GB" sz="1000" dirty="0">
              <a:latin typeface="Gill Sans MT"/>
              <a:ea typeface="Gill Sans MT"/>
              <a:cs typeface="Times New Roman" panose="02020603050405020304" pitchFamily="18" charset="0"/>
            </a:endParaRPr>
          </a:p>
          <a:p>
            <a:pPr algn="just">
              <a:spcAft>
                <a:spcPts val="0"/>
              </a:spcAft>
            </a:pPr>
            <a:r>
              <a:rPr lang="en-GB" sz="1050" dirty="0" smtClean="0">
                <a:latin typeface="Arial Narrow" panose="020B0606020202030204" pitchFamily="34" charset="0"/>
                <a:ea typeface="Gill Sans MT"/>
                <a:cs typeface="Times New Roman" panose="02020603050405020304" pitchFamily="18" charset="0"/>
              </a:rPr>
              <a:t>Again, these results are based on the responses from just one quarter’s worth of data so should be considered only as an indication of perceptions at a point in time and not as a trend. 44.3% of respondents across West Yorkshire felt that the police were doing a good or excellent job in their local area, with Leeds being a positive outlier. We asked the same question in the previous PPS survey, and although the datasets are not true parallels, the results are similar to those in April 2016. Encouragingly, the Crime Survey of England and Wales also asks this question and returns stable results for West Yorkshire around the 55% mark. </a:t>
            </a:r>
            <a:endParaRPr lang="en-GB" sz="1050" dirty="0">
              <a:latin typeface="Gill Sans MT"/>
              <a:ea typeface="Gill Sans MT"/>
              <a:cs typeface="Times New Roman" panose="02020603050405020304" pitchFamily="18" charset="0"/>
            </a:endParaRPr>
          </a:p>
        </p:txBody>
      </p:sp>
      <p:sp>
        <p:nvSpPr>
          <p:cNvPr id="17" name="Text Box 2"/>
          <p:cNvSpPr txBox="1">
            <a:spLocks noChangeArrowheads="1"/>
          </p:cNvSpPr>
          <p:nvPr/>
        </p:nvSpPr>
        <p:spPr bwMode="auto">
          <a:xfrm>
            <a:off x="4629216" y="5326347"/>
            <a:ext cx="5023659" cy="1054486"/>
          </a:xfrm>
          <a:prstGeom prst="rect">
            <a:avLst/>
          </a:prstGeom>
          <a:solidFill>
            <a:srgbClr val="FFFFFF"/>
          </a:solidFill>
          <a:ln w="9525">
            <a:noFill/>
            <a:miter lim="800000"/>
            <a:headEnd/>
            <a:tailEnd/>
          </a:ln>
        </p:spPr>
        <p:txBody>
          <a:bodyPr rot="0" vert="horz" wrap="square" lIns="74295" tIns="37148" rIns="74295" bIns="37148" anchor="t" anchorCtr="0">
            <a:noAutofit/>
          </a:bodyPr>
          <a:lstStyle/>
          <a:p>
            <a:r>
              <a:rPr lang="en-GB" sz="1000" b="1" dirty="0">
                <a:solidFill>
                  <a:prstClr val="black"/>
                </a:solidFill>
                <a:latin typeface="Arial Narrow" panose="020B0606020202030204" pitchFamily="34" charset="0"/>
                <a:ea typeface="Gill Sans MT"/>
                <a:cs typeface="Times New Roman" panose="02020603050405020304" pitchFamily="18" charset="0"/>
              </a:rPr>
              <a:t>Commentary</a:t>
            </a:r>
            <a:endParaRPr lang="en-GB" sz="1000" dirty="0">
              <a:solidFill>
                <a:prstClr val="black"/>
              </a:solidFill>
              <a:latin typeface="Gill Sans MT"/>
              <a:ea typeface="Gill Sans MT"/>
              <a:cs typeface="Times New Roman" panose="02020603050405020304" pitchFamily="18" charset="0"/>
            </a:endParaRPr>
          </a:p>
          <a:p>
            <a:pPr algn="just">
              <a:spcAft>
                <a:spcPts val="0"/>
              </a:spcAft>
            </a:pPr>
            <a:r>
              <a:rPr lang="en-GB" sz="1050" dirty="0" smtClean="0">
                <a:latin typeface="Arial Narrow" panose="020B0606020202030204" pitchFamily="34" charset="0"/>
                <a:ea typeface="Gill Sans MT"/>
                <a:cs typeface="Times New Roman" panose="02020603050405020304" pitchFamily="18" charset="0"/>
              </a:rPr>
              <a:t>The Your Views survey now has an increased focus on partnership working within local communities and asks respondents whether they feel confident that the police, local authority, and public sector partners (‘community safety partners’) work well together across a range of issues. 41.1% of respondents said they were confident or very confident that community safety partners would prevent crime and ASB. Generally speaking, respondents had less confidence in their local partners tackling crime and ASB compared to the other issues measured, which included protecting the vulnerable, supporting victims, keeping the area clean, and listening to people’s concerns. </a:t>
            </a:r>
            <a:endParaRPr lang="en-GB" sz="1050" dirty="0">
              <a:effectLst/>
              <a:latin typeface="Gill Sans MT"/>
              <a:ea typeface="Gill Sans MT"/>
              <a:cs typeface="Times New Roman" panose="02020603050405020304" pitchFamily="18" charset="0"/>
            </a:endParaRPr>
          </a:p>
        </p:txBody>
      </p:sp>
      <p:sp>
        <p:nvSpPr>
          <p:cNvPr id="19" name="Rectangle 18"/>
          <p:cNvSpPr/>
          <p:nvPr/>
        </p:nvSpPr>
        <p:spPr>
          <a:xfrm>
            <a:off x="320748" y="4568263"/>
            <a:ext cx="5424444" cy="415498"/>
          </a:xfrm>
          <a:prstGeom prst="rect">
            <a:avLst/>
          </a:prstGeom>
        </p:spPr>
        <p:txBody>
          <a:bodyPr wrap="square">
            <a:spAutoFit/>
          </a:bodyPr>
          <a:lstStyle/>
          <a:p>
            <a:r>
              <a:rPr lang="en-GB" sz="1050" b="1" dirty="0">
                <a:solidFill>
                  <a:prstClr val="black"/>
                </a:solidFill>
                <a:latin typeface="Arial Narrow" panose="020B0606020202030204" pitchFamily="34" charset="0"/>
              </a:rPr>
              <a:t>Objective: </a:t>
            </a:r>
            <a:r>
              <a:rPr lang="en-GB" sz="1050" b="1" dirty="0">
                <a:latin typeface="Arial Narrow" panose="020B0606020202030204" pitchFamily="34" charset="0"/>
                <a:ea typeface="Gill Sans MT"/>
                <a:cs typeface="Times New Roman" panose="02020603050405020304" pitchFamily="18" charset="0"/>
              </a:rPr>
              <a:t>More people will be confident that the police and partners will prevent </a:t>
            </a:r>
            <a:endParaRPr lang="en-GB" sz="1050" b="1" dirty="0" smtClean="0">
              <a:latin typeface="Arial Narrow" panose="020B0606020202030204" pitchFamily="34" charset="0"/>
              <a:ea typeface="Gill Sans MT"/>
              <a:cs typeface="Times New Roman" panose="02020603050405020304" pitchFamily="18" charset="0"/>
            </a:endParaRPr>
          </a:p>
          <a:p>
            <a:r>
              <a:rPr lang="en-GB" sz="1050" b="1" dirty="0" smtClean="0">
                <a:latin typeface="Arial Narrow" panose="020B0606020202030204" pitchFamily="34" charset="0"/>
                <a:ea typeface="Gill Sans MT"/>
                <a:cs typeface="Times New Roman" panose="02020603050405020304" pitchFamily="18" charset="0"/>
              </a:rPr>
              <a:t>crime </a:t>
            </a:r>
            <a:r>
              <a:rPr lang="en-GB" sz="1050" b="1" dirty="0">
                <a:latin typeface="Arial Narrow" panose="020B0606020202030204" pitchFamily="34" charset="0"/>
                <a:ea typeface="Gill Sans MT"/>
                <a:cs typeface="Times New Roman" panose="02020603050405020304" pitchFamily="18" charset="0"/>
              </a:rPr>
              <a:t>and anti-social behaviour</a:t>
            </a:r>
            <a:endParaRPr lang="en-GB" sz="1050" dirty="0">
              <a:solidFill>
                <a:prstClr val="black"/>
              </a:solidFill>
              <a:latin typeface="Arial Narrow" panose="020B060602020203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3436003488"/>
              </p:ext>
            </p:extLst>
          </p:nvPr>
        </p:nvGraphicFramePr>
        <p:xfrm>
          <a:off x="4733523" y="645117"/>
          <a:ext cx="4809805" cy="551475"/>
        </p:xfrm>
        <a:graphic>
          <a:graphicData uri="http://schemas.openxmlformats.org/drawingml/2006/table">
            <a:tbl>
              <a:tblPr firstRow="1" firstCol="1" bandRow="1"/>
              <a:tblGrid>
                <a:gridCol w="1093594"/>
                <a:gridCol w="530798"/>
                <a:gridCol w="567188"/>
                <a:gridCol w="719651"/>
                <a:gridCol w="545856"/>
                <a:gridCol w="637459"/>
                <a:gridCol w="715259"/>
              </a:tblGrid>
              <a:tr h="364863">
                <a:tc>
                  <a:txBody>
                    <a:bodyPr/>
                    <a:lstStyle/>
                    <a:p>
                      <a:pPr algn="l">
                        <a:spcAft>
                          <a:spcPts val="0"/>
                        </a:spcAft>
                      </a:pPr>
                      <a:r>
                        <a:rPr lang="en-GB" sz="1000" dirty="0" smtClean="0">
                          <a:solidFill>
                            <a:schemeClr val="bg1"/>
                          </a:solidFill>
                          <a:effectLst/>
                          <a:latin typeface="Arial Narrow" panose="020B0606020202030204" pitchFamily="34" charset="0"/>
                          <a:ea typeface="Gill Sans MT"/>
                          <a:cs typeface="Times New Roman" panose="02020603050405020304" pitchFamily="18" charset="0"/>
                        </a:rPr>
                        <a:t>Your Views Survey</a:t>
                      </a:r>
                    </a:p>
                    <a:p>
                      <a:pPr algn="l">
                        <a:spcAft>
                          <a:spcPts val="0"/>
                        </a:spcAft>
                      </a:pPr>
                      <a:r>
                        <a:rPr lang="en-GB" sz="1000" dirty="0" smtClean="0">
                          <a:solidFill>
                            <a:schemeClr val="bg1"/>
                          </a:solidFill>
                          <a:effectLst/>
                          <a:latin typeface="Arial Narrow" panose="020B0606020202030204" pitchFamily="34" charset="0"/>
                          <a:ea typeface="Gill Sans MT"/>
                          <a:cs typeface="Times New Roman" panose="02020603050405020304" pitchFamily="18" charset="0"/>
                        </a:rPr>
                        <a:t>(Sept. 2017)</a:t>
                      </a:r>
                      <a:endParaRPr lang="en-GB" sz="1050" dirty="0">
                        <a:solidFill>
                          <a:schemeClr val="bg1"/>
                        </a:solidFill>
                        <a:effectLst/>
                        <a:latin typeface="Gill Sans MT"/>
                        <a:ea typeface="Gill Sans MT"/>
                        <a:cs typeface="Times New Roman" panose="02020603050405020304" pitchFamily="18" charset="0"/>
                      </a:endParaRPr>
                    </a:p>
                  </a:txBody>
                  <a:tcPr marL="68580" marR="68580" marT="0" marB="0">
                    <a:lnL w="12700" cap="flat" cmpd="sng" algn="ctr">
                      <a:solidFill>
                        <a:srgbClr val="66B1CE"/>
                      </a:solidFill>
                      <a:prstDash val="solid"/>
                      <a:round/>
                      <a:headEnd type="none" w="med" len="med"/>
                      <a:tailEnd type="none" w="med" len="med"/>
                    </a:lnL>
                    <a:lnR>
                      <a:noFill/>
                    </a:lnR>
                    <a:lnT w="12700" cap="flat" cmpd="sng" algn="ctr">
                      <a:solidFill>
                        <a:srgbClr val="66B1CE"/>
                      </a:solidFill>
                      <a:prstDash val="solid"/>
                      <a:round/>
                      <a:headEnd type="none" w="med" len="med"/>
                      <a:tailEnd type="none" w="med" len="med"/>
                    </a:lnT>
                    <a:lnB w="12700" cap="flat" cmpd="sng" algn="ctr">
                      <a:solidFill>
                        <a:srgbClr val="66B1CE"/>
                      </a:solidFill>
                      <a:prstDash val="solid"/>
                      <a:round/>
                      <a:headEnd type="none" w="med" len="med"/>
                      <a:tailEnd type="none" w="med" len="med"/>
                    </a:lnB>
                    <a:solidFill>
                      <a:srgbClr val="66B1CE"/>
                    </a:solidFill>
                  </a:tcPr>
                </a:tc>
                <a:tc>
                  <a:txBody>
                    <a:bodyPr/>
                    <a:lstStyle/>
                    <a:p>
                      <a:pPr algn="ctr">
                        <a:spcAft>
                          <a:spcPts val="0"/>
                        </a:spcAft>
                      </a:pPr>
                      <a:r>
                        <a:rPr lang="en-GB" sz="1000" dirty="0">
                          <a:solidFill>
                            <a:srgbClr val="FFFFFF"/>
                          </a:solidFill>
                          <a:effectLst/>
                          <a:latin typeface="Arial Narrow" panose="020B0606020202030204" pitchFamily="34" charset="0"/>
                          <a:ea typeface="Gill Sans MT"/>
                          <a:cs typeface="Times New Roman" panose="02020603050405020304" pitchFamily="18" charset="0"/>
                        </a:rPr>
                        <a:t>West Yorks.</a:t>
                      </a:r>
                      <a:endParaRPr lang="en-GB" sz="1050" dirty="0">
                        <a:effectLst/>
                        <a:latin typeface="Gill Sans MT"/>
                        <a:ea typeface="Gill Sans MT"/>
                        <a:cs typeface="Times New Roman" panose="02020603050405020304" pitchFamily="18" charset="0"/>
                      </a:endParaRPr>
                    </a:p>
                  </a:txBody>
                  <a:tcPr marL="68580" marR="68580" marT="0" marB="0">
                    <a:lnL>
                      <a:noFill/>
                    </a:lnL>
                    <a:lnR>
                      <a:noFill/>
                    </a:lnR>
                    <a:lnT w="12700" cap="flat" cmpd="sng" algn="ctr">
                      <a:solidFill>
                        <a:srgbClr val="66B1CE"/>
                      </a:solidFill>
                      <a:prstDash val="solid"/>
                      <a:round/>
                      <a:headEnd type="none" w="med" len="med"/>
                      <a:tailEnd type="none" w="med" len="med"/>
                    </a:lnT>
                    <a:lnB w="12700" cap="flat" cmpd="sng" algn="ctr">
                      <a:solidFill>
                        <a:srgbClr val="66B1CE"/>
                      </a:solidFill>
                      <a:prstDash val="solid"/>
                      <a:round/>
                      <a:headEnd type="none" w="med" len="med"/>
                      <a:tailEnd type="none" w="med" len="med"/>
                    </a:lnB>
                    <a:solidFill>
                      <a:srgbClr val="66B1CE"/>
                    </a:solidFill>
                  </a:tcPr>
                </a:tc>
                <a:tc>
                  <a:txBody>
                    <a:bodyPr/>
                    <a:lstStyle/>
                    <a:p>
                      <a:pPr marL="0" algn="ctr" defTabSz="914400" rtl="0" eaLnBrk="1" latinLnBrk="0" hangingPunct="1">
                        <a:spcAft>
                          <a:spcPts val="0"/>
                        </a:spcAft>
                      </a:pPr>
                      <a:r>
                        <a:rPr lang="en-GB" sz="1000" kern="1200" dirty="0">
                          <a:solidFill>
                            <a:srgbClr val="FFFFFF"/>
                          </a:solidFill>
                          <a:effectLst/>
                          <a:latin typeface="Arial Narrow" panose="020B0606020202030204" pitchFamily="34" charset="0"/>
                          <a:ea typeface="Gill Sans MT"/>
                          <a:cs typeface="Times New Roman" panose="02020603050405020304" pitchFamily="18" charset="0"/>
                        </a:rPr>
                        <a:t>Bradford</a:t>
                      </a:r>
                    </a:p>
                  </a:txBody>
                  <a:tcPr marL="68580" marR="68580" marT="0" marB="0">
                    <a:lnL>
                      <a:noFill/>
                    </a:lnL>
                    <a:lnR>
                      <a:noFill/>
                    </a:lnR>
                    <a:lnT w="12700" cap="flat" cmpd="sng" algn="ctr">
                      <a:solidFill>
                        <a:srgbClr val="66B1CE"/>
                      </a:solidFill>
                      <a:prstDash val="solid"/>
                      <a:round/>
                      <a:headEnd type="none" w="med" len="med"/>
                      <a:tailEnd type="none" w="med" len="med"/>
                    </a:lnT>
                    <a:lnB w="12700" cap="flat" cmpd="sng" algn="ctr">
                      <a:solidFill>
                        <a:srgbClr val="66B1CE"/>
                      </a:solidFill>
                      <a:prstDash val="solid"/>
                      <a:round/>
                      <a:headEnd type="none" w="med" len="med"/>
                      <a:tailEnd type="none" w="med" len="med"/>
                    </a:lnB>
                    <a:solidFill>
                      <a:srgbClr val="66B1CE"/>
                    </a:solidFill>
                  </a:tcPr>
                </a:tc>
                <a:tc>
                  <a:txBody>
                    <a:bodyPr/>
                    <a:lstStyle/>
                    <a:p>
                      <a:pPr marL="0" algn="ctr" defTabSz="914400" rtl="0" eaLnBrk="1" latinLnBrk="0" hangingPunct="1">
                        <a:spcAft>
                          <a:spcPts val="0"/>
                        </a:spcAft>
                      </a:pPr>
                      <a:r>
                        <a:rPr lang="en-GB" sz="1000" kern="1200" dirty="0">
                          <a:solidFill>
                            <a:srgbClr val="FFFFFF"/>
                          </a:solidFill>
                          <a:effectLst/>
                          <a:latin typeface="Arial Narrow" panose="020B0606020202030204" pitchFamily="34" charset="0"/>
                          <a:ea typeface="Gill Sans MT"/>
                          <a:cs typeface="Times New Roman" panose="02020603050405020304" pitchFamily="18" charset="0"/>
                        </a:rPr>
                        <a:t>Calderdale</a:t>
                      </a:r>
                    </a:p>
                  </a:txBody>
                  <a:tcPr marL="68580" marR="68580" marT="0" marB="0">
                    <a:lnL>
                      <a:noFill/>
                    </a:lnL>
                    <a:lnR>
                      <a:noFill/>
                    </a:lnR>
                    <a:lnT w="12700" cap="flat" cmpd="sng" algn="ctr">
                      <a:solidFill>
                        <a:srgbClr val="66B1CE"/>
                      </a:solidFill>
                      <a:prstDash val="solid"/>
                      <a:round/>
                      <a:headEnd type="none" w="med" len="med"/>
                      <a:tailEnd type="none" w="med" len="med"/>
                    </a:lnT>
                    <a:lnB w="12700" cap="flat" cmpd="sng" algn="ctr">
                      <a:solidFill>
                        <a:srgbClr val="66B1CE"/>
                      </a:solidFill>
                      <a:prstDash val="solid"/>
                      <a:round/>
                      <a:headEnd type="none" w="med" len="med"/>
                      <a:tailEnd type="none" w="med" len="med"/>
                    </a:lnB>
                    <a:solidFill>
                      <a:srgbClr val="66B1CE"/>
                    </a:solidFill>
                  </a:tcPr>
                </a:tc>
                <a:tc>
                  <a:txBody>
                    <a:bodyPr/>
                    <a:lstStyle/>
                    <a:p>
                      <a:pPr marL="0" algn="ctr" defTabSz="914400" rtl="0" eaLnBrk="1" latinLnBrk="0" hangingPunct="1">
                        <a:spcAft>
                          <a:spcPts val="0"/>
                        </a:spcAft>
                      </a:pPr>
                      <a:r>
                        <a:rPr lang="en-GB" sz="1000" kern="1200" dirty="0">
                          <a:solidFill>
                            <a:srgbClr val="FFFFFF"/>
                          </a:solidFill>
                          <a:effectLst/>
                          <a:latin typeface="Arial Narrow" panose="020B0606020202030204" pitchFamily="34" charset="0"/>
                          <a:ea typeface="Gill Sans MT"/>
                          <a:cs typeface="Times New Roman" panose="02020603050405020304" pitchFamily="18" charset="0"/>
                        </a:rPr>
                        <a:t>Kirklees</a:t>
                      </a:r>
                    </a:p>
                  </a:txBody>
                  <a:tcPr marL="68580" marR="68580" marT="0" marB="0">
                    <a:lnL>
                      <a:noFill/>
                    </a:lnL>
                    <a:lnR>
                      <a:noFill/>
                    </a:lnR>
                    <a:lnT w="12700" cap="flat" cmpd="sng" algn="ctr">
                      <a:solidFill>
                        <a:srgbClr val="66B1CE"/>
                      </a:solidFill>
                      <a:prstDash val="solid"/>
                      <a:round/>
                      <a:headEnd type="none" w="med" len="med"/>
                      <a:tailEnd type="none" w="med" len="med"/>
                    </a:lnT>
                    <a:lnB w="12700" cap="flat" cmpd="sng" algn="ctr">
                      <a:solidFill>
                        <a:srgbClr val="66B1CE"/>
                      </a:solidFill>
                      <a:prstDash val="solid"/>
                      <a:round/>
                      <a:headEnd type="none" w="med" len="med"/>
                      <a:tailEnd type="none" w="med" len="med"/>
                    </a:lnB>
                    <a:solidFill>
                      <a:srgbClr val="66B1CE"/>
                    </a:solidFill>
                  </a:tcPr>
                </a:tc>
                <a:tc>
                  <a:txBody>
                    <a:bodyPr/>
                    <a:lstStyle/>
                    <a:p>
                      <a:pPr marL="0" algn="ctr" defTabSz="914400" rtl="0" eaLnBrk="1" latinLnBrk="0" hangingPunct="1">
                        <a:spcAft>
                          <a:spcPts val="0"/>
                        </a:spcAft>
                      </a:pPr>
                      <a:r>
                        <a:rPr lang="en-GB" sz="1000" kern="1200" dirty="0">
                          <a:solidFill>
                            <a:srgbClr val="FFFFFF"/>
                          </a:solidFill>
                          <a:effectLst/>
                          <a:latin typeface="Arial Narrow" panose="020B0606020202030204" pitchFamily="34" charset="0"/>
                          <a:ea typeface="Gill Sans MT"/>
                          <a:cs typeface="Times New Roman" panose="02020603050405020304" pitchFamily="18" charset="0"/>
                        </a:rPr>
                        <a:t>Leeds</a:t>
                      </a:r>
                    </a:p>
                  </a:txBody>
                  <a:tcPr marL="68580" marR="68580" marT="0" marB="0">
                    <a:lnL>
                      <a:noFill/>
                    </a:lnL>
                    <a:lnR>
                      <a:noFill/>
                    </a:lnR>
                    <a:lnT w="12700" cap="flat" cmpd="sng" algn="ctr">
                      <a:solidFill>
                        <a:srgbClr val="66B1CE"/>
                      </a:solidFill>
                      <a:prstDash val="solid"/>
                      <a:round/>
                      <a:headEnd type="none" w="med" len="med"/>
                      <a:tailEnd type="none" w="med" len="med"/>
                    </a:lnT>
                    <a:lnB w="12700" cap="flat" cmpd="sng" algn="ctr">
                      <a:solidFill>
                        <a:srgbClr val="66B1CE"/>
                      </a:solidFill>
                      <a:prstDash val="solid"/>
                      <a:round/>
                      <a:headEnd type="none" w="med" len="med"/>
                      <a:tailEnd type="none" w="med" len="med"/>
                    </a:lnB>
                    <a:solidFill>
                      <a:srgbClr val="66B1CE"/>
                    </a:solidFill>
                  </a:tcPr>
                </a:tc>
                <a:tc>
                  <a:txBody>
                    <a:bodyPr/>
                    <a:lstStyle/>
                    <a:p>
                      <a:pPr marL="0" algn="ctr" defTabSz="914400" rtl="0" eaLnBrk="1" latinLnBrk="0" hangingPunct="1">
                        <a:spcAft>
                          <a:spcPts val="0"/>
                        </a:spcAft>
                      </a:pPr>
                      <a:r>
                        <a:rPr lang="en-GB" sz="1000" kern="1200" dirty="0">
                          <a:solidFill>
                            <a:srgbClr val="FFFFFF"/>
                          </a:solidFill>
                          <a:effectLst/>
                          <a:latin typeface="Arial Narrow" panose="020B0606020202030204" pitchFamily="34" charset="0"/>
                          <a:ea typeface="Gill Sans MT"/>
                          <a:cs typeface="Times New Roman" panose="02020603050405020304" pitchFamily="18" charset="0"/>
                        </a:rPr>
                        <a:t>Wakefield</a:t>
                      </a:r>
                    </a:p>
                  </a:txBody>
                  <a:tcPr marL="68580" marR="68580" marT="0" marB="0">
                    <a:lnL>
                      <a:noFill/>
                    </a:lnL>
                    <a:lnR w="12700" cap="flat" cmpd="sng" algn="ctr">
                      <a:solidFill>
                        <a:srgbClr val="66B1CE"/>
                      </a:solidFill>
                      <a:prstDash val="solid"/>
                      <a:round/>
                      <a:headEnd type="none" w="med" len="med"/>
                      <a:tailEnd type="none" w="med" len="med"/>
                    </a:lnR>
                    <a:lnT w="12700" cap="flat" cmpd="sng" algn="ctr">
                      <a:solidFill>
                        <a:srgbClr val="66B1CE"/>
                      </a:solidFill>
                      <a:prstDash val="solid"/>
                      <a:round/>
                      <a:headEnd type="none" w="med" len="med"/>
                      <a:tailEnd type="none" w="med" len="med"/>
                    </a:lnT>
                    <a:lnB w="12700" cap="flat" cmpd="sng" algn="ctr">
                      <a:solidFill>
                        <a:srgbClr val="66B1CE"/>
                      </a:solidFill>
                      <a:prstDash val="solid"/>
                      <a:round/>
                      <a:headEnd type="none" w="med" len="med"/>
                      <a:tailEnd type="none" w="med" len="med"/>
                    </a:lnB>
                    <a:solidFill>
                      <a:srgbClr val="66B1CE"/>
                    </a:solidFill>
                  </a:tcPr>
                </a:tc>
              </a:tr>
              <a:tr h="186612">
                <a:tc>
                  <a:txBody>
                    <a:bodyPr/>
                    <a:lstStyle/>
                    <a:p>
                      <a:pPr algn="l">
                        <a:spcAft>
                          <a:spcPts val="0"/>
                        </a:spcAft>
                      </a:pPr>
                      <a:r>
                        <a:rPr lang="en-GB" sz="1100" dirty="0" smtClean="0">
                          <a:solidFill>
                            <a:srgbClr val="000000"/>
                          </a:solidFill>
                          <a:effectLst/>
                          <a:latin typeface="Arial Narrow" panose="020B0606020202030204" pitchFamily="34" charset="0"/>
                          <a:ea typeface="Gill Sans MT"/>
                          <a:cs typeface="Calibri" panose="020F0502020204030204" pitchFamily="34" charset="0"/>
                        </a:rPr>
                        <a:t>% feeling safe</a:t>
                      </a:r>
                      <a:endParaRPr lang="en-GB" sz="1100" dirty="0">
                        <a:effectLst/>
                        <a:latin typeface="Arial Narrow" panose="020B0606020202030204" pitchFamily="34" charset="0"/>
                        <a:ea typeface="Gill Sans MT"/>
                        <a:cs typeface="Times New Roman" panose="02020603050405020304" pitchFamily="18" charset="0"/>
                      </a:endParaRPr>
                    </a:p>
                  </a:txBody>
                  <a:tcPr marL="68580" marR="68580" marT="0" marB="0" anchor="ctr">
                    <a:lnL w="12700" cap="flat" cmpd="sng" algn="ctr">
                      <a:solidFill>
                        <a:srgbClr val="A3CFE1"/>
                      </a:solidFill>
                      <a:prstDash val="solid"/>
                      <a:round/>
                      <a:headEnd type="none" w="med" len="med"/>
                      <a:tailEnd type="none" w="med" len="med"/>
                    </a:lnL>
                    <a:lnR>
                      <a:noFill/>
                    </a:lnR>
                    <a:lnT w="12700" cap="flat" cmpd="sng" algn="ctr">
                      <a:solidFill>
                        <a:srgbClr val="66B1CE"/>
                      </a:solidFill>
                      <a:prstDash val="solid"/>
                      <a:round/>
                      <a:headEnd type="none" w="med" len="med"/>
                      <a:tailEnd type="none" w="med" len="med"/>
                    </a:lnT>
                    <a:lnB w="12700" cap="flat" cmpd="sng" algn="ctr">
                      <a:solidFill>
                        <a:srgbClr val="A3CFE1"/>
                      </a:solidFill>
                      <a:prstDash val="solid"/>
                      <a:round/>
                      <a:headEnd type="none" w="med" len="med"/>
                      <a:tailEnd type="none" w="med" len="med"/>
                    </a:lnB>
                    <a:solidFill>
                      <a:srgbClr val="E0EFF5"/>
                    </a:solidFill>
                  </a:tcPr>
                </a:tc>
                <a:tc>
                  <a:txBody>
                    <a:bodyPr/>
                    <a:lstStyle/>
                    <a:p>
                      <a:pPr algn="ctr" fontAlgn="t"/>
                      <a:r>
                        <a:rPr lang="en-GB" sz="1000" b="0" i="0" u="none" strike="noStrike" kern="1200" dirty="0" smtClean="0">
                          <a:solidFill>
                            <a:srgbClr val="000000"/>
                          </a:solidFill>
                          <a:effectLst/>
                          <a:latin typeface="Arial Narrow" panose="020B0606020202030204" pitchFamily="34" charset="0"/>
                          <a:ea typeface="+mn-ea"/>
                          <a:cs typeface="+mn-cs"/>
                        </a:rPr>
                        <a:t>82.3%</a:t>
                      </a:r>
                      <a:endParaRPr lang="en-GB" sz="1000" b="0" i="0" u="none" strike="noStrike" kern="1200" dirty="0">
                        <a:solidFill>
                          <a:srgbClr val="000000"/>
                        </a:solidFill>
                        <a:effectLst/>
                        <a:latin typeface="Arial Narrow" panose="020B0606020202030204" pitchFamily="34" charset="0"/>
                        <a:ea typeface="+mn-ea"/>
                        <a:cs typeface="+mn-cs"/>
                      </a:endParaRPr>
                    </a:p>
                  </a:txBody>
                  <a:tcPr marL="9525" marR="9525" marT="9525" marB="0">
                    <a:lnL>
                      <a:noFill/>
                    </a:lnL>
                    <a:lnR>
                      <a:noFill/>
                    </a:lnR>
                    <a:lnT w="12700" cap="flat" cmpd="sng" algn="ctr">
                      <a:solidFill>
                        <a:srgbClr val="66B1CE"/>
                      </a:solidFill>
                      <a:prstDash val="solid"/>
                      <a:round/>
                      <a:headEnd type="none" w="med" len="med"/>
                      <a:tailEnd type="none" w="med" len="med"/>
                    </a:lnT>
                    <a:lnB w="12700" cap="flat" cmpd="sng" algn="ctr">
                      <a:solidFill>
                        <a:srgbClr val="A3CFE1"/>
                      </a:solidFill>
                      <a:prstDash val="solid"/>
                      <a:round/>
                      <a:headEnd type="none" w="med" len="med"/>
                      <a:tailEnd type="none" w="med" len="med"/>
                    </a:lnB>
                    <a:solidFill>
                      <a:srgbClr val="E0EFF5"/>
                    </a:solidFill>
                  </a:tcPr>
                </a:tc>
                <a:tc>
                  <a:txBody>
                    <a:bodyPr/>
                    <a:lstStyle/>
                    <a:p>
                      <a:pPr algn="ctr" fontAlgn="t"/>
                      <a:r>
                        <a:rPr lang="en-GB" sz="1000" b="0" i="0" u="none" strike="noStrike" kern="1200" dirty="0" smtClean="0">
                          <a:solidFill>
                            <a:srgbClr val="000000"/>
                          </a:solidFill>
                          <a:effectLst/>
                          <a:latin typeface="Arial Narrow" panose="020B0606020202030204" pitchFamily="34" charset="0"/>
                          <a:ea typeface="+mn-ea"/>
                          <a:cs typeface="+mn-cs"/>
                        </a:rPr>
                        <a:t>76.0%</a:t>
                      </a:r>
                      <a:endParaRPr lang="en-GB" sz="1000" b="0" i="0" u="none" strike="noStrike" kern="1200" dirty="0">
                        <a:solidFill>
                          <a:srgbClr val="000000"/>
                        </a:solidFill>
                        <a:effectLst/>
                        <a:latin typeface="Arial Narrow" panose="020B0606020202030204" pitchFamily="34" charset="0"/>
                        <a:ea typeface="+mn-ea"/>
                        <a:cs typeface="+mn-cs"/>
                      </a:endParaRPr>
                    </a:p>
                  </a:txBody>
                  <a:tcPr marL="9525" marR="9525" marT="9525" marB="0">
                    <a:lnL>
                      <a:noFill/>
                    </a:lnL>
                    <a:lnR>
                      <a:noFill/>
                    </a:lnR>
                    <a:lnT w="12700" cap="flat" cmpd="sng" algn="ctr">
                      <a:solidFill>
                        <a:srgbClr val="66B1CE"/>
                      </a:solidFill>
                      <a:prstDash val="solid"/>
                      <a:round/>
                      <a:headEnd type="none" w="med" len="med"/>
                      <a:tailEnd type="none" w="med" len="med"/>
                    </a:lnT>
                    <a:lnB w="12700" cap="flat" cmpd="sng" algn="ctr">
                      <a:solidFill>
                        <a:srgbClr val="A3CFE1"/>
                      </a:solidFill>
                      <a:prstDash val="solid"/>
                      <a:round/>
                      <a:headEnd type="none" w="med" len="med"/>
                      <a:tailEnd type="none" w="med" len="med"/>
                    </a:lnB>
                    <a:solidFill>
                      <a:srgbClr val="E0EFF5"/>
                    </a:solidFill>
                  </a:tcPr>
                </a:tc>
                <a:tc>
                  <a:txBody>
                    <a:bodyPr/>
                    <a:lstStyle/>
                    <a:p>
                      <a:pPr algn="ctr" fontAlgn="t"/>
                      <a:r>
                        <a:rPr lang="en-GB" sz="1000" b="0" i="0" u="none" strike="noStrike" kern="1200" dirty="0" smtClean="0">
                          <a:solidFill>
                            <a:srgbClr val="000000"/>
                          </a:solidFill>
                          <a:effectLst/>
                          <a:latin typeface="Arial Narrow" panose="020B0606020202030204" pitchFamily="34" charset="0"/>
                          <a:ea typeface="+mn-ea"/>
                          <a:cs typeface="+mn-cs"/>
                        </a:rPr>
                        <a:t>86.0%</a:t>
                      </a:r>
                      <a:endParaRPr lang="en-GB" sz="1000" b="0" i="0" u="none" strike="noStrike" kern="1200" dirty="0">
                        <a:solidFill>
                          <a:srgbClr val="000000"/>
                        </a:solidFill>
                        <a:effectLst/>
                        <a:latin typeface="Arial Narrow" panose="020B0606020202030204" pitchFamily="34" charset="0"/>
                        <a:ea typeface="+mn-ea"/>
                        <a:cs typeface="+mn-cs"/>
                      </a:endParaRPr>
                    </a:p>
                  </a:txBody>
                  <a:tcPr marL="9525" marR="9525" marT="9525" marB="0">
                    <a:lnL>
                      <a:noFill/>
                    </a:lnL>
                    <a:lnR>
                      <a:noFill/>
                    </a:lnR>
                    <a:lnT w="12700" cap="flat" cmpd="sng" algn="ctr">
                      <a:solidFill>
                        <a:srgbClr val="66B1CE"/>
                      </a:solidFill>
                      <a:prstDash val="solid"/>
                      <a:round/>
                      <a:headEnd type="none" w="med" len="med"/>
                      <a:tailEnd type="none" w="med" len="med"/>
                    </a:lnT>
                    <a:lnB w="12700" cap="flat" cmpd="sng" algn="ctr">
                      <a:solidFill>
                        <a:srgbClr val="A3CFE1"/>
                      </a:solidFill>
                      <a:prstDash val="solid"/>
                      <a:round/>
                      <a:headEnd type="none" w="med" len="med"/>
                      <a:tailEnd type="none" w="med" len="med"/>
                    </a:lnB>
                    <a:solidFill>
                      <a:srgbClr val="E0EFF5"/>
                    </a:solidFill>
                  </a:tcPr>
                </a:tc>
                <a:tc>
                  <a:txBody>
                    <a:bodyPr/>
                    <a:lstStyle/>
                    <a:p>
                      <a:pPr algn="ctr" fontAlgn="t"/>
                      <a:r>
                        <a:rPr lang="en-GB" sz="1000" b="0" i="0" u="none" strike="noStrike" kern="1200" dirty="0" smtClean="0">
                          <a:solidFill>
                            <a:srgbClr val="000000"/>
                          </a:solidFill>
                          <a:effectLst/>
                          <a:latin typeface="Arial Narrow" panose="020B0606020202030204" pitchFamily="34" charset="0"/>
                          <a:ea typeface="+mn-ea"/>
                          <a:cs typeface="+mn-cs"/>
                        </a:rPr>
                        <a:t>84.4%</a:t>
                      </a:r>
                      <a:endParaRPr lang="en-GB" sz="1000" b="0" i="0" u="none" strike="noStrike" kern="1200" dirty="0">
                        <a:solidFill>
                          <a:srgbClr val="000000"/>
                        </a:solidFill>
                        <a:effectLst/>
                        <a:latin typeface="Arial Narrow" panose="020B0606020202030204" pitchFamily="34" charset="0"/>
                        <a:ea typeface="+mn-ea"/>
                        <a:cs typeface="+mn-cs"/>
                      </a:endParaRPr>
                    </a:p>
                  </a:txBody>
                  <a:tcPr marL="9525" marR="9525" marT="9525" marB="0">
                    <a:lnL>
                      <a:noFill/>
                    </a:lnL>
                    <a:lnR>
                      <a:noFill/>
                    </a:lnR>
                    <a:lnT w="12700" cap="flat" cmpd="sng" algn="ctr">
                      <a:solidFill>
                        <a:srgbClr val="66B1CE"/>
                      </a:solidFill>
                      <a:prstDash val="solid"/>
                      <a:round/>
                      <a:headEnd type="none" w="med" len="med"/>
                      <a:tailEnd type="none" w="med" len="med"/>
                    </a:lnT>
                    <a:lnB w="12700" cap="flat" cmpd="sng" algn="ctr">
                      <a:solidFill>
                        <a:srgbClr val="A3CFE1"/>
                      </a:solidFill>
                      <a:prstDash val="solid"/>
                      <a:round/>
                      <a:headEnd type="none" w="med" len="med"/>
                      <a:tailEnd type="none" w="med" len="med"/>
                    </a:lnB>
                    <a:solidFill>
                      <a:srgbClr val="E0EFF5"/>
                    </a:solidFill>
                  </a:tcPr>
                </a:tc>
                <a:tc>
                  <a:txBody>
                    <a:bodyPr/>
                    <a:lstStyle/>
                    <a:p>
                      <a:pPr algn="ctr" fontAlgn="t"/>
                      <a:r>
                        <a:rPr lang="en-GB" sz="1000" b="0" i="0" u="none" strike="noStrike" kern="1200" dirty="0" smtClean="0">
                          <a:solidFill>
                            <a:srgbClr val="000000"/>
                          </a:solidFill>
                          <a:effectLst/>
                          <a:latin typeface="Arial Narrow" panose="020B0606020202030204" pitchFamily="34" charset="0"/>
                          <a:ea typeface="+mn-ea"/>
                          <a:cs typeface="+mn-cs"/>
                        </a:rPr>
                        <a:t>84.8%</a:t>
                      </a:r>
                      <a:endParaRPr lang="en-GB" sz="1000" b="0" i="0" u="none" strike="noStrike" kern="1200" dirty="0">
                        <a:solidFill>
                          <a:srgbClr val="000000"/>
                        </a:solidFill>
                        <a:effectLst/>
                        <a:latin typeface="Arial Narrow" panose="020B0606020202030204" pitchFamily="34" charset="0"/>
                        <a:ea typeface="+mn-ea"/>
                        <a:cs typeface="+mn-cs"/>
                      </a:endParaRPr>
                    </a:p>
                  </a:txBody>
                  <a:tcPr marL="9525" marR="9525" marT="9525" marB="0">
                    <a:lnL>
                      <a:noFill/>
                    </a:lnL>
                    <a:lnR>
                      <a:noFill/>
                    </a:lnR>
                    <a:lnT w="12700" cap="flat" cmpd="sng" algn="ctr">
                      <a:solidFill>
                        <a:srgbClr val="66B1CE"/>
                      </a:solidFill>
                      <a:prstDash val="solid"/>
                      <a:round/>
                      <a:headEnd type="none" w="med" len="med"/>
                      <a:tailEnd type="none" w="med" len="med"/>
                    </a:lnT>
                    <a:lnB w="12700" cap="flat" cmpd="sng" algn="ctr">
                      <a:solidFill>
                        <a:srgbClr val="A3CFE1"/>
                      </a:solidFill>
                      <a:prstDash val="solid"/>
                      <a:round/>
                      <a:headEnd type="none" w="med" len="med"/>
                      <a:tailEnd type="none" w="med" len="med"/>
                    </a:lnB>
                    <a:solidFill>
                      <a:srgbClr val="E0EFF5"/>
                    </a:solidFill>
                  </a:tcPr>
                </a:tc>
                <a:tc>
                  <a:txBody>
                    <a:bodyPr/>
                    <a:lstStyle/>
                    <a:p>
                      <a:pPr algn="ctr" fontAlgn="t"/>
                      <a:r>
                        <a:rPr lang="en-GB" sz="1000" b="0" i="0" u="none" strike="noStrike" kern="1200" dirty="0" smtClean="0">
                          <a:solidFill>
                            <a:srgbClr val="000000"/>
                          </a:solidFill>
                          <a:effectLst/>
                          <a:latin typeface="Arial Narrow" panose="020B0606020202030204" pitchFamily="34" charset="0"/>
                          <a:ea typeface="+mn-ea"/>
                          <a:cs typeface="+mn-cs"/>
                        </a:rPr>
                        <a:t>80.3%</a:t>
                      </a:r>
                      <a:endParaRPr lang="en-GB" sz="1000" b="0" i="0" u="none" strike="noStrike" kern="1200" dirty="0">
                        <a:solidFill>
                          <a:srgbClr val="000000"/>
                        </a:solidFill>
                        <a:effectLst/>
                        <a:latin typeface="Arial Narrow" panose="020B0606020202030204" pitchFamily="34" charset="0"/>
                        <a:ea typeface="+mn-ea"/>
                        <a:cs typeface="+mn-cs"/>
                      </a:endParaRPr>
                    </a:p>
                  </a:txBody>
                  <a:tcPr marL="9525" marR="9525" marT="9525" marB="0">
                    <a:lnL>
                      <a:noFill/>
                    </a:lnL>
                    <a:lnR w="12700" cap="flat" cmpd="sng" algn="ctr">
                      <a:solidFill>
                        <a:srgbClr val="A3CFE1"/>
                      </a:solidFill>
                      <a:prstDash val="solid"/>
                      <a:round/>
                      <a:headEnd type="none" w="med" len="med"/>
                      <a:tailEnd type="none" w="med" len="med"/>
                    </a:lnR>
                    <a:lnT w="12700" cap="flat" cmpd="sng" algn="ctr">
                      <a:solidFill>
                        <a:srgbClr val="66B1CE"/>
                      </a:solidFill>
                      <a:prstDash val="solid"/>
                      <a:round/>
                      <a:headEnd type="none" w="med" len="med"/>
                      <a:tailEnd type="none" w="med" len="med"/>
                    </a:lnT>
                    <a:lnB w="12700" cap="flat" cmpd="sng" algn="ctr">
                      <a:solidFill>
                        <a:srgbClr val="A3CFE1"/>
                      </a:solidFill>
                      <a:prstDash val="solid"/>
                      <a:round/>
                      <a:headEnd type="none" w="med" len="med"/>
                      <a:tailEnd type="none" w="med" len="med"/>
                    </a:lnB>
                    <a:solidFill>
                      <a:srgbClr val="E0EFF5"/>
                    </a:solidFill>
                  </a:tcPr>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3758718564"/>
              </p:ext>
            </p:extLst>
          </p:nvPr>
        </p:nvGraphicFramePr>
        <p:xfrm>
          <a:off x="4703747" y="2621102"/>
          <a:ext cx="4861691" cy="539800"/>
        </p:xfrm>
        <a:graphic>
          <a:graphicData uri="http://schemas.openxmlformats.org/drawingml/2006/table">
            <a:tbl>
              <a:tblPr firstRow="1" firstCol="1" bandRow="1"/>
              <a:tblGrid>
                <a:gridCol w="1164043"/>
                <a:gridCol w="566057"/>
                <a:gridCol w="609600"/>
                <a:gridCol w="711200"/>
                <a:gridCol w="587829"/>
                <a:gridCol w="609600"/>
                <a:gridCol w="613362"/>
              </a:tblGrid>
              <a:tr h="352689">
                <a:tc>
                  <a:txBody>
                    <a:bodyPr/>
                    <a:lstStyle/>
                    <a:p>
                      <a:pPr algn="l">
                        <a:spcAft>
                          <a:spcPts val="0"/>
                        </a:spcAft>
                      </a:pPr>
                      <a:r>
                        <a:rPr lang="en-GB" sz="1000" dirty="0" smtClean="0">
                          <a:solidFill>
                            <a:schemeClr val="bg1"/>
                          </a:solidFill>
                          <a:effectLst/>
                          <a:latin typeface="Arial Narrow" panose="020B0606020202030204" pitchFamily="34" charset="0"/>
                          <a:ea typeface="Gill Sans MT"/>
                          <a:cs typeface="Times New Roman" panose="02020603050405020304" pitchFamily="18" charset="0"/>
                        </a:rPr>
                        <a:t>Your Views Survey</a:t>
                      </a:r>
                    </a:p>
                    <a:p>
                      <a:pPr algn="l">
                        <a:spcAft>
                          <a:spcPts val="0"/>
                        </a:spcAft>
                      </a:pPr>
                      <a:r>
                        <a:rPr lang="en-GB" sz="1000" dirty="0" smtClean="0">
                          <a:solidFill>
                            <a:schemeClr val="bg1"/>
                          </a:solidFill>
                          <a:effectLst/>
                          <a:latin typeface="Arial Narrow" panose="020B0606020202030204" pitchFamily="34" charset="0"/>
                          <a:ea typeface="Gill Sans MT"/>
                          <a:cs typeface="Times New Roman" panose="02020603050405020304" pitchFamily="18" charset="0"/>
                        </a:rPr>
                        <a:t>(Sept. 2017)</a:t>
                      </a:r>
                      <a:endParaRPr lang="en-GB" sz="1000" dirty="0">
                        <a:solidFill>
                          <a:schemeClr val="bg1"/>
                        </a:solidFill>
                        <a:effectLst/>
                        <a:latin typeface="Gill Sans MT"/>
                        <a:ea typeface="Gill Sans MT"/>
                        <a:cs typeface="Times New Roman" panose="02020603050405020304" pitchFamily="18" charset="0"/>
                      </a:endParaRPr>
                    </a:p>
                  </a:txBody>
                  <a:tcPr marL="68580" marR="68580" marT="0" marB="0">
                    <a:lnL w="12700" cap="flat" cmpd="sng" algn="ctr">
                      <a:solidFill>
                        <a:srgbClr val="66B1CE"/>
                      </a:solidFill>
                      <a:prstDash val="solid"/>
                      <a:round/>
                      <a:headEnd type="none" w="med" len="med"/>
                      <a:tailEnd type="none" w="med" len="med"/>
                    </a:lnL>
                    <a:lnR>
                      <a:noFill/>
                    </a:lnR>
                    <a:lnT w="12700" cap="flat" cmpd="sng" algn="ctr">
                      <a:solidFill>
                        <a:srgbClr val="66B1CE"/>
                      </a:solidFill>
                      <a:prstDash val="solid"/>
                      <a:round/>
                      <a:headEnd type="none" w="med" len="med"/>
                      <a:tailEnd type="none" w="med" len="med"/>
                    </a:lnT>
                    <a:lnB w="12700" cap="flat" cmpd="sng" algn="ctr">
                      <a:solidFill>
                        <a:srgbClr val="66B1CE"/>
                      </a:solidFill>
                      <a:prstDash val="solid"/>
                      <a:round/>
                      <a:headEnd type="none" w="med" len="med"/>
                      <a:tailEnd type="none" w="med" len="med"/>
                    </a:lnB>
                    <a:solidFill>
                      <a:srgbClr val="66B1CE"/>
                    </a:solidFill>
                  </a:tcPr>
                </a:tc>
                <a:tc>
                  <a:txBody>
                    <a:bodyPr/>
                    <a:lstStyle/>
                    <a:p>
                      <a:pPr algn="ctr">
                        <a:spcAft>
                          <a:spcPts val="0"/>
                        </a:spcAft>
                      </a:pPr>
                      <a:r>
                        <a:rPr lang="en-GB" sz="1000" dirty="0">
                          <a:solidFill>
                            <a:srgbClr val="FFFFFF"/>
                          </a:solidFill>
                          <a:effectLst/>
                          <a:latin typeface="Arial Narrow" panose="020B0606020202030204" pitchFamily="34" charset="0"/>
                          <a:ea typeface="Gill Sans MT"/>
                          <a:cs typeface="Times New Roman" panose="02020603050405020304" pitchFamily="18" charset="0"/>
                        </a:rPr>
                        <a:t>West Yorks.</a:t>
                      </a:r>
                      <a:endParaRPr lang="en-GB" sz="1000" dirty="0">
                        <a:effectLst/>
                        <a:latin typeface="Arial Narrow" panose="020B0606020202030204" pitchFamily="34" charset="0"/>
                        <a:ea typeface="Gill Sans MT"/>
                        <a:cs typeface="Times New Roman" panose="02020603050405020304" pitchFamily="18" charset="0"/>
                      </a:endParaRPr>
                    </a:p>
                  </a:txBody>
                  <a:tcPr marL="68580" marR="68580" marT="0" marB="0">
                    <a:lnL>
                      <a:noFill/>
                    </a:lnL>
                    <a:lnR>
                      <a:noFill/>
                    </a:lnR>
                    <a:lnT w="12700" cap="flat" cmpd="sng" algn="ctr">
                      <a:solidFill>
                        <a:srgbClr val="66B1CE"/>
                      </a:solidFill>
                      <a:prstDash val="solid"/>
                      <a:round/>
                      <a:headEnd type="none" w="med" len="med"/>
                      <a:tailEnd type="none" w="med" len="med"/>
                    </a:lnT>
                    <a:lnB w="12700" cap="flat" cmpd="sng" algn="ctr">
                      <a:solidFill>
                        <a:srgbClr val="66B1CE"/>
                      </a:solidFill>
                      <a:prstDash val="solid"/>
                      <a:round/>
                      <a:headEnd type="none" w="med" len="med"/>
                      <a:tailEnd type="none" w="med" len="med"/>
                    </a:lnB>
                    <a:solidFill>
                      <a:srgbClr val="66B1CE"/>
                    </a:solidFill>
                  </a:tcPr>
                </a:tc>
                <a:tc>
                  <a:txBody>
                    <a:bodyPr/>
                    <a:lstStyle/>
                    <a:p>
                      <a:pPr algn="ctr">
                        <a:spcAft>
                          <a:spcPts val="0"/>
                        </a:spcAft>
                      </a:pPr>
                      <a:r>
                        <a:rPr lang="en-GB" sz="1000" dirty="0">
                          <a:solidFill>
                            <a:srgbClr val="FFFFFF"/>
                          </a:solidFill>
                          <a:effectLst/>
                          <a:latin typeface="Arial Narrow" panose="020B0606020202030204" pitchFamily="34" charset="0"/>
                          <a:ea typeface="Gill Sans MT"/>
                          <a:cs typeface="Times New Roman" panose="02020603050405020304" pitchFamily="18" charset="0"/>
                        </a:rPr>
                        <a:t>Bradford</a:t>
                      </a:r>
                      <a:endParaRPr lang="en-GB" sz="1000" dirty="0">
                        <a:effectLst/>
                        <a:latin typeface="Arial Narrow" panose="020B0606020202030204" pitchFamily="34" charset="0"/>
                        <a:ea typeface="Gill Sans MT"/>
                        <a:cs typeface="Times New Roman" panose="02020603050405020304" pitchFamily="18" charset="0"/>
                      </a:endParaRPr>
                    </a:p>
                  </a:txBody>
                  <a:tcPr marL="68580" marR="68580" marT="0" marB="0">
                    <a:lnL>
                      <a:noFill/>
                    </a:lnL>
                    <a:lnR>
                      <a:noFill/>
                    </a:lnR>
                    <a:lnT w="12700" cap="flat" cmpd="sng" algn="ctr">
                      <a:solidFill>
                        <a:srgbClr val="66B1CE"/>
                      </a:solidFill>
                      <a:prstDash val="solid"/>
                      <a:round/>
                      <a:headEnd type="none" w="med" len="med"/>
                      <a:tailEnd type="none" w="med" len="med"/>
                    </a:lnT>
                    <a:lnB w="12700" cap="flat" cmpd="sng" algn="ctr">
                      <a:solidFill>
                        <a:srgbClr val="66B1CE"/>
                      </a:solidFill>
                      <a:prstDash val="solid"/>
                      <a:round/>
                      <a:headEnd type="none" w="med" len="med"/>
                      <a:tailEnd type="none" w="med" len="med"/>
                    </a:lnB>
                    <a:solidFill>
                      <a:srgbClr val="66B1CE"/>
                    </a:solidFill>
                  </a:tcPr>
                </a:tc>
                <a:tc>
                  <a:txBody>
                    <a:bodyPr/>
                    <a:lstStyle/>
                    <a:p>
                      <a:pPr algn="ctr">
                        <a:spcAft>
                          <a:spcPts val="0"/>
                        </a:spcAft>
                      </a:pPr>
                      <a:r>
                        <a:rPr lang="en-GB" sz="1000" dirty="0">
                          <a:solidFill>
                            <a:srgbClr val="FFFFFF"/>
                          </a:solidFill>
                          <a:effectLst/>
                          <a:latin typeface="Arial Narrow" panose="020B0606020202030204" pitchFamily="34" charset="0"/>
                          <a:ea typeface="Gill Sans MT"/>
                          <a:cs typeface="Times New Roman" panose="02020603050405020304" pitchFamily="18" charset="0"/>
                        </a:rPr>
                        <a:t>Calderdale</a:t>
                      </a:r>
                      <a:endParaRPr lang="en-GB" sz="1000" dirty="0">
                        <a:effectLst/>
                        <a:latin typeface="Arial Narrow" panose="020B0606020202030204" pitchFamily="34" charset="0"/>
                        <a:ea typeface="Gill Sans MT"/>
                        <a:cs typeface="Times New Roman" panose="02020603050405020304" pitchFamily="18" charset="0"/>
                      </a:endParaRPr>
                    </a:p>
                  </a:txBody>
                  <a:tcPr marL="68580" marR="68580" marT="0" marB="0">
                    <a:lnL>
                      <a:noFill/>
                    </a:lnL>
                    <a:lnR>
                      <a:noFill/>
                    </a:lnR>
                    <a:lnT w="12700" cap="flat" cmpd="sng" algn="ctr">
                      <a:solidFill>
                        <a:srgbClr val="66B1CE"/>
                      </a:solidFill>
                      <a:prstDash val="solid"/>
                      <a:round/>
                      <a:headEnd type="none" w="med" len="med"/>
                      <a:tailEnd type="none" w="med" len="med"/>
                    </a:lnT>
                    <a:lnB w="12700" cap="flat" cmpd="sng" algn="ctr">
                      <a:solidFill>
                        <a:srgbClr val="66B1CE"/>
                      </a:solidFill>
                      <a:prstDash val="solid"/>
                      <a:round/>
                      <a:headEnd type="none" w="med" len="med"/>
                      <a:tailEnd type="none" w="med" len="med"/>
                    </a:lnB>
                    <a:solidFill>
                      <a:srgbClr val="66B1CE"/>
                    </a:solidFill>
                  </a:tcPr>
                </a:tc>
                <a:tc>
                  <a:txBody>
                    <a:bodyPr/>
                    <a:lstStyle/>
                    <a:p>
                      <a:pPr algn="ctr">
                        <a:spcAft>
                          <a:spcPts val="0"/>
                        </a:spcAft>
                      </a:pPr>
                      <a:r>
                        <a:rPr lang="en-GB" sz="1000" dirty="0">
                          <a:solidFill>
                            <a:srgbClr val="FFFFFF"/>
                          </a:solidFill>
                          <a:effectLst/>
                          <a:latin typeface="Arial Narrow" panose="020B0606020202030204" pitchFamily="34" charset="0"/>
                          <a:ea typeface="Gill Sans MT"/>
                          <a:cs typeface="Times New Roman" panose="02020603050405020304" pitchFamily="18" charset="0"/>
                        </a:rPr>
                        <a:t>Kirklees</a:t>
                      </a:r>
                      <a:endParaRPr lang="en-GB" sz="1000" dirty="0">
                        <a:effectLst/>
                        <a:latin typeface="Arial Narrow" panose="020B0606020202030204" pitchFamily="34" charset="0"/>
                        <a:ea typeface="Gill Sans MT"/>
                        <a:cs typeface="Times New Roman" panose="02020603050405020304" pitchFamily="18" charset="0"/>
                      </a:endParaRPr>
                    </a:p>
                  </a:txBody>
                  <a:tcPr marL="68580" marR="68580" marT="0" marB="0">
                    <a:lnL>
                      <a:noFill/>
                    </a:lnL>
                    <a:lnR>
                      <a:noFill/>
                    </a:lnR>
                    <a:lnT w="12700" cap="flat" cmpd="sng" algn="ctr">
                      <a:solidFill>
                        <a:srgbClr val="66B1CE"/>
                      </a:solidFill>
                      <a:prstDash val="solid"/>
                      <a:round/>
                      <a:headEnd type="none" w="med" len="med"/>
                      <a:tailEnd type="none" w="med" len="med"/>
                    </a:lnT>
                    <a:lnB w="12700" cap="flat" cmpd="sng" algn="ctr">
                      <a:solidFill>
                        <a:srgbClr val="66B1CE"/>
                      </a:solidFill>
                      <a:prstDash val="solid"/>
                      <a:round/>
                      <a:headEnd type="none" w="med" len="med"/>
                      <a:tailEnd type="none" w="med" len="med"/>
                    </a:lnB>
                    <a:solidFill>
                      <a:srgbClr val="66B1CE"/>
                    </a:solidFill>
                  </a:tcPr>
                </a:tc>
                <a:tc>
                  <a:txBody>
                    <a:bodyPr/>
                    <a:lstStyle/>
                    <a:p>
                      <a:pPr algn="ctr">
                        <a:spcAft>
                          <a:spcPts val="0"/>
                        </a:spcAft>
                      </a:pPr>
                      <a:r>
                        <a:rPr lang="en-GB" sz="1000" dirty="0">
                          <a:solidFill>
                            <a:srgbClr val="FFFFFF"/>
                          </a:solidFill>
                          <a:effectLst/>
                          <a:latin typeface="Arial Narrow" panose="020B0606020202030204" pitchFamily="34" charset="0"/>
                          <a:ea typeface="Gill Sans MT"/>
                          <a:cs typeface="Times New Roman" panose="02020603050405020304" pitchFamily="18" charset="0"/>
                        </a:rPr>
                        <a:t>Leeds</a:t>
                      </a:r>
                      <a:endParaRPr lang="en-GB" sz="1000" dirty="0">
                        <a:effectLst/>
                        <a:latin typeface="Arial Narrow" panose="020B0606020202030204" pitchFamily="34" charset="0"/>
                        <a:ea typeface="Gill Sans MT"/>
                        <a:cs typeface="Times New Roman" panose="02020603050405020304" pitchFamily="18" charset="0"/>
                      </a:endParaRPr>
                    </a:p>
                  </a:txBody>
                  <a:tcPr marL="68580" marR="68580" marT="0" marB="0">
                    <a:lnL>
                      <a:noFill/>
                    </a:lnL>
                    <a:lnR>
                      <a:noFill/>
                    </a:lnR>
                    <a:lnT w="12700" cap="flat" cmpd="sng" algn="ctr">
                      <a:solidFill>
                        <a:srgbClr val="66B1CE"/>
                      </a:solidFill>
                      <a:prstDash val="solid"/>
                      <a:round/>
                      <a:headEnd type="none" w="med" len="med"/>
                      <a:tailEnd type="none" w="med" len="med"/>
                    </a:lnT>
                    <a:lnB w="12700" cap="flat" cmpd="sng" algn="ctr">
                      <a:solidFill>
                        <a:srgbClr val="66B1CE"/>
                      </a:solidFill>
                      <a:prstDash val="solid"/>
                      <a:round/>
                      <a:headEnd type="none" w="med" len="med"/>
                      <a:tailEnd type="none" w="med" len="med"/>
                    </a:lnB>
                    <a:solidFill>
                      <a:srgbClr val="66B1CE"/>
                    </a:solidFill>
                  </a:tcPr>
                </a:tc>
                <a:tc>
                  <a:txBody>
                    <a:bodyPr/>
                    <a:lstStyle/>
                    <a:p>
                      <a:pPr algn="ctr">
                        <a:spcAft>
                          <a:spcPts val="0"/>
                        </a:spcAft>
                      </a:pPr>
                      <a:r>
                        <a:rPr lang="en-GB" sz="1000" dirty="0">
                          <a:solidFill>
                            <a:srgbClr val="FFFFFF"/>
                          </a:solidFill>
                          <a:effectLst/>
                          <a:latin typeface="Arial Narrow" panose="020B0606020202030204" pitchFamily="34" charset="0"/>
                          <a:ea typeface="Gill Sans MT"/>
                          <a:cs typeface="Times New Roman" panose="02020603050405020304" pitchFamily="18" charset="0"/>
                        </a:rPr>
                        <a:t>Wakefield</a:t>
                      </a:r>
                      <a:endParaRPr lang="en-GB" sz="1000" dirty="0">
                        <a:effectLst/>
                        <a:latin typeface="Arial Narrow" panose="020B0606020202030204" pitchFamily="34" charset="0"/>
                        <a:ea typeface="Gill Sans MT"/>
                        <a:cs typeface="Times New Roman" panose="02020603050405020304" pitchFamily="18" charset="0"/>
                      </a:endParaRPr>
                    </a:p>
                  </a:txBody>
                  <a:tcPr marL="68580" marR="68580" marT="0" marB="0">
                    <a:lnL>
                      <a:noFill/>
                    </a:lnL>
                    <a:lnR w="12700" cap="flat" cmpd="sng" algn="ctr">
                      <a:solidFill>
                        <a:srgbClr val="66B1CE"/>
                      </a:solidFill>
                      <a:prstDash val="solid"/>
                      <a:round/>
                      <a:headEnd type="none" w="med" len="med"/>
                      <a:tailEnd type="none" w="med" len="med"/>
                    </a:lnR>
                    <a:lnT w="12700" cap="flat" cmpd="sng" algn="ctr">
                      <a:solidFill>
                        <a:srgbClr val="66B1CE"/>
                      </a:solidFill>
                      <a:prstDash val="solid"/>
                      <a:round/>
                      <a:headEnd type="none" w="med" len="med"/>
                      <a:tailEnd type="none" w="med" len="med"/>
                    </a:lnT>
                    <a:lnB w="12700" cap="flat" cmpd="sng" algn="ctr">
                      <a:solidFill>
                        <a:srgbClr val="66B1CE"/>
                      </a:solidFill>
                      <a:prstDash val="solid"/>
                      <a:round/>
                      <a:headEnd type="none" w="med" len="med"/>
                      <a:tailEnd type="none" w="med" len="med"/>
                    </a:lnB>
                    <a:solidFill>
                      <a:srgbClr val="66B1CE"/>
                    </a:solidFill>
                  </a:tcPr>
                </a:tc>
              </a:tr>
              <a:tr h="187111">
                <a:tc>
                  <a:txBody>
                    <a:bodyPr/>
                    <a:lstStyle/>
                    <a:p>
                      <a:pPr algn="l" rtl="0" fontAlgn="ctr"/>
                      <a:r>
                        <a:rPr lang="en-GB" sz="1000" b="0" i="0" u="none" strike="noStrike" dirty="0" smtClean="0">
                          <a:solidFill>
                            <a:srgbClr val="000000"/>
                          </a:solidFill>
                          <a:effectLst/>
                          <a:latin typeface="Arial Narrow" panose="020B0606020202030204" pitchFamily="34" charset="0"/>
                        </a:rPr>
                        <a:t> % good / excellent</a:t>
                      </a:r>
                      <a:endParaRPr lang="en-GB" sz="1000" b="0" i="0" u="none" strike="noStrike" dirty="0">
                        <a:solidFill>
                          <a:srgbClr val="000000"/>
                        </a:solidFill>
                        <a:effectLst/>
                        <a:latin typeface="Arial Narrow" panose="020B0606020202030204" pitchFamily="34" charset="0"/>
                      </a:endParaRPr>
                    </a:p>
                  </a:txBody>
                  <a:tcPr marL="68580" marR="68580" marT="0" marB="0" anchor="ctr">
                    <a:lnL w="12700" cap="flat" cmpd="sng" algn="ctr">
                      <a:solidFill>
                        <a:srgbClr val="A3CFE1"/>
                      </a:solidFill>
                      <a:prstDash val="solid"/>
                      <a:round/>
                      <a:headEnd type="none" w="med" len="med"/>
                      <a:tailEnd type="none" w="med" len="med"/>
                    </a:lnL>
                    <a:lnR>
                      <a:noFill/>
                    </a:lnR>
                    <a:lnT w="12700" cap="flat" cmpd="sng" algn="ctr">
                      <a:solidFill>
                        <a:srgbClr val="66B1CE"/>
                      </a:solidFill>
                      <a:prstDash val="solid"/>
                      <a:round/>
                      <a:headEnd type="none" w="med" len="med"/>
                      <a:tailEnd type="none" w="med" len="med"/>
                    </a:lnT>
                    <a:lnB w="12700" cap="flat" cmpd="sng" algn="ctr">
                      <a:solidFill>
                        <a:srgbClr val="A3CFE1"/>
                      </a:solidFill>
                      <a:prstDash val="solid"/>
                      <a:round/>
                      <a:headEnd type="none" w="med" len="med"/>
                      <a:tailEnd type="none" w="med" len="med"/>
                    </a:lnB>
                    <a:solidFill>
                      <a:srgbClr val="E0EFF5"/>
                    </a:solidFill>
                  </a:tcPr>
                </a:tc>
                <a:tc>
                  <a:txBody>
                    <a:bodyPr/>
                    <a:lstStyle/>
                    <a:p>
                      <a:pPr algn="ctr" fontAlgn="ctr"/>
                      <a:r>
                        <a:rPr lang="en-GB" sz="1000" b="0" i="0" u="none" strike="noStrike" kern="1200" dirty="0" smtClean="0">
                          <a:solidFill>
                            <a:srgbClr val="000000"/>
                          </a:solidFill>
                          <a:effectLst/>
                          <a:latin typeface="Arial Narrow" panose="020B0606020202030204" pitchFamily="34" charset="0"/>
                          <a:ea typeface="+mn-ea"/>
                          <a:cs typeface="+mn-cs"/>
                        </a:rPr>
                        <a:t>44.3%</a:t>
                      </a:r>
                      <a:endParaRPr lang="en-GB" sz="1000" b="0" i="0" u="none" strike="noStrike" kern="1200" dirty="0">
                        <a:solidFill>
                          <a:srgbClr val="000000"/>
                        </a:solidFill>
                        <a:effectLst/>
                        <a:latin typeface="Arial Narrow" panose="020B0606020202030204" pitchFamily="34" charset="0"/>
                        <a:ea typeface="+mn-ea"/>
                        <a:cs typeface="+mn-cs"/>
                      </a:endParaRPr>
                    </a:p>
                  </a:txBody>
                  <a:tcPr marL="9525" marR="9525" marT="9525" marB="0" anchor="ctr">
                    <a:lnL>
                      <a:noFill/>
                    </a:lnL>
                    <a:lnR>
                      <a:noFill/>
                    </a:lnR>
                    <a:lnT w="12700" cap="flat" cmpd="sng" algn="ctr">
                      <a:solidFill>
                        <a:srgbClr val="66B1CE"/>
                      </a:solidFill>
                      <a:prstDash val="solid"/>
                      <a:round/>
                      <a:headEnd type="none" w="med" len="med"/>
                      <a:tailEnd type="none" w="med" len="med"/>
                    </a:lnT>
                    <a:lnB w="12700" cap="flat" cmpd="sng" algn="ctr">
                      <a:solidFill>
                        <a:srgbClr val="A3CFE1"/>
                      </a:solidFill>
                      <a:prstDash val="solid"/>
                      <a:round/>
                      <a:headEnd type="none" w="med" len="med"/>
                      <a:tailEnd type="none" w="med" len="med"/>
                    </a:lnB>
                    <a:solidFill>
                      <a:srgbClr val="E0EFF5"/>
                    </a:solidFill>
                  </a:tcPr>
                </a:tc>
                <a:tc>
                  <a:txBody>
                    <a:bodyPr/>
                    <a:lstStyle/>
                    <a:p>
                      <a:pPr algn="ctr" fontAlgn="ctr"/>
                      <a:r>
                        <a:rPr lang="en-GB" sz="1000" b="0" i="0" u="none" strike="noStrike" kern="1200" dirty="0" smtClean="0">
                          <a:solidFill>
                            <a:srgbClr val="000000"/>
                          </a:solidFill>
                          <a:effectLst/>
                          <a:latin typeface="Arial Narrow" panose="020B0606020202030204" pitchFamily="34" charset="0"/>
                          <a:ea typeface="+mn-ea"/>
                          <a:cs typeface="+mn-cs"/>
                        </a:rPr>
                        <a:t>36.5%</a:t>
                      </a:r>
                      <a:endParaRPr lang="en-GB" sz="1000" b="0" i="0" u="none" strike="noStrike" kern="1200" dirty="0">
                        <a:solidFill>
                          <a:srgbClr val="000000"/>
                        </a:solidFill>
                        <a:effectLst/>
                        <a:latin typeface="Arial Narrow" panose="020B0606020202030204" pitchFamily="34" charset="0"/>
                        <a:ea typeface="+mn-ea"/>
                        <a:cs typeface="+mn-cs"/>
                      </a:endParaRPr>
                    </a:p>
                  </a:txBody>
                  <a:tcPr marL="9525" marR="9525" marT="9525" marB="0" anchor="ctr">
                    <a:lnL>
                      <a:noFill/>
                    </a:lnL>
                    <a:lnR>
                      <a:noFill/>
                    </a:lnR>
                    <a:lnT w="12700" cap="flat" cmpd="sng" algn="ctr">
                      <a:solidFill>
                        <a:srgbClr val="66B1CE"/>
                      </a:solidFill>
                      <a:prstDash val="solid"/>
                      <a:round/>
                      <a:headEnd type="none" w="med" len="med"/>
                      <a:tailEnd type="none" w="med" len="med"/>
                    </a:lnT>
                    <a:lnB w="12700" cap="flat" cmpd="sng" algn="ctr">
                      <a:solidFill>
                        <a:srgbClr val="A3CFE1"/>
                      </a:solidFill>
                      <a:prstDash val="solid"/>
                      <a:round/>
                      <a:headEnd type="none" w="med" len="med"/>
                      <a:tailEnd type="none" w="med" len="med"/>
                    </a:lnB>
                    <a:solidFill>
                      <a:srgbClr val="E0EFF5"/>
                    </a:solidFill>
                  </a:tcPr>
                </a:tc>
                <a:tc>
                  <a:txBody>
                    <a:bodyPr/>
                    <a:lstStyle/>
                    <a:p>
                      <a:pPr algn="ctr" fontAlgn="ctr"/>
                      <a:r>
                        <a:rPr lang="en-GB" sz="1000" b="0" i="0" u="none" strike="noStrike" kern="1200" dirty="0" smtClean="0">
                          <a:solidFill>
                            <a:srgbClr val="000000"/>
                          </a:solidFill>
                          <a:effectLst/>
                          <a:latin typeface="Arial Narrow" panose="020B0606020202030204" pitchFamily="34" charset="0"/>
                          <a:ea typeface="+mn-ea"/>
                          <a:cs typeface="+mn-cs"/>
                        </a:rPr>
                        <a:t>41.3%</a:t>
                      </a:r>
                      <a:endParaRPr lang="en-GB" sz="1000" b="0" i="0" u="none" strike="noStrike" kern="1200" dirty="0">
                        <a:solidFill>
                          <a:srgbClr val="000000"/>
                        </a:solidFill>
                        <a:effectLst/>
                        <a:latin typeface="Arial Narrow" panose="020B0606020202030204" pitchFamily="34" charset="0"/>
                        <a:ea typeface="+mn-ea"/>
                        <a:cs typeface="+mn-cs"/>
                      </a:endParaRPr>
                    </a:p>
                  </a:txBody>
                  <a:tcPr marL="9525" marR="9525" marT="9525" marB="0" anchor="ctr">
                    <a:lnL>
                      <a:noFill/>
                    </a:lnL>
                    <a:lnR>
                      <a:noFill/>
                    </a:lnR>
                    <a:lnT w="12700" cap="flat" cmpd="sng" algn="ctr">
                      <a:solidFill>
                        <a:srgbClr val="66B1CE"/>
                      </a:solidFill>
                      <a:prstDash val="solid"/>
                      <a:round/>
                      <a:headEnd type="none" w="med" len="med"/>
                      <a:tailEnd type="none" w="med" len="med"/>
                    </a:lnT>
                    <a:lnB w="12700" cap="flat" cmpd="sng" algn="ctr">
                      <a:solidFill>
                        <a:srgbClr val="A3CFE1"/>
                      </a:solidFill>
                      <a:prstDash val="solid"/>
                      <a:round/>
                      <a:headEnd type="none" w="med" len="med"/>
                      <a:tailEnd type="none" w="med" len="med"/>
                    </a:lnB>
                    <a:solidFill>
                      <a:srgbClr val="E0EFF5"/>
                    </a:solidFill>
                  </a:tcPr>
                </a:tc>
                <a:tc>
                  <a:txBody>
                    <a:bodyPr/>
                    <a:lstStyle/>
                    <a:p>
                      <a:pPr algn="ctr" fontAlgn="ctr"/>
                      <a:r>
                        <a:rPr lang="en-GB" sz="1000" b="0" i="0" u="none" strike="noStrike" kern="1200" dirty="0" smtClean="0">
                          <a:solidFill>
                            <a:srgbClr val="000000"/>
                          </a:solidFill>
                          <a:effectLst/>
                          <a:latin typeface="Arial Narrow" panose="020B0606020202030204" pitchFamily="34" charset="0"/>
                          <a:ea typeface="+mn-ea"/>
                          <a:cs typeface="+mn-cs"/>
                        </a:rPr>
                        <a:t>43.7%</a:t>
                      </a:r>
                      <a:endParaRPr lang="en-GB" sz="1000" b="0" i="0" u="none" strike="noStrike" kern="1200" dirty="0">
                        <a:solidFill>
                          <a:srgbClr val="000000"/>
                        </a:solidFill>
                        <a:effectLst/>
                        <a:latin typeface="Arial Narrow" panose="020B0606020202030204" pitchFamily="34" charset="0"/>
                        <a:ea typeface="+mn-ea"/>
                        <a:cs typeface="+mn-cs"/>
                      </a:endParaRPr>
                    </a:p>
                  </a:txBody>
                  <a:tcPr marL="9525" marR="9525" marT="9525" marB="0" anchor="ctr">
                    <a:lnL>
                      <a:noFill/>
                    </a:lnL>
                    <a:lnR>
                      <a:noFill/>
                    </a:lnR>
                    <a:lnT w="12700" cap="flat" cmpd="sng" algn="ctr">
                      <a:solidFill>
                        <a:srgbClr val="66B1CE"/>
                      </a:solidFill>
                      <a:prstDash val="solid"/>
                      <a:round/>
                      <a:headEnd type="none" w="med" len="med"/>
                      <a:tailEnd type="none" w="med" len="med"/>
                    </a:lnT>
                    <a:lnB w="12700" cap="flat" cmpd="sng" algn="ctr">
                      <a:solidFill>
                        <a:srgbClr val="A3CFE1"/>
                      </a:solidFill>
                      <a:prstDash val="solid"/>
                      <a:round/>
                      <a:headEnd type="none" w="med" len="med"/>
                      <a:tailEnd type="none" w="med" len="med"/>
                    </a:lnB>
                    <a:solidFill>
                      <a:srgbClr val="E0EFF5"/>
                    </a:solidFill>
                  </a:tcPr>
                </a:tc>
                <a:tc>
                  <a:txBody>
                    <a:bodyPr/>
                    <a:lstStyle/>
                    <a:p>
                      <a:pPr algn="ctr" fontAlgn="ctr"/>
                      <a:r>
                        <a:rPr lang="en-GB" sz="1000" b="0" i="0" u="none" strike="noStrike" kern="1200" dirty="0" smtClean="0">
                          <a:solidFill>
                            <a:srgbClr val="000000"/>
                          </a:solidFill>
                          <a:effectLst/>
                          <a:latin typeface="Arial Narrow" panose="020B0606020202030204" pitchFamily="34" charset="0"/>
                          <a:ea typeface="+mn-ea"/>
                          <a:cs typeface="+mn-cs"/>
                        </a:rPr>
                        <a:t>51.3%</a:t>
                      </a:r>
                      <a:endParaRPr lang="en-GB" sz="1000" b="0" i="0" u="none" strike="noStrike" kern="1200" dirty="0">
                        <a:solidFill>
                          <a:srgbClr val="000000"/>
                        </a:solidFill>
                        <a:effectLst/>
                        <a:latin typeface="Arial Narrow" panose="020B0606020202030204" pitchFamily="34" charset="0"/>
                        <a:ea typeface="+mn-ea"/>
                        <a:cs typeface="+mn-cs"/>
                      </a:endParaRPr>
                    </a:p>
                  </a:txBody>
                  <a:tcPr marL="9525" marR="9525" marT="9525" marB="0" anchor="ctr">
                    <a:lnL>
                      <a:noFill/>
                    </a:lnL>
                    <a:lnR>
                      <a:noFill/>
                    </a:lnR>
                    <a:lnT w="12700" cap="flat" cmpd="sng" algn="ctr">
                      <a:solidFill>
                        <a:srgbClr val="66B1CE"/>
                      </a:solidFill>
                      <a:prstDash val="solid"/>
                      <a:round/>
                      <a:headEnd type="none" w="med" len="med"/>
                      <a:tailEnd type="none" w="med" len="med"/>
                    </a:lnT>
                    <a:lnB w="12700" cap="flat" cmpd="sng" algn="ctr">
                      <a:solidFill>
                        <a:srgbClr val="A3CFE1"/>
                      </a:solidFill>
                      <a:prstDash val="solid"/>
                      <a:round/>
                      <a:headEnd type="none" w="med" len="med"/>
                      <a:tailEnd type="none" w="med" len="med"/>
                    </a:lnB>
                    <a:solidFill>
                      <a:srgbClr val="E0EFF5"/>
                    </a:solidFill>
                  </a:tcPr>
                </a:tc>
                <a:tc>
                  <a:txBody>
                    <a:bodyPr/>
                    <a:lstStyle/>
                    <a:p>
                      <a:pPr algn="ctr" fontAlgn="ctr"/>
                      <a:r>
                        <a:rPr lang="en-GB" sz="1000" b="0" i="0" u="none" strike="noStrike" kern="1200" dirty="0" smtClean="0">
                          <a:solidFill>
                            <a:srgbClr val="000000"/>
                          </a:solidFill>
                          <a:effectLst/>
                          <a:latin typeface="Arial Narrow" panose="020B0606020202030204" pitchFamily="34" charset="0"/>
                          <a:ea typeface="+mn-ea"/>
                          <a:cs typeface="+mn-cs"/>
                        </a:rPr>
                        <a:t>42.8%</a:t>
                      </a:r>
                      <a:endParaRPr lang="en-GB" sz="1000" b="0" i="0" u="none" strike="noStrike" kern="1200" dirty="0">
                        <a:solidFill>
                          <a:srgbClr val="000000"/>
                        </a:solidFill>
                        <a:effectLst/>
                        <a:latin typeface="Arial Narrow" panose="020B0606020202030204" pitchFamily="34" charset="0"/>
                        <a:ea typeface="+mn-ea"/>
                        <a:cs typeface="+mn-cs"/>
                      </a:endParaRPr>
                    </a:p>
                  </a:txBody>
                  <a:tcPr marL="9525" marR="9525" marT="9525" marB="0" anchor="ctr">
                    <a:lnL>
                      <a:noFill/>
                    </a:lnL>
                    <a:lnR w="12700" cap="flat" cmpd="sng" algn="ctr">
                      <a:solidFill>
                        <a:srgbClr val="A3CFE1"/>
                      </a:solidFill>
                      <a:prstDash val="solid"/>
                      <a:round/>
                      <a:headEnd type="none" w="med" len="med"/>
                      <a:tailEnd type="none" w="med" len="med"/>
                    </a:lnR>
                    <a:lnT w="12700" cap="flat" cmpd="sng" algn="ctr">
                      <a:solidFill>
                        <a:srgbClr val="66B1CE"/>
                      </a:solidFill>
                      <a:prstDash val="solid"/>
                      <a:round/>
                      <a:headEnd type="none" w="med" len="med"/>
                      <a:tailEnd type="none" w="med" len="med"/>
                    </a:lnT>
                    <a:lnB w="12700" cap="flat" cmpd="sng" algn="ctr">
                      <a:solidFill>
                        <a:srgbClr val="A3CFE1"/>
                      </a:solidFill>
                      <a:prstDash val="solid"/>
                      <a:round/>
                      <a:headEnd type="none" w="med" len="med"/>
                      <a:tailEnd type="none" w="med" len="med"/>
                    </a:lnB>
                    <a:solidFill>
                      <a:srgbClr val="E0EFF5"/>
                    </a:solidFill>
                  </a:tcPr>
                </a:tc>
              </a:tr>
            </a:tbl>
          </a:graphicData>
        </a:graphic>
      </p:graphicFrame>
      <p:sp>
        <p:nvSpPr>
          <p:cNvPr id="20" name="Footer Placeholder 5"/>
          <p:cNvSpPr>
            <a:spLocks noGrp="1"/>
          </p:cNvSpPr>
          <p:nvPr>
            <p:ph type="ftr" sz="quarter" idx="11"/>
          </p:nvPr>
        </p:nvSpPr>
        <p:spPr>
          <a:xfrm>
            <a:off x="3281362" y="6585897"/>
            <a:ext cx="3343275" cy="365125"/>
          </a:xfrm>
        </p:spPr>
        <p:txBody>
          <a:bodyPr/>
          <a:lstStyle/>
          <a:p>
            <a:r>
              <a:rPr lang="en-GB" sz="1000" dirty="0" smtClean="0">
                <a:latin typeface="Arial Narrow" panose="020B0606020202030204" pitchFamily="34" charset="0"/>
              </a:rPr>
              <a:t>Page </a:t>
            </a:r>
            <a:fld id="{85760DD4-3818-4FB9-908C-7FC5189C83F8}" type="slidenum">
              <a:rPr lang="en-GB" sz="1000" smtClean="0">
                <a:latin typeface="Arial Narrow" panose="020B0606020202030204" pitchFamily="34" charset="0"/>
              </a:rPr>
              <a:t>5</a:t>
            </a:fld>
            <a:endParaRPr lang="en-GB" sz="1000" dirty="0">
              <a:latin typeface="Arial Narrow" panose="020B0606020202030204" pitchFamily="34" charset="0"/>
            </a:endParaRPr>
          </a:p>
        </p:txBody>
      </p:sp>
      <p:graphicFrame>
        <p:nvGraphicFramePr>
          <p:cNvPr id="28" name="Table 27"/>
          <p:cNvGraphicFramePr>
            <a:graphicFrameLocks noGrp="1"/>
          </p:cNvGraphicFramePr>
          <p:nvPr>
            <p:extLst>
              <p:ext uri="{D42A27DB-BD31-4B8C-83A1-F6EECF244321}">
                <p14:modId xmlns:p14="http://schemas.microsoft.com/office/powerpoint/2010/main" val="1302739129"/>
              </p:ext>
            </p:extLst>
          </p:nvPr>
        </p:nvGraphicFramePr>
        <p:xfrm>
          <a:off x="4729689" y="4641174"/>
          <a:ext cx="4809805" cy="685173"/>
        </p:xfrm>
        <a:graphic>
          <a:graphicData uri="http://schemas.openxmlformats.org/drawingml/2006/table">
            <a:tbl>
              <a:tblPr firstRow="1" firstCol="1" bandRow="1"/>
              <a:tblGrid>
                <a:gridCol w="1093594"/>
                <a:gridCol w="530798"/>
                <a:gridCol w="567188"/>
                <a:gridCol w="719651"/>
                <a:gridCol w="545856"/>
                <a:gridCol w="637459"/>
                <a:gridCol w="715259"/>
              </a:tblGrid>
              <a:tr h="342273">
                <a:tc>
                  <a:txBody>
                    <a:bodyPr/>
                    <a:lstStyle/>
                    <a:p>
                      <a:pPr algn="l">
                        <a:spcAft>
                          <a:spcPts val="0"/>
                        </a:spcAft>
                      </a:pPr>
                      <a:r>
                        <a:rPr lang="en-GB" sz="1000" dirty="0" smtClean="0">
                          <a:solidFill>
                            <a:schemeClr val="bg1"/>
                          </a:solidFill>
                          <a:effectLst/>
                          <a:latin typeface="Arial Narrow" panose="020B0606020202030204" pitchFamily="34" charset="0"/>
                          <a:ea typeface="Gill Sans MT"/>
                          <a:cs typeface="Times New Roman" panose="02020603050405020304" pitchFamily="18" charset="0"/>
                        </a:rPr>
                        <a:t>Your Views Survey</a:t>
                      </a:r>
                    </a:p>
                    <a:p>
                      <a:pPr algn="l">
                        <a:spcAft>
                          <a:spcPts val="0"/>
                        </a:spcAft>
                      </a:pPr>
                      <a:r>
                        <a:rPr lang="en-GB" sz="1000" dirty="0" smtClean="0">
                          <a:solidFill>
                            <a:schemeClr val="bg1"/>
                          </a:solidFill>
                          <a:effectLst/>
                          <a:latin typeface="Arial Narrow" panose="020B0606020202030204" pitchFamily="34" charset="0"/>
                          <a:ea typeface="Gill Sans MT"/>
                          <a:cs typeface="Times New Roman" panose="02020603050405020304" pitchFamily="18" charset="0"/>
                        </a:rPr>
                        <a:t>(Sept. 2017)</a:t>
                      </a:r>
                      <a:endParaRPr lang="en-GB" sz="1050" dirty="0">
                        <a:solidFill>
                          <a:schemeClr val="bg1"/>
                        </a:solidFill>
                        <a:effectLst/>
                        <a:latin typeface="Gill Sans MT"/>
                        <a:ea typeface="Gill Sans MT"/>
                        <a:cs typeface="Times New Roman" panose="02020603050405020304" pitchFamily="18" charset="0"/>
                      </a:endParaRPr>
                    </a:p>
                  </a:txBody>
                  <a:tcPr marL="68580" marR="68580" marT="0" marB="0">
                    <a:lnL w="12700" cap="flat" cmpd="sng" algn="ctr">
                      <a:solidFill>
                        <a:srgbClr val="66B1CE"/>
                      </a:solidFill>
                      <a:prstDash val="solid"/>
                      <a:round/>
                      <a:headEnd type="none" w="med" len="med"/>
                      <a:tailEnd type="none" w="med" len="med"/>
                    </a:lnL>
                    <a:lnR>
                      <a:noFill/>
                    </a:lnR>
                    <a:lnT w="12700" cap="flat" cmpd="sng" algn="ctr">
                      <a:solidFill>
                        <a:srgbClr val="66B1CE"/>
                      </a:solidFill>
                      <a:prstDash val="solid"/>
                      <a:round/>
                      <a:headEnd type="none" w="med" len="med"/>
                      <a:tailEnd type="none" w="med" len="med"/>
                    </a:lnT>
                    <a:lnB w="12700" cap="flat" cmpd="sng" algn="ctr">
                      <a:solidFill>
                        <a:srgbClr val="66B1CE"/>
                      </a:solidFill>
                      <a:prstDash val="solid"/>
                      <a:round/>
                      <a:headEnd type="none" w="med" len="med"/>
                      <a:tailEnd type="none" w="med" len="med"/>
                    </a:lnB>
                    <a:solidFill>
                      <a:srgbClr val="66B1CE"/>
                    </a:solidFill>
                  </a:tcPr>
                </a:tc>
                <a:tc>
                  <a:txBody>
                    <a:bodyPr/>
                    <a:lstStyle/>
                    <a:p>
                      <a:pPr algn="ctr">
                        <a:spcAft>
                          <a:spcPts val="0"/>
                        </a:spcAft>
                      </a:pPr>
                      <a:r>
                        <a:rPr lang="en-GB" sz="1000" dirty="0">
                          <a:solidFill>
                            <a:srgbClr val="FFFFFF"/>
                          </a:solidFill>
                          <a:effectLst/>
                          <a:latin typeface="Arial Narrow" panose="020B0606020202030204" pitchFamily="34" charset="0"/>
                          <a:ea typeface="Gill Sans MT"/>
                          <a:cs typeface="Times New Roman" panose="02020603050405020304" pitchFamily="18" charset="0"/>
                        </a:rPr>
                        <a:t>West Yorks.</a:t>
                      </a:r>
                      <a:endParaRPr lang="en-GB" sz="1050" dirty="0">
                        <a:effectLst/>
                        <a:latin typeface="Gill Sans MT"/>
                        <a:ea typeface="Gill Sans MT"/>
                        <a:cs typeface="Times New Roman" panose="02020603050405020304" pitchFamily="18" charset="0"/>
                      </a:endParaRPr>
                    </a:p>
                  </a:txBody>
                  <a:tcPr marL="68580" marR="68580" marT="0" marB="0">
                    <a:lnL>
                      <a:noFill/>
                    </a:lnL>
                    <a:lnR>
                      <a:noFill/>
                    </a:lnR>
                    <a:lnT w="12700" cap="flat" cmpd="sng" algn="ctr">
                      <a:solidFill>
                        <a:srgbClr val="66B1CE"/>
                      </a:solidFill>
                      <a:prstDash val="solid"/>
                      <a:round/>
                      <a:headEnd type="none" w="med" len="med"/>
                      <a:tailEnd type="none" w="med" len="med"/>
                    </a:lnT>
                    <a:lnB w="12700" cap="flat" cmpd="sng" algn="ctr">
                      <a:solidFill>
                        <a:srgbClr val="66B1CE"/>
                      </a:solidFill>
                      <a:prstDash val="solid"/>
                      <a:round/>
                      <a:headEnd type="none" w="med" len="med"/>
                      <a:tailEnd type="none" w="med" len="med"/>
                    </a:lnB>
                    <a:solidFill>
                      <a:srgbClr val="66B1CE"/>
                    </a:solidFill>
                  </a:tcPr>
                </a:tc>
                <a:tc>
                  <a:txBody>
                    <a:bodyPr/>
                    <a:lstStyle/>
                    <a:p>
                      <a:pPr algn="ctr">
                        <a:spcAft>
                          <a:spcPts val="0"/>
                        </a:spcAft>
                      </a:pPr>
                      <a:r>
                        <a:rPr lang="en-GB" sz="1000" dirty="0">
                          <a:solidFill>
                            <a:srgbClr val="FFFFFF"/>
                          </a:solidFill>
                          <a:effectLst/>
                          <a:latin typeface="Arial Narrow" panose="020B0606020202030204" pitchFamily="34" charset="0"/>
                          <a:ea typeface="Gill Sans MT"/>
                          <a:cs typeface="Times New Roman" panose="02020603050405020304" pitchFamily="18" charset="0"/>
                        </a:rPr>
                        <a:t>Bradford</a:t>
                      </a:r>
                      <a:endParaRPr lang="en-GB" sz="1050" dirty="0">
                        <a:effectLst/>
                        <a:latin typeface="Gill Sans MT"/>
                        <a:ea typeface="Gill Sans MT"/>
                        <a:cs typeface="Times New Roman" panose="02020603050405020304" pitchFamily="18" charset="0"/>
                      </a:endParaRPr>
                    </a:p>
                  </a:txBody>
                  <a:tcPr marL="68580" marR="68580" marT="0" marB="0">
                    <a:lnL>
                      <a:noFill/>
                    </a:lnL>
                    <a:lnR>
                      <a:noFill/>
                    </a:lnR>
                    <a:lnT w="12700" cap="flat" cmpd="sng" algn="ctr">
                      <a:solidFill>
                        <a:srgbClr val="66B1CE"/>
                      </a:solidFill>
                      <a:prstDash val="solid"/>
                      <a:round/>
                      <a:headEnd type="none" w="med" len="med"/>
                      <a:tailEnd type="none" w="med" len="med"/>
                    </a:lnT>
                    <a:lnB w="12700" cap="flat" cmpd="sng" algn="ctr">
                      <a:solidFill>
                        <a:srgbClr val="66B1CE"/>
                      </a:solidFill>
                      <a:prstDash val="solid"/>
                      <a:round/>
                      <a:headEnd type="none" w="med" len="med"/>
                      <a:tailEnd type="none" w="med" len="med"/>
                    </a:lnB>
                    <a:solidFill>
                      <a:srgbClr val="66B1CE"/>
                    </a:solidFill>
                  </a:tcPr>
                </a:tc>
                <a:tc>
                  <a:txBody>
                    <a:bodyPr/>
                    <a:lstStyle/>
                    <a:p>
                      <a:pPr algn="ctr">
                        <a:spcAft>
                          <a:spcPts val="0"/>
                        </a:spcAft>
                      </a:pPr>
                      <a:r>
                        <a:rPr lang="en-GB" sz="1000" dirty="0">
                          <a:solidFill>
                            <a:srgbClr val="FFFFFF"/>
                          </a:solidFill>
                          <a:effectLst/>
                          <a:latin typeface="Arial Narrow" panose="020B0606020202030204" pitchFamily="34" charset="0"/>
                          <a:ea typeface="Gill Sans MT"/>
                          <a:cs typeface="Times New Roman" panose="02020603050405020304" pitchFamily="18" charset="0"/>
                        </a:rPr>
                        <a:t>Calderdale</a:t>
                      </a:r>
                      <a:endParaRPr lang="en-GB" sz="1050" dirty="0">
                        <a:effectLst/>
                        <a:latin typeface="Gill Sans MT"/>
                        <a:ea typeface="Gill Sans MT"/>
                        <a:cs typeface="Times New Roman" panose="02020603050405020304" pitchFamily="18" charset="0"/>
                      </a:endParaRPr>
                    </a:p>
                  </a:txBody>
                  <a:tcPr marL="68580" marR="68580" marT="0" marB="0">
                    <a:lnL>
                      <a:noFill/>
                    </a:lnL>
                    <a:lnR>
                      <a:noFill/>
                    </a:lnR>
                    <a:lnT w="12700" cap="flat" cmpd="sng" algn="ctr">
                      <a:solidFill>
                        <a:srgbClr val="66B1CE"/>
                      </a:solidFill>
                      <a:prstDash val="solid"/>
                      <a:round/>
                      <a:headEnd type="none" w="med" len="med"/>
                      <a:tailEnd type="none" w="med" len="med"/>
                    </a:lnT>
                    <a:lnB w="12700" cap="flat" cmpd="sng" algn="ctr">
                      <a:solidFill>
                        <a:srgbClr val="66B1CE"/>
                      </a:solidFill>
                      <a:prstDash val="solid"/>
                      <a:round/>
                      <a:headEnd type="none" w="med" len="med"/>
                      <a:tailEnd type="none" w="med" len="med"/>
                    </a:lnB>
                    <a:solidFill>
                      <a:srgbClr val="66B1CE"/>
                    </a:solidFill>
                  </a:tcPr>
                </a:tc>
                <a:tc>
                  <a:txBody>
                    <a:bodyPr/>
                    <a:lstStyle/>
                    <a:p>
                      <a:pPr algn="ctr">
                        <a:spcAft>
                          <a:spcPts val="0"/>
                        </a:spcAft>
                      </a:pPr>
                      <a:r>
                        <a:rPr lang="en-GB" sz="1000" dirty="0">
                          <a:solidFill>
                            <a:srgbClr val="FFFFFF"/>
                          </a:solidFill>
                          <a:effectLst/>
                          <a:latin typeface="Arial Narrow" panose="020B0606020202030204" pitchFamily="34" charset="0"/>
                          <a:ea typeface="Gill Sans MT"/>
                          <a:cs typeface="Times New Roman" panose="02020603050405020304" pitchFamily="18" charset="0"/>
                        </a:rPr>
                        <a:t>Kirklees</a:t>
                      </a:r>
                      <a:endParaRPr lang="en-GB" sz="1050" dirty="0">
                        <a:effectLst/>
                        <a:latin typeface="Gill Sans MT"/>
                        <a:ea typeface="Gill Sans MT"/>
                        <a:cs typeface="Times New Roman" panose="02020603050405020304" pitchFamily="18" charset="0"/>
                      </a:endParaRPr>
                    </a:p>
                  </a:txBody>
                  <a:tcPr marL="68580" marR="68580" marT="0" marB="0">
                    <a:lnL>
                      <a:noFill/>
                    </a:lnL>
                    <a:lnR>
                      <a:noFill/>
                    </a:lnR>
                    <a:lnT w="12700" cap="flat" cmpd="sng" algn="ctr">
                      <a:solidFill>
                        <a:srgbClr val="66B1CE"/>
                      </a:solidFill>
                      <a:prstDash val="solid"/>
                      <a:round/>
                      <a:headEnd type="none" w="med" len="med"/>
                      <a:tailEnd type="none" w="med" len="med"/>
                    </a:lnT>
                    <a:lnB w="12700" cap="flat" cmpd="sng" algn="ctr">
                      <a:solidFill>
                        <a:srgbClr val="66B1CE"/>
                      </a:solidFill>
                      <a:prstDash val="solid"/>
                      <a:round/>
                      <a:headEnd type="none" w="med" len="med"/>
                      <a:tailEnd type="none" w="med" len="med"/>
                    </a:lnB>
                    <a:solidFill>
                      <a:srgbClr val="66B1CE"/>
                    </a:solidFill>
                  </a:tcPr>
                </a:tc>
                <a:tc>
                  <a:txBody>
                    <a:bodyPr/>
                    <a:lstStyle/>
                    <a:p>
                      <a:pPr algn="ctr">
                        <a:spcAft>
                          <a:spcPts val="0"/>
                        </a:spcAft>
                      </a:pPr>
                      <a:r>
                        <a:rPr lang="en-GB" sz="1000" dirty="0">
                          <a:solidFill>
                            <a:srgbClr val="FFFFFF"/>
                          </a:solidFill>
                          <a:effectLst/>
                          <a:latin typeface="Arial Narrow" panose="020B0606020202030204" pitchFamily="34" charset="0"/>
                          <a:ea typeface="Gill Sans MT"/>
                          <a:cs typeface="Times New Roman" panose="02020603050405020304" pitchFamily="18" charset="0"/>
                        </a:rPr>
                        <a:t>Leeds</a:t>
                      </a:r>
                      <a:endParaRPr lang="en-GB" sz="1050" dirty="0">
                        <a:effectLst/>
                        <a:latin typeface="Gill Sans MT"/>
                        <a:ea typeface="Gill Sans MT"/>
                        <a:cs typeface="Times New Roman" panose="02020603050405020304" pitchFamily="18" charset="0"/>
                      </a:endParaRPr>
                    </a:p>
                  </a:txBody>
                  <a:tcPr marL="68580" marR="68580" marT="0" marB="0">
                    <a:lnL>
                      <a:noFill/>
                    </a:lnL>
                    <a:lnR>
                      <a:noFill/>
                    </a:lnR>
                    <a:lnT w="12700" cap="flat" cmpd="sng" algn="ctr">
                      <a:solidFill>
                        <a:srgbClr val="66B1CE"/>
                      </a:solidFill>
                      <a:prstDash val="solid"/>
                      <a:round/>
                      <a:headEnd type="none" w="med" len="med"/>
                      <a:tailEnd type="none" w="med" len="med"/>
                    </a:lnT>
                    <a:lnB w="12700" cap="flat" cmpd="sng" algn="ctr">
                      <a:solidFill>
                        <a:srgbClr val="66B1CE"/>
                      </a:solidFill>
                      <a:prstDash val="solid"/>
                      <a:round/>
                      <a:headEnd type="none" w="med" len="med"/>
                      <a:tailEnd type="none" w="med" len="med"/>
                    </a:lnB>
                    <a:solidFill>
                      <a:srgbClr val="66B1CE"/>
                    </a:solidFill>
                  </a:tcPr>
                </a:tc>
                <a:tc>
                  <a:txBody>
                    <a:bodyPr/>
                    <a:lstStyle/>
                    <a:p>
                      <a:pPr algn="ctr">
                        <a:spcAft>
                          <a:spcPts val="0"/>
                        </a:spcAft>
                      </a:pPr>
                      <a:r>
                        <a:rPr lang="en-GB" sz="1000" dirty="0">
                          <a:solidFill>
                            <a:srgbClr val="FFFFFF"/>
                          </a:solidFill>
                          <a:effectLst/>
                          <a:latin typeface="Arial Narrow" panose="020B0606020202030204" pitchFamily="34" charset="0"/>
                          <a:ea typeface="Gill Sans MT"/>
                          <a:cs typeface="Times New Roman" panose="02020603050405020304" pitchFamily="18" charset="0"/>
                        </a:rPr>
                        <a:t>Wakefield</a:t>
                      </a:r>
                      <a:endParaRPr lang="en-GB" sz="1050" dirty="0">
                        <a:effectLst/>
                        <a:latin typeface="Gill Sans MT"/>
                        <a:ea typeface="Gill Sans MT"/>
                        <a:cs typeface="Times New Roman" panose="02020603050405020304" pitchFamily="18" charset="0"/>
                      </a:endParaRPr>
                    </a:p>
                  </a:txBody>
                  <a:tcPr marL="68580" marR="68580" marT="0" marB="0">
                    <a:lnL>
                      <a:noFill/>
                    </a:lnL>
                    <a:lnR w="12700" cap="flat" cmpd="sng" algn="ctr">
                      <a:solidFill>
                        <a:srgbClr val="66B1CE"/>
                      </a:solidFill>
                      <a:prstDash val="solid"/>
                      <a:round/>
                      <a:headEnd type="none" w="med" len="med"/>
                      <a:tailEnd type="none" w="med" len="med"/>
                    </a:lnR>
                    <a:lnT w="12700" cap="flat" cmpd="sng" algn="ctr">
                      <a:solidFill>
                        <a:srgbClr val="66B1CE"/>
                      </a:solidFill>
                      <a:prstDash val="solid"/>
                      <a:round/>
                      <a:headEnd type="none" w="med" len="med"/>
                      <a:tailEnd type="none" w="med" len="med"/>
                    </a:lnT>
                    <a:lnB w="12700" cap="flat" cmpd="sng" algn="ctr">
                      <a:solidFill>
                        <a:srgbClr val="66B1CE"/>
                      </a:solidFill>
                      <a:prstDash val="solid"/>
                      <a:round/>
                      <a:headEnd type="none" w="med" len="med"/>
                      <a:tailEnd type="none" w="med" len="med"/>
                    </a:lnB>
                    <a:solidFill>
                      <a:srgbClr val="66B1CE"/>
                    </a:solidFill>
                  </a:tcPr>
                </a:tc>
              </a:tr>
              <a:tr h="196094">
                <a:tc>
                  <a:txBody>
                    <a:bodyPr/>
                    <a:lstStyle/>
                    <a:p>
                      <a:pPr algn="l" rtl="0" fontAlgn="ctr"/>
                      <a:r>
                        <a:rPr lang="en-GB" sz="1100" b="0" i="0" u="none" strike="noStrike" dirty="0" smtClean="0">
                          <a:solidFill>
                            <a:srgbClr val="000000"/>
                          </a:solidFill>
                          <a:effectLst/>
                          <a:latin typeface="Arial Narrow" panose="020B0606020202030204" pitchFamily="34" charset="0"/>
                        </a:rPr>
                        <a:t> % confident</a:t>
                      </a:r>
                      <a:r>
                        <a:rPr lang="en-GB" sz="1100" b="0" i="0" u="none" strike="noStrike" baseline="0" dirty="0" smtClean="0">
                          <a:solidFill>
                            <a:srgbClr val="000000"/>
                          </a:solidFill>
                          <a:effectLst/>
                          <a:latin typeface="Arial Narrow" panose="020B0606020202030204" pitchFamily="34" charset="0"/>
                        </a:rPr>
                        <a:t> / </a:t>
                      </a:r>
                    </a:p>
                    <a:p>
                      <a:pPr algn="l" rtl="0" fontAlgn="ctr"/>
                      <a:r>
                        <a:rPr lang="en-GB" sz="1100" b="0" i="0" u="none" strike="noStrike" baseline="0" dirty="0" smtClean="0">
                          <a:solidFill>
                            <a:srgbClr val="000000"/>
                          </a:solidFill>
                          <a:effectLst/>
                          <a:latin typeface="Arial Narrow" panose="020B0606020202030204" pitchFamily="34" charset="0"/>
                        </a:rPr>
                        <a:t> very confident</a:t>
                      </a:r>
                      <a:endParaRPr lang="en-GB" sz="1100" b="0" i="0" u="none" strike="noStrike" dirty="0">
                        <a:solidFill>
                          <a:srgbClr val="000000"/>
                        </a:solidFill>
                        <a:effectLst/>
                        <a:latin typeface="Arial Narrow" panose="020B0606020202030204" pitchFamily="34" charset="0"/>
                      </a:endParaRPr>
                    </a:p>
                  </a:txBody>
                  <a:tcPr marL="7620" marR="7620" marT="7620" marB="0" anchor="ctr">
                    <a:lnL w="12700" cap="flat" cmpd="sng" algn="ctr">
                      <a:solidFill>
                        <a:srgbClr val="A3CFE1"/>
                      </a:solidFill>
                      <a:prstDash val="solid"/>
                      <a:round/>
                      <a:headEnd type="none" w="med" len="med"/>
                      <a:tailEnd type="none" w="med" len="med"/>
                    </a:lnL>
                    <a:lnR>
                      <a:noFill/>
                    </a:lnR>
                    <a:lnT w="12700" cap="flat" cmpd="sng" algn="ctr">
                      <a:solidFill>
                        <a:srgbClr val="66B1CE"/>
                      </a:solidFill>
                      <a:prstDash val="solid"/>
                      <a:round/>
                      <a:headEnd type="none" w="med" len="med"/>
                      <a:tailEnd type="none" w="med" len="med"/>
                    </a:lnT>
                    <a:lnB w="12700" cap="flat" cmpd="sng" algn="ctr">
                      <a:solidFill>
                        <a:srgbClr val="A3CFE1"/>
                      </a:solidFill>
                      <a:prstDash val="solid"/>
                      <a:round/>
                      <a:headEnd type="none" w="med" len="med"/>
                      <a:tailEnd type="none" w="med" len="med"/>
                    </a:lnB>
                    <a:solidFill>
                      <a:srgbClr val="E0EFF5"/>
                    </a:solidFill>
                  </a:tcPr>
                </a:tc>
                <a:tc>
                  <a:txBody>
                    <a:bodyPr/>
                    <a:lstStyle/>
                    <a:p>
                      <a:pPr algn="ctr" fontAlgn="t"/>
                      <a:r>
                        <a:rPr lang="en-GB" sz="1000" b="0" i="0" u="none" strike="noStrike" kern="1200" dirty="0" smtClean="0">
                          <a:solidFill>
                            <a:srgbClr val="000000"/>
                          </a:solidFill>
                          <a:effectLst/>
                          <a:latin typeface="Arial Narrow" panose="020B0606020202030204" pitchFamily="34" charset="0"/>
                          <a:ea typeface="+mn-ea"/>
                          <a:cs typeface="+mn-cs"/>
                        </a:rPr>
                        <a:t>41.1%</a:t>
                      </a:r>
                      <a:endParaRPr lang="en-GB" sz="1000" b="0" i="0" u="none" strike="noStrike" kern="1200" dirty="0">
                        <a:solidFill>
                          <a:srgbClr val="000000"/>
                        </a:solidFill>
                        <a:effectLst/>
                        <a:latin typeface="Arial Narrow" panose="020B0606020202030204" pitchFamily="34" charset="0"/>
                        <a:ea typeface="+mn-ea"/>
                        <a:cs typeface="+mn-cs"/>
                      </a:endParaRPr>
                    </a:p>
                  </a:txBody>
                  <a:tcPr marL="9525" marR="9525" marT="9525" marB="0" anchor="ctr">
                    <a:lnL>
                      <a:noFill/>
                    </a:lnL>
                    <a:lnR>
                      <a:noFill/>
                    </a:lnR>
                    <a:lnT w="12700" cap="flat" cmpd="sng" algn="ctr">
                      <a:solidFill>
                        <a:srgbClr val="66B1CE"/>
                      </a:solidFill>
                      <a:prstDash val="solid"/>
                      <a:round/>
                      <a:headEnd type="none" w="med" len="med"/>
                      <a:tailEnd type="none" w="med" len="med"/>
                    </a:lnT>
                    <a:lnB w="12700" cap="flat" cmpd="sng" algn="ctr">
                      <a:solidFill>
                        <a:srgbClr val="A3CFE1"/>
                      </a:solidFill>
                      <a:prstDash val="solid"/>
                      <a:round/>
                      <a:headEnd type="none" w="med" len="med"/>
                      <a:tailEnd type="none" w="med" len="med"/>
                    </a:lnB>
                    <a:solidFill>
                      <a:srgbClr val="E0EFF5"/>
                    </a:solidFill>
                  </a:tcPr>
                </a:tc>
                <a:tc>
                  <a:txBody>
                    <a:bodyPr/>
                    <a:lstStyle/>
                    <a:p>
                      <a:pPr algn="ctr" fontAlgn="t"/>
                      <a:r>
                        <a:rPr lang="en-GB" sz="1000" b="0" i="0" u="none" strike="noStrike" kern="1200" dirty="0" smtClean="0">
                          <a:solidFill>
                            <a:srgbClr val="000000"/>
                          </a:solidFill>
                          <a:effectLst/>
                          <a:latin typeface="Arial Narrow" panose="020B0606020202030204" pitchFamily="34" charset="0"/>
                          <a:ea typeface="+mn-ea"/>
                          <a:cs typeface="+mn-cs"/>
                        </a:rPr>
                        <a:t>33.6%</a:t>
                      </a:r>
                      <a:endParaRPr lang="en-GB" sz="1000" b="0" i="0" u="none" strike="noStrike" kern="1200" dirty="0">
                        <a:solidFill>
                          <a:srgbClr val="000000"/>
                        </a:solidFill>
                        <a:effectLst/>
                        <a:latin typeface="Arial Narrow" panose="020B0606020202030204" pitchFamily="34" charset="0"/>
                        <a:ea typeface="+mn-ea"/>
                        <a:cs typeface="+mn-cs"/>
                      </a:endParaRPr>
                    </a:p>
                  </a:txBody>
                  <a:tcPr marL="9525" marR="9525" marT="9525" marB="0" anchor="ctr">
                    <a:lnL>
                      <a:noFill/>
                    </a:lnL>
                    <a:lnR>
                      <a:noFill/>
                    </a:lnR>
                    <a:lnT w="12700" cap="flat" cmpd="sng" algn="ctr">
                      <a:solidFill>
                        <a:srgbClr val="66B1CE"/>
                      </a:solidFill>
                      <a:prstDash val="solid"/>
                      <a:round/>
                      <a:headEnd type="none" w="med" len="med"/>
                      <a:tailEnd type="none" w="med" len="med"/>
                    </a:lnT>
                    <a:lnB w="12700" cap="flat" cmpd="sng" algn="ctr">
                      <a:solidFill>
                        <a:srgbClr val="A3CFE1"/>
                      </a:solidFill>
                      <a:prstDash val="solid"/>
                      <a:round/>
                      <a:headEnd type="none" w="med" len="med"/>
                      <a:tailEnd type="none" w="med" len="med"/>
                    </a:lnB>
                    <a:solidFill>
                      <a:srgbClr val="E0EFF5"/>
                    </a:solidFill>
                  </a:tcPr>
                </a:tc>
                <a:tc>
                  <a:txBody>
                    <a:bodyPr/>
                    <a:lstStyle/>
                    <a:p>
                      <a:pPr algn="ctr" fontAlgn="t"/>
                      <a:r>
                        <a:rPr lang="en-GB" sz="1000" b="0" i="0" u="none" strike="noStrike" kern="1200" dirty="0" smtClean="0">
                          <a:solidFill>
                            <a:srgbClr val="000000"/>
                          </a:solidFill>
                          <a:effectLst/>
                          <a:latin typeface="Arial Narrow" panose="020B0606020202030204" pitchFamily="34" charset="0"/>
                          <a:ea typeface="+mn-ea"/>
                          <a:cs typeface="+mn-cs"/>
                        </a:rPr>
                        <a:t>40.0%</a:t>
                      </a:r>
                      <a:endParaRPr lang="en-GB" sz="1000" b="0" i="0" u="none" strike="noStrike" kern="1200" dirty="0">
                        <a:solidFill>
                          <a:srgbClr val="000000"/>
                        </a:solidFill>
                        <a:effectLst/>
                        <a:latin typeface="Arial Narrow" panose="020B0606020202030204" pitchFamily="34" charset="0"/>
                        <a:ea typeface="+mn-ea"/>
                        <a:cs typeface="+mn-cs"/>
                      </a:endParaRPr>
                    </a:p>
                  </a:txBody>
                  <a:tcPr marL="9525" marR="9525" marT="9525" marB="0" anchor="ctr">
                    <a:lnL>
                      <a:noFill/>
                    </a:lnL>
                    <a:lnR>
                      <a:noFill/>
                    </a:lnR>
                    <a:lnT w="12700" cap="flat" cmpd="sng" algn="ctr">
                      <a:solidFill>
                        <a:srgbClr val="66B1CE"/>
                      </a:solidFill>
                      <a:prstDash val="solid"/>
                      <a:round/>
                      <a:headEnd type="none" w="med" len="med"/>
                      <a:tailEnd type="none" w="med" len="med"/>
                    </a:lnT>
                    <a:lnB w="12700" cap="flat" cmpd="sng" algn="ctr">
                      <a:solidFill>
                        <a:srgbClr val="A3CFE1"/>
                      </a:solidFill>
                      <a:prstDash val="solid"/>
                      <a:round/>
                      <a:headEnd type="none" w="med" len="med"/>
                      <a:tailEnd type="none" w="med" len="med"/>
                    </a:lnB>
                    <a:solidFill>
                      <a:srgbClr val="E0EFF5"/>
                    </a:solidFill>
                  </a:tcPr>
                </a:tc>
                <a:tc>
                  <a:txBody>
                    <a:bodyPr/>
                    <a:lstStyle/>
                    <a:p>
                      <a:pPr algn="ctr" fontAlgn="t"/>
                      <a:r>
                        <a:rPr lang="en-GB" sz="1000" b="0" i="0" u="none" strike="noStrike" kern="1200" dirty="0" smtClean="0">
                          <a:solidFill>
                            <a:srgbClr val="000000"/>
                          </a:solidFill>
                          <a:effectLst/>
                          <a:latin typeface="Arial Narrow" panose="020B0606020202030204" pitchFamily="34" charset="0"/>
                          <a:ea typeface="+mn-ea"/>
                          <a:cs typeface="+mn-cs"/>
                        </a:rPr>
                        <a:t>41.7%</a:t>
                      </a:r>
                      <a:endParaRPr lang="en-GB" sz="1000" b="0" i="0" u="none" strike="noStrike" kern="1200" dirty="0">
                        <a:solidFill>
                          <a:srgbClr val="000000"/>
                        </a:solidFill>
                        <a:effectLst/>
                        <a:latin typeface="Arial Narrow" panose="020B0606020202030204" pitchFamily="34" charset="0"/>
                        <a:ea typeface="+mn-ea"/>
                        <a:cs typeface="+mn-cs"/>
                      </a:endParaRPr>
                    </a:p>
                  </a:txBody>
                  <a:tcPr marL="9525" marR="9525" marT="9525" marB="0" anchor="ctr">
                    <a:lnL>
                      <a:noFill/>
                    </a:lnL>
                    <a:lnR>
                      <a:noFill/>
                    </a:lnR>
                    <a:lnT w="12700" cap="flat" cmpd="sng" algn="ctr">
                      <a:solidFill>
                        <a:srgbClr val="66B1CE"/>
                      </a:solidFill>
                      <a:prstDash val="solid"/>
                      <a:round/>
                      <a:headEnd type="none" w="med" len="med"/>
                      <a:tailEnd type="none" w="med" len="med"/>
                    </a:lnT>
                    <a:lnB w="12700" cap="flat" cmpd="sng" algn="ctr">
                      <a:solidFill>
                        <a:srgbClr val="A3CFE1"/>
                      </a:solidFill>
                      <a:prstDash val="solid"/>
                      <a:round/>
                      <a:headEnd type="none" w="med" len="med"/>
                      <a:tailEnd type="none" w="med" len="med"/>
                    </a:lnB>
                    <a:solidFill>
                      <a:srgbClr val="E0EFF5"/>
                    </a:solidFill>
                  </a:tcPr>
                </a:tc>
                <a:tc>
                  <a:txBody>
                    <a:bodyPr/>
                    <a:lstStyle/>
                    <a:p>
                      <a:pPr algn="ctr" fontAlgn="t"/>
                      <a:r>
                        <a:rPr lang="en-GB" sz="1000" b="0" i="0" u="none" strike="noStrike" kern="1200" dirty="0" smtClean="0">
                          <a:solidFill>
                            <a:srgbClr val="000000"/>
                          </a:solidFill>
                          <a:effectLst/>
                          <a:latin typeface="Arial Narrow" panose="020B0606020202030204" pitchFamily="34" charset="0"/>
                          <a:ea typeface="+mn-ea"/>
                          <a:cs typeface="+mn-cs"/>
                        </a:rPr>
                        <a:t>46.4%</a:t>
                      </a:r>
                      <a:endParaRPr lang="en-GB" sz="1000" b="0" i="0" u="none" strike="noStrike" kern="1200" dirty="0">
                        <a:solidFill>
                          <a:srgbClr val="000000"/>
                        </a:solidFill>
                        <a:effectLst/>
                        <a:latin typeface="Arial Narrow" panose="020B0606020202030204" pitchFamily="34" charset="0"/>
                        <a:ea typeface="+mn-ea"/>
                        <a:cs typeface="+mn-cs"/>
                      </a:endParaRPr>
                    </a:p>
                  </a:txBody>
                  <a:tcPr marL="9525" marR="9525" marT="9525" marB="0" anchor="ctr">
                    <a:lnL>
                      <a:noFill/>
                    </a:lnL>
                    <a:lnR>
                      <a:noFill/>
                    </a:lnR>
                    <a:lnT w="12700" cap="flat" cmpd="sng" algn="ctr">
                      <a:solidFill>
                        <a:srgbClr val="66B1CE"/>
                      </a:solidFill>
                      <a:prstDash val="solid"/>
                      <a:round/>
                      <a:headEnd type="none" w="med" len="med"/>
                      <a:tailEnd type="none" w="med" len="med"/>
                    </a:lnT>
                    <a:lnB w="12700" cap="flat" cmpd="sng" algn="ctr">
                      <a:solidFill>
                        <a:srgbClr val="A3CFE1"/>
                      </a:solidFill>
                      <a:prstDash val="solid"/>
                      <a:round/>
                      <a:headEnd type="none" w="med" len="med"/>
                      <a:tailEnd type="none" w="med" len="med"/>
                    </a:lnB>
                    <a:solidFill>
                      <a:srgbClr val="E0EFF5"/>
                    </a:solidFill>
                  </a:tcPr>
                </a:tc>
                <a:tc>
                  <a:txBody>
                    <a:bodyPr/>
                    <a:lstStyle/>
                    <a:p>
                      <a:pPr algn="ctr" fontAlgn="t"/>
                      <a:r>
                        <a:rPr lang="en-GB" sz="1000" b="0" i="0" u="none" strike="noStrike" kern="1200" dirty="0" smtClean="0">
                          <a:solidFill>
                            <a:srgbClr val="000000"/>
                          </a:solidFill>
                          <a:effectLst/>
                          <a:latin typeface="Arial Narrow" panose="020B0606020202030204" pitchFamily="34" charset="0"/>
                          <a:ea typeface="+mn-ea"/>
                          <a:cs typeface="+mn-cs"/>
                        </a:rPr>
                        <a:t>39.9%</a:t>
                      </a:r>
                      <a:endParaRPr lang="en-GB" sz="1000" b="0" i="0" u="none" strike="noStrike" kern="1200" dirty="0">
                        <a:solidFill>
                          <a:srgbClr val="000000"/>
                        </a:solidFill>
                        <a:effectLst/>
                        <a:latin typeface="Arial Narrow" panose="020B0606020202030204" pitchFamily="34" charset="0"/>
                        <a:ea typeface="+mn-ea"/>
                        <a:cs typeface="+mn-cs"/>
                      </a:endParaRPr>
                    </a:p>
                  </a:txBody>
                  <a:tcPr marL="9525" marR="9525" marT="9525" marB="0" anchor="ctr">
                    <a:lnL>
                      <a:noFill/>
                    </a:lnL>
                    <a:lnR w="12700" cap="flat" cmpd="sng" algn="ctr">
                      <a:solidFill>
                        <a:srgbClr val="A3CFE1"/>
                      </a:solidFill>
                      <a:prstDash val="solid"/>
                      <a:round/>
                      <a:headEnd type="none" w="med" len="med"/>
                      <a:tailEnd type="none" w="med" len="med"/>
                    </a:lnR>
                    <a:lnT w="12700" cap="flat" cmpd="sng" algn="ctr">
                      <a:solidFill>
                        <a:srgbClr val="66B1CE"/>
                      </a:solidFill>
                      <a:prstDash val="solid"/>
                      <a:round/>
                      <a:headEnd type="none" w="med" len="med"/>
                      <a:tailEnd type="none" w="med" len="med"/>
                    </a:lnT>
                    <a:lnB w="12700" cap="flat" cmpd="sng" algn="ctr">
                      <a:solidFill>
                        <a:srgbClr val="A3CFE1"/>
                      </a:solidFill>
                      <a:prstDash val="solid"/>
                      <a:round/>
                      <a:headEnd type="none" w="med" len="med"/>
                      <a:tailEnd type="none" w="med" len="med"/>
                    </a:lnB>
                    <a:solidFill>
                      <a:srgbClr val="E0EFF5"/>
                    </a:solidFill>
                  </a:tcPr>
                </a:tc>
              </a:tr>
            </a:tbl>
          </a:graphicData>
        </a:graphic>
      </p:graphicFrame>
      <p:graphicFrame>
        <p:nvGraphicFramePr>
          <p:cNvPr id="24" name="Chart 23"/>
          <p:cNvGraphicFramePr/>
          <p:nvPr>
            <p:extLst>
              <p:ext uri="{D42A27DB-BD31-4B8C-83A1-F6EECF244321}">
                <p14:modId xmlns:p14="http://schemas.microsoft.com/office/powerpoint/2010/main" val="1244775522"/>
              </p:ext>
            </p:extLst>
          </p:nvPr>
        </p:nvGraphicFramePr>
        <p:xfrm>
          <a:off x="320748" y="838437"/>
          <a:ext cx="4198919" cy="170907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5" name="Chart 24"/>
          <p:cNvGraphicFramePr>
            <a:graphicFrameLocks/>
          </p:cNvGraphicFramePr>
          <p:nvPr>
            <p:extLst>
              <p:ext uri="{D42A27DB-BD31-4B8C-83A1-F6EECF244321}">
                <p14:modId xmlns:p14="http://schemas.microsoft.com/office/powerpoint/2010/main" val="160502695"/>
              </p:ext>
            </p:extLst>
          </p:nvPr>
        </p:nvGraphicFramePr>
        <p:xfrm>
          <a:off x="342203" y="2943703"/>
          <a:ext cx="4200604" cy="162456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6" name="Chart 25"/>
          <p:cNvGraphicFramePr>
            <a:graphicFrameLocks/>
          </p:cNvGraphicFramePr>
          <p:nvPr>
            <p:extLst>
              <p:ext uri="{D42A27DB-BD31-4B8C-83A1-F6EECF244321}">
                <p14:modId xmlns:p14="http://schemas.microsoft.com/office/powerpoint/2010/main" val="920713684"/>
              </p:ext>
            </p:extLst>
          </p:nvPr>
        </p:nvGraphicFramePr>
        <p:xfrm>
          <a:off x="342203" y="4937945"/>
          <a:ext cx="4268868" cy="1721647"/>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8060488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p:cNvCxnSpPr/>
          <p:nvPr/>
        </p:nvCxnSpPr>
        <p:spPr>
          <a:xfrm>
            <a:off x="4950460" y="411480"/>
            <a:ext cx="6432" cy="6248112"/>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4" name="Title 3"/>
          <p:cNvSpPr>
            <a:spLocks noGrp="1"/>
          </p:cNvSpPr>
          <p:nvPr>
            <p:ph type="title"/>
          </p:nvPr>
        </p:nvSpPr>
        <p:spPr>
          <a:xfrm>
            <a:off x="271094" y="223898"/>
            <a:ext cx="9403312" cy="379328"/>
          </a:xfrm>
          <a:solidFill>
            <a:srgbClr val="B2324B"/>
          </a:solidFill>
          <a:ln w="6350">
            <a:solidFill>
              <a:schemeClr val="tx1"/>
            </a:solidFill>
          </a:ln>
        </p:spPr>
        <p:txBody>
          <a:bodyPr>
            <a:normAutofit/>
          </a:bodyPr>
          <a:lstStyle/>
          <a:p>
            <a:r>
              <a:rPr lang="en-GB" sz="1300" b="1" dirty="0">
                <a:solidFill>
                  <a:schemeClr val="bg1"/>
                </a:solidFill>
                <a:latin typeface="Arial Narrow" panose="020B0606020202030204" pitchFamily="34" charset="0"/>
              </a:rPr>
              <a:t>TACKLE CRIME AND ANTI-SOCIAL BEHAVIOUR 				</a:t>
            </a:r>
            <a:r>
              <a:rPr lang="en-GB" sz="1300" b="1" dirty="0" smtClean="0">
                <a:solidFill>
                  <a:schemeClr val="bg1"/>
                </a:solidFill>
                <a:latin typeface="Arial Narrow" panose="020B0606020202030204" pitchFamily="34" charset="0"/>
              </a:rPr>
              <a:t>                                </a:t>
            </a:r>
            <a:r>
              <a:rPr lang="en-GB" sz="1300" b="1" i="1" dirty="0" smtClean="0">
                <a:solidFill>
                  <a:schemeClr val="bg1"/>
                </a:solidFill>
                <a:latin typeface="Arial Narrow" panose="020B0606020202030204" pitchFamily="34" charset="0"/>
              </a:rPr>
              <a:t>DELIVERY OVERVIEW</a:t>
            </a:r>
            <a:endParaRPr lang="en-GB" sz="1300" b="1" i="1" dirty="0">
              <a:solidFill>
                <a:schemeClr val="bg1"/>
              </a:solidFill>
              <a:latin typeface="Arial Narrow" panose="020B0606020202030204" pitchFamily="34" charset="0"/>
            </a:endParaRPr>
          </a:p>
        </p:txBody>
      </p:sp>
      <p:sp>
        <p:nvSpPr>
          <p:cNvPr id="5" name="Rectangle 4"/>
          <p:cNvSpPr/>
          <p:nvPr/>
        </p:nvSpPr>
        <p:spPr>
          <a:xfrm>
            <a:off x="267461" y="232913"/>
            <a:ext cx="9398319" cy="6426679"/>
          </a:xfrm>
          <a:prstGeom prst="rect">
            <a:avLst/>
          </a:prstGeom>
          <a:noFill/>
          <a:ln w="28575">
            <a:solidFill>
              <a:srgbClr val="B2324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dirty="0">
              <a:solidFill>
                <a:prstClr val="white"/>
              </a:solidFill>
            </a:endParaRPr>
          </a:p>
        </p:txBody>
      </p:sp>
      <p:grpSp>
        <p:nvGrpSpPr>
          <p:cNvPr id="2" name="Group 1"/>
          <p:cNvGrpSpPr/>
          <p:nvPr/>
        </p:nvGrpSpPr>
        <p:grpSpPr>
          <a:xfrm>
            <a:off x="369214" y="687948"/>
            <a:ext cx="9162491" cy="276999"/>
            <a:chOff x="370936" y="650988"/>
            <a:chExt cx="9162491" cy="276999"/>
          </a:xfrm>
        </p:grpSpPr>
        <p:sp>
          <p:nvSpPr>
            <p:cNvPr id="11" name="TextBox 10"/>
            <p:cNvSpPr txBox="1"/>
            <p:nvPr/>
          </p:nvSpPr>
          <p:spPr>
            <a:xfrm>
              <a:off x="370936" y="650988"/>
              <a:ext cx="4502989" cy="276999"/>
            </a:xfrm>
            <a:prstGeom prst="rect">
              <a:avLst/>
            </a:prstGeom>
            <a:solidFill>
              <a:srgbClr val="B2324B"/>
            </a:solidFill>
          </p:spPr>
          <p:txBody>
            <a:bodyPr wrap="square" rtlCol="0" anchor="t" anchorCtr="0">
              <a:spAutoFit/>
            </a:bodyPr>
            <a:lstStyle/>
            <a:p>
              <a:r>
                <a:rPr lang="en-GB" sz="1200" b="1" dirty="0" smtClean="0">
                  <a:solidFill>
                    <a:schemeClr val="bg1"/>
                  </a:solidFill>
                  <a:latin typeface="Arial Narrow" panose="020B0606020202030204" pitchFamily="34" charset="0"/>
                </a:rPr>
                <a:t>West Yorkshire Police Delivery</a:t>
              </a:r>
              <a:endParaRPr lang="en-GB" sz="1200" b="1" dirty="0">
                <a:solidFill>
                  <a:schemeClr val="bg1"/>
                </a:solidFill>
                <a:latin typeface="Arial Narrow" panose="020B0606020202030204" pitchFamily="34" charset="0"/>
              </a:endParaRPr>
            </a:p>
          </p:txBody>
        </p:sp>
        <p:sp>
          <p:nvSpPr>
            <p:cNvPr id="20" name="TextBox 19"/>
            <p:cNvSpPr txBox="1"/>
            <p:nvPr/>
          </p:nvSpPr>
          <p:spPr>
            <a:xfrm>
              <a:off x="5033427" y="650988"/>
              <a:ext cx="4500000" cy="276999"/>
            </a:xfrm>
            <a:prstGeom prst="rect">
              <a:avLst/>
            </a:prstGeom>
            <a:solidFill>
              <a:srgbClr val="B2324B"/>
            </a:solidFill>
          </p:spPr>
          <p:txBody>
            <a:bodyPr wrap="square" rtlCol="0" anchor="t" anchorCtr="0">
              <a:spAutoFit/>
            </a:bodyPr>
            <a:lstStyle/>
            <a:p>
              <a:r>
                <a:rPr lang="en-GB" sz="1200" b="1" dirty="0">
                  <a:solidFill>
                    <a:schemeClr val="bg1"/>
                  </a:solidFill>
                  <a:latin typeface="Arial Narrow" panose="020B0606020202030204" pitchFamily="34" charset="0"/>
                </a:rPr>
                <a:t>O</a:t>
              </a:r>
              <a:r>
                <a:rPr lang="en-GB" sz="1200" b="1" dirty="0" smtClean="0">
                  <a:solidFill>
                    <a:schemeClr val="bg1"/>
                  </a:solidFill>
                  <a:latin typeface="Arial Narrow" panose="020B0606020202030204" pitchFamily="34" charset="0"/>
                </a:rPr>
                <a:t>PCC Delivery</a:t>
              </a:r>
              <a:endParaRPr lang="en-GB" sz="1200" b="1" dirty="0">
                <a:solidFill>
                  <a:schemeClr val="bg1"/>
                </a:solidFill>
                <a:latin typeface="Arial Narrow" panose="020B0606020202030204" pitchFamily="34" charset="0"/>
              </a:endParaRPr>
            </a:p>
          </p:txBody>
        </p:sp>
      </p:grpSp>
      <p:grpSp>
        <p:nvGrpSpPr>
          <p:cNvPr id="3" name="Group 2"/>
          <p:cNvGrpSpPr/>
          <p:nvPr/>
        </p:nvGrpSpPr>
        <p:grpSpPr>
          <a:xfrm>
            <a:off x="189516" y="981521"/>
            <a:ext cx="9365373" cy="5665660"/>
            <a:chOff x="187918" y="1074069"/>
            <a:chExt cx="9365373" cy="5665660"/>
          </a:xfrm>
        </p:grpSpPr>
        <p:sp>
          <p:nvSpPr>
            <p:cNvPr id="13" name="TextBox 12"/>
            <p:cNvSpPr txBox="1"/>
            <p:nvPr/>
          </p:nvSpPr>
          <p:spPr>
            <a:xfrm>
              <a:off x="187918" y="1092029"/>
              <a:ext cx="4920343" cy="5647700"/>
            </a:xfrm>
            <a:prstGeom prst="rect">
              <a:avLst/>
            </a:prstGeom>
            <a:noFill/>
          </p:spPr>
          <p:txBody>
            <a:bodyPr wrap="square" rtlCol="0">
              <a:spAutoFit/>
            </a:bodyPr>
            <a:lstStyle/>
            <a:p>
              <a:pPr marL="107950" marR="176530" algn="just">
                <a:spcAft>
                  <a:spcPts val="0"/>
                </a:spcAft>
              </a:pPr>
              <a:r>
                <a:rPr lang="en-GB" sz="1100" dirty="0" smtClean="0">
                  <a:latin typeface="Arial Narrow" panose="020B0606020202030204" pitchFamily="34" charset="0"/>
                  <a:ea typeface="Gill Sans MT"/>
                  <a:cs typeface="Times New Roman" panose="02020603050405020304" pitchFamily="18" charset="0"/>
                </a:rPr>
                <a:t>The increases in recorded crime levels in West Yorkshire over the past two years are largely due to improved recording practices and are now beginning to slow. West Yorkshire Police have put a great deal of effort into ensuring that they are correctly recording crimes in accordance with national standards. The crime recording compliance rate as of September 2017 stood at 88% and work is ongoing to bring this above 90%. </a:t>
              </a:r>
            </a:p>
            <a:p>
              <a:pPr marL="107950" marR="176530" algn="just">
                <a:spcBef>
                  <a:spcPts val="600"/>
                </a:spcBef>
                <a:spcAft>
                  <a:spcPts val="0"/>
                </a:spcAft>
              </a:pPr>
              <a:r>
                <a:rPr lang="en-GB" sz="1100" dirty="0" smtClean="0">
                  <a:latin typeface="Arial Narrow" panose="020B0606020202030204" pitchFamily="34" charset="0"/>
                  <a:ea typeface="Gill Sans MT"/>
                  <a:cs typeface="Times New Roman" panose="02020603050405020304" pitchFamily="18" charset="0"/>
                </a:rPr>
                <a:t>West Yorkshire Police carries out extensive analysis of crime data and assesses that the risk of becoming a victim of crime has increased by between 4-5%. This is largely attributed to a few specific </a:t>
              </a:r>
              <a:r>
                <a:rPr lang="en-GB" sz="1100" dirty="0">
                  <a:latin typeface="Arial Narrow" panose="020B0606020202030204" pitchFamily="34" charset="0"/>
                  <a:ea typeface="Gill Sans MT"/>
                  <a:cs typeface="Times New Roman" panose="02020603050405020304" pitchFamily="18" charset="0"/>
                </a:rPr>
                <a:t>crime types such as non-injury violence</a:t>
              </a:r>
              <a:r>
                <a:rPr lang="en-GB" sz="1100" dirty="0" smtClean="0">
                  <a:latin typeface="Arial Narrow" panose="020B0606020202030204" pitchFamily="34" charset="0"/>
                  <a:ea typeface="Gill Sans MT"/>
                  <a:cs typeface="Times New Roman" panose="02020603050405020304" pitchFamily="18" charset="0"/>
                </a:rPr>
                <a:t>, </a:t>
              </a:r>
              <a:r>
                <a:rPr lang="en-GB" sz="1100" dirty="0">
                  <a:latin typeface="Arial Narrow" panose="020B0606020202030204" pitchFamily="34" charset="0"/>
                  <a:ea typeface="Gill Sans MT"/>
                  <a:cs typeface="Times New Roman" panose="02020603050405020304" pitchFamily="18" charset="0"/>
                </a:rPr>
                <a:t>sexual offences, some acquisitive crime offences </a:t>
              </a:r>
              <a:r>
                <a:rPr lang="en-GB" sz="1100" dirty="0" smtClean="0">
                  <a:latin typeface="Arial Narrow" panose="020B0606020202030204" pitchFamily="34" charset="0"/>
                  <a:ea typeface="Gill Sans MT"/>
                  <a:cs typeface="Times New Roman" panose="02020603050405020304" pitchFamily="18" charset="0"/>
                </a:rPr>
                <a:t>(such as commercial robbery), shoplifting, </a:t>
              </a:r>
              <a:r>
                <a:rPr lang="en-GB" sz="1100" dirty="0">
                  <a:latin typeface="Arial Narrow" panose="020B0606020202030204" pitchFamily="34" charset="0"/>
                  <a:ea typeface="Gill Sans MT"/>
                  <a:cs typeface="Times New Roman" panose="02020603050405020304" pitchFamily="18" charset="0"/>
                </a:rPr>
                <a:t>and theft from </a:t>
              </a:r>
              <a:r>
                <a:rPr lang="en-GB" sz="1100" dirty="0" smtClean="0">
                  <a:latin typeface="Arial Narrow" panose="020B0606020202030204" pitchFamily="34" charset="0"/>
                  <a:ea typeface="Gill Sans MT"/>
                  <a:cs typeface="Times New Roman" panose="02020603050405020304" pitchFamily="18" charset="0"/>
                </a:rPr>
                <a:t>vehicles. Similar trends are being seen nationally and the police service as a whole is working towards using more innovative </a:t>
              </a:r>
              <a:r>
                <a:rPr lang="en-GB" sz="1100" b="1" dirty="0" smtClean="0">
                  <a:latin typeface="Arial Narrow" panose="020B0606020202030204" pitchFamily="34" charset="0"/>
                  <a:ea typeface="Gill Sans MT"/>
                  <a:cs typeface="Times New Roman" panose="02020603050405020304" pitchFamily="18" charset="0"/>
                </a:rPr>
                <a:t>problem solving </a:t>
              </a:r>
              <a:r>
                <a:rPr lang="en-GB" sz="1100" dirty="0" smtClean="0">
                  <a:latin typeface="Arial Narrow" panose="020B0606020202030204" pitchFamily="34" charset="0"/>
                  <a:ea typeface="Gill Sans MT"/>
                  <a:cs typeface="Times New Roman" panose="02020603050405020304" pitchFamily="18" charset="0"/>
                </a:rPr>
                <a:t>approaches to reduce these crimes. Some examples of action being taken in West Yorkshire include: </a:t>
              </a:r>
            </a:p>
            <a:p>
              <a:pPr marL="279400" marR="176530" indent="-171450" algn="just">
                <a:spcBef>
                  <a:spcPts val="600"/>
                </a:spcBef>
                <a:spcAft>
                  <a:spcPts val="0"/>
                </a:spcAft>
                <a:buFont typeface="Arial" panose="020B0604020202020204" pitchFamily="34" charset="0"/>
                <a:buChar char="•"/>
              </a:pPr>
              <a:r>
                <a:rPr lang="en-GB" sz="1100" dirty="0">
                  <a:latin typeface="Arial Narrow" panose="020B0606020202030204" pitchFamily="34" charset="0"/>
                  <a:ea typeface="Gill Sans MT"/>
                  <a:cs typeface="Times New Roman" panose="02020603050405020304" pitchFamily="18" charset="0"/>
                </a:rPr>
                <a:t>I</a:t>
              </a:r>
              <a:r>
                <a:rPr lang="en-GB" sz="1100" dirty="0" smtClean="0">
                  <a:latin typeface="Arial Narrow" panose="020B0606020202030204" pitchFamily="34" charset="0"/>
                  <a:ea typeface="Gill Sans MT"/>
                  <a:cs typeface="Times New Roman" panose="02020603050405020304" pitchFamily="18" charset="0"/>
                </a:rPr>
                <a:t>nvestment in the central </a:t>
              </a:r>
              <a:r>
                <a:rPr lang="en-GB" sz="1100" b="1" dirty="0" smtClean="0">
                  <a:latin typeface="Arial Narrow" panose="020B0606020202030204" pitchFamily="34" charset="0"/>
                  <a:ea typeface="Gill Sans MT"/>
                  <a:cs typeface="Times New Roman" panose="02020603050405020304" pitchFamily="18" charset="0"/>
                </a:rPr>
                <a:t>Firearms Prevent Team</a:t>
              </a:r>
              <a:r>
                <a:rPr lang="en-GB" sz="1100" dirty="0">
                  <a:latin typeface="Arial Narrow" panose="020B0606020202030204" pitchFamily="34" charset="0"/>
                  <a:ea typeface="Gill Sans MT"/>
                  <a:cs typeface="Times New Roman" panose="02020603050405020304" pitchFamily="18" charset="0"/>
                </a:rPr>
                <a:t>:</a:t>
              </a:r>
              <a:r>
                <a:rPr lang="en-GB" sz="1100" dirty="0" smtClean="0">
                  <a:latin typeface="Arial Narrow" panose="020B0606020202030204" pitchFamily="34" charset="0"/>
                  <a:ea typeface="Gill Sans MT"/>
                  <a:cs typeface="Times New Roman" panose="02020603050405020304" pitchFamily="18" charset="0"/>
                </a:rPr>
                <a:t> the team provides oversight and direction to district teams, takes responsibility for more serious cases, and works with regional police forces and organisations such as the NCA. Crucially this team also focuses on initiatives to get upstream of the issue, such as diversionary programmes with youths who are at risk of being drawn into gangs. Since this team was formed in June 2017 it has already had some great early successes. I look forward to seeing further progress going forward. </a:t>
              </a:r>
            </a:p>
            <a:p>
              <a:pPr marL="279400" marR="176530" indent="-171450" algn="just">
                <a:spcBef>
                  <a:spcPts val="600"/>
                </a:spcBef>
                <a:spcAft>
                  <a:spcPts val="0"/>
                </a:spcAft>
                <a:buFont typeface="Arial" panose="020B0604020202020204" pitchFamily="34" charset="0"/>
                <a:buChar char="•"/>
              </a:pPr>
              <a:r>
                <a:rPr lang="en-GB" sz="1100" dirty="0" smtClean="0">
                  <a:latin typeface="Arial Narrow" panose="020B0606020202030204" pitchFamily="34" charset="0"/>
                  <a:ea typeface="Gill Sans MT"/>
                  <a:cs typeface="Times New Roman" panose="02020603050405020304" pitchFamily="18" charset="0"/>
                </a:rPr>
                <a:t>Recent high profile cases in the media relating to </a:t>
              </a:r>
              <a:r>
                <a:rPr lang="en-GB" sz="1100" b="1" dirty="0" smtClean="0">
                  <a:latin typeface="Arial Narrow" panose="020B0606020202030204" pitchFamily="34" charset="0"/>
                  <a:ea typeface="Gill Sans MT"/>
                  <a:cs typeface="Times New Roman" panose="02020603050405020304" pitchFamily="18" charset="0"/>
                </a:rPr>
                <a:t>non-recent CSEA </a:t>
              </a:r>
              <a:r>
                <a:rPr lang="en-GB" sz="1100" dirty="0" smtClean="0">
                  <a:latin typeface="Arial Narrow" panose="020B0606020202030204" pitchFamily="34" charset="0"/>
                  <a:ea typeface="Gill Sans MT"/>
                  <a:cs typeface="Times New Roman" panose="02020603050405020304" pitchFamily="18" charset="0"/>
                </a:rPr>
                <a:t>(and the efforts of West Yorkshire Police and partners in raising awareness about these crimes), has contributed to an increase in the reporting of sexual offences. West Yorkshire Police has dedicated teams in place to investigate CSEA, and works closely with other partners to support victims and build a climate where people have the confidence to report CSEA offences. </a:t>
              </a:r>
            </a:p>
            <a:p>
              <a:pPr marL="279400" marR="176530" indent="-171450" algn="just">
                <a:spcBef>
                  <a:spcPts val="600"/>
                </a:spcBef>
                <a:spcAft>
                  <a:spcPts val="0"/>
                </a:spcAft>
                <a:buFont typeface="Arial" panose="020B0604020202020204" pitchFamily="34" charset="0"/>
                <a:buChar char="•"/>
              </a:pPr>
              <a:r>
                <a:rPr lang="en-GB" sz="1100" dirty="0">
                  <a:latin typeface="Arial Narrow" panose="020B0606020202030204" pitchFamily="34" charset="0"/>
                  <a:ea typeface="Gill Sans MT"/>
                  <a:cs typeface="Times New Roman" panose="02020603050405020304" pitchFamily="18" charset="0"/>
                </a:rPr>
                <a:t>With the support of my office, West Yorkshire Police’s </a:t>
              </a:r>
              <a:r>
                <a:rPr lang="en-GB" sz="1100" b="1" dirty="0">
                  <a:latin typeface="Arial Narrow" panose="020B0606020202030204" pitchFamily="34" charset="0"/>
                  <a:ea typeface="Gill Sans MT"/>
                  <a:cs typeface="Times New Roman" panose="02020603050405020304" pitchFamily="18" charset="0"/>
                </a:rPr>
                <a:t>cyber team </a:t>
              </a:r>
              <a:r>
                <a:rPr lang="en-GB" sz="1100" dirty="0">
                  <a:latin typeface="Arial Narrow" panose="020B0606020202030204" pitchFamily="34" charset="0"/>
                  <a:ea typeface="Gill Sans MT"/>
                  <a:cs typeface="Times New Roman" panose="02020603050405020304" pitchFamily="18" charset="0"/>
                </a:rPr>
                <a:t>launched the first ‘cyber-schools’ contest in September. 26 schools have registered to take </a:t>
              </a:r>
              <a:r>
                <a:rPr lang="en-GB" sz="1100" dirty="0" smtClean="0">
                  <a:latin typeface="Arial Narrow" panose="020B0606020202030204" pitchFamily="34" charset="0"/>
                  <a:ea typeface="Gill Sans MT"/>
                  <a:cs typeface="Times New Roman" panose="02020603050405020304" pitchFamily="18" charset="0"/>
                </a:rPr>
                <a:t>part and teams are </a:t>
              </a:r>
              <a:r>
                <a:rPr lang="en-GB" sz="1100" dirty="0">
                  <a:latin typeface="Arial Narrow" panose="020B0606020202030204" pitchFamily="34" charset="0"/>
                  <a:ea typeface="Gill Sans MT"/>
                  <a:cs typeface="Times New Roman" panose="02020603050405020304" pitchFamily="18" charset="0"/>
                </a:rPr>
                <a:t>tasked with creating an engaging website, impactive </a:t>
              </a:r>
              <a:r>
                <a:rPr lang="en-GB" sz="1100" dirty="0" smtClean="0">
                  <a:latin typeface="Arial Narrow" panose="020B0606020202030204" pitchFamily="34" charset="0"/>
                  <a:ea typeface="Gill Sans MT"/>
                  <a:cs typeface="Times New Roman" panose="02020603050405020304" pitchFamily="18" charset="0"/>
                </a:rPr>
                <a:t>leaflet, or phone app </a:t>
              </a:r>
              <a:r>
                <a:rPr lang="en-GB" sz="1100" dirty="0">
                  <a:latin typeface="Arial Narrow" panose="020B0606020202030204" pitchFamily="34" charset="0"/>
                  <a:ea typeface="Gill Sans MT"/>
                  <a:cs typeface="Times New Roman" panose="02020603050405020304" pitchFamily="18" charset="0"/>
                </a:rPr>
                <a:t>aimed at helping people </a:t>
              </a:r>
              <a:r>
                <a:rPr lang="en-GB" sz="1100" dirty="0" smtClean="0">
                  <a:latin typeface="Arial Narrow" panose="020B0606020202030204" pitchFamily="34" charset="0"/>
                  <a:ea typeface="Gill Sans MT"/>
                  <a:cs typeface="Times New Roman" panose="02020603050405020304" pitchFamily="18" charset="0"/>
                </a:rPr>
                <a:t>to stay </a:t>
              </a:r>
              <a:r>
                <a:rPr lang="en-GB" sz="1100" dirty="0">
                  <a:latin typeface="Arial Narrow" panose="020B0606020202030204" pitchFamily="34" charset="0"/>
                  <a:ea typeface="Gill Sans MT"/>
                  <a:cs typeface="Times New Roman" panose="02020603050405020304" pitchFamily="18" charset="0"/>
                </a:rPr>
                <a:t>safe </a:t>
              </a:r>
              <a:r>
                <a:rPr lang="en-GB" sz="1100" dirty="0" smtClean="0">
                  <a:latin typeface="Arial Narrow" panose="020B0606020202030204" pitchFamily="34" charset="0"/>
                  <a:ea typeface="Gill Sans MT"/>
                  <a:cs typeface="Times New Roman" panose="02020603050405020304" pitchFamily="18" charset="0"/>
                </a:rPr>
                <a:t>online. The contest may also encourage young people with the interest and skills to help counter cyber crime in the future.</a:t>
              </a:r>
              <a:endParaRPr lang="en-GB" sz="1100" dirty="0">
                <a:latin typeface="Arial Narrow" panose="020B0606020202030204" pitchFamily="34" charset="0"/>
                <a:ea typeface="Gill Sans MT"/>
                <a:cs typeface="Times New Roman" panose="02020603050405020304" pitchFamily="18" charset="0"/>
              </a:endParaRPr>
            </a:p>
          </p:txBody>
        </p:sp>
        <p:sp>
          <p:nvSpPr>
            <p:cNvPr id="25" name="TextBox 24"/>
            <p:cNvSpPr txBox="1"/>
            <p:nvPr/>
          </p:nvSpPr>
          <p:spPr>
            <a:xfrm>
              <a:off x="4950460" y="1074069"/>
              <a:ext cx="4602831" cy="261610"/>
            </a:xfrm>
            <a:prstGeom prst="rect">
              <a:avLst/>
            </a:prstGeom>
            <a:noFill/>
          </p:spPr>
          <p:txBody>
            <a:bodyPr wrap="square" rtlCol="0">
              <a:spAutoFit/>
            </a:bodyPr>
            <a:lstStyle/>
            <a:p>
              <a:pPr marL="93663" algn="just"/>
              <a:endParaRPr lang="en-GB" sz="1100" dirty="0">
                <a:latin typeface="Arial Narrow" panose="020B0606020202030204" pitchFamily="34" charset="0"/>
              </a:endParaRPr>
            </a:p>
          </p:txBody>
        </p:sp>
      </p:grpSp>
      <p:sp>
        <p:nvSpPr>
          <p:cNvPr id="12" name="Footer Placeholder 5"/>
          <p:cNvSpPr>
            <a:spLocks noGrp="1"/>
          </p:cNvSpPr>
          <p:nvPr>
            <p:ph type="ftr" sz="quarter" idx="11"/>
          </p:nvPr>
        </p:nvSpPr>
        <p:spPr>
          <a:xfrm>
            <a:off x="3281362" y="6577019"/>
            <a:ext cx="3343275" cy="365125"/>
          </a:xfrm>
        </p:spPr>
        <p:txBody>
          <a:bodyPr/>
          <a:lstStyle/>
          <a:p>
            <a:r>
              <a:rPr lang="en-GB" sz="1000" dirty="0" smtClean="0">
                <a:latin typeface="ArialNarrow"/>
              </a:rPr>
              <a:t>Page </a:t>
            </a:r>
            <a:fld id="{512AA2E1-DCEE-436C-96D7-6AD25E5CB906}" type="slidenum">
              <a:rPr lang="en-GB" sz="1000">
                <a:latin typeface="ArialNarrow"/>
              </a:rPr>
              <a:t>6</a:t>
            </a:fld>
            <a:endParaRPr lang="en-GB" sz="1000" dirty="0">
              <a:latin typeface="ArialNarrow"/>
            </a:endParaRPr>
          </a:p>
        </p:txBody>
      </p:sp>
      <p:sp>
        <p:nvSpPr>
          <p:cNvPr id="14" name="TextBox 13"/>
          <p:cNvSpPr txBox="1"/>
          <p:nvPr/>
        </p:nvSpPr>
        <p:spPr>
          <a:xfrm>
            <a:off x="4872203" y="996072"/>
            <a:ext cx="4952245" cy="5740033"/>
          </a:xfrm>
          <a:prstGeom prst="rect">
            <a:avLst/>
          </a:prstGeom>
          <a:noFill/>
        </p:spPr>
        <p:txBody>
          <a:bodyPr wrap="square" rtlCol="0">
            <a:spAutoFit/>
          </a:bodyPr>
          <a:lstStyle/>
          <a:p>
            <a:pPr marL="107950" marR="176530" algn="just">
              <a:spcAft>
                <a:spcPts val="0"/>
              </a:spcAft>
            </a:pPr>
            <a:r>
              <a:rPr lang="en-GB" sz="1100" dirty="0" smtClean="0">
                <a:latin typeface="Arial Narrow" panose="020B0606020202030204" pitchFamily="34" charset="0"/>
                <a:ea typeface="Gill Sans MT"/>
                <a:cs typeface="Times New Roman" panose="02020603050405020304" pitchFamily="18" charset="0"/>
              </a:rPr>
              <a:t>In recent Delivery Quarterly meetings with the Chief Constable, I have asked a number of questions relating to the performance of West Yorkshire Police in tackling crime and </a:t>
            </a:r>
            <a:r>
              <a:rPr lang="en-GB" sz="1100" dirty="0">
                <a:latin typeface="Arial Narrow" panose="020B0606020202030204" pitchFamily="34" charset="0"/>
                <a:ea typeface="Gill Sans MT"/>
                <a:cs typeface="Times New Roman" panose="02020603050405020304" pitchFamily="18" charset="0"/>
              </a:rPr>
              <a:t>anti-social </a:t>
            </a:r>
            <a:r>
              <a:rPr lang="en-GB" sz="1100" dirty="0" smtClean="0">
                <a:latin typeface="Arial Narrow" panose="020B0606020202030204" pitchFamily="34" charset="0"/>
                <a:ea typeface="Gill Sans MT"/>
                <a:cs typeface="Times New Roman" panose="02020603050405020304" pitchFamily="18" charset="0"/>
              </a:rPr>
              <a:t>behaviour.  I have paid particular attention to the progress of the </a:t>
            </a:r>
            <a:r>
              <a:rPr lang="en-GB" sz="1100" b="1" dirty="0" smtClean="0">
                <a:latin typeface="Arial Narrow" panose="020B0606020202030204" pitchFamily="34" charset="0"/>
                <a:ea typeface="Gill Sans MT"/>
                <a:cs typeface="Times New Roman" panose="02020603050405020304" pitchFamily="18" charset="0"/>
              </a:rPr>
              <a:t>Force </a:t>
            </a:r>
            <a:r>
              <a:rPr lang="en-GB" sz="1100" b="1" dirty="0">
                <a:latin typeface="Arial Narrow" panose="020B0606020202030204" pitchFamily="34" charset="0"/>
                <a:ea typeface="Gill Sans MT"/>
                <a:cs typeface="Times New Roman" panose="02020603050405020304" pitchFamily="18" charset="0"/>
              </a:rPr>
              <a:t>Crime Management Unit (</a:t>
            </a:r>
            <a:r>
              <a:rPr lang="en-GB" sz="1100" b="1" dirty="0" smtClean="0">
                <a:latin typeface="Arial Narrow" panose="020B0606020202030204" pitchFamily="34" charset="0"/>
                <a:ea typeface="Gill Sans MT"/>
                <a:cs typeface="Times New Roman" panose="02020603050405020304" pitchFamily="18" charset="0"/>
              </a:rPr>
              <a:t>FCMU). </a:t>
            </a:r>
            <a:r>
              <a:rPr lang="en-GB" sz="1100" dirty="0" smtClean="0">
                <a:latin typeface="Arial Narrow" panose="020B0606020202030204" pitchFamily="34" charset="0"/>
                <a:ea typeface="Gill Sans MT"/>
                <a:cs typeface="Times New Roman" panose="02020603050405020304" pitchFamily="18" charset="0"/>
              </a:rPr>
              <a:t>FCMU</a:t>
            </a:r>
            <a:r>
              <a:rPr lang="en-GB" sz="1100" b="1" dirty="0" smtClean="0">
                <a:latin typeface="Arial Narrow" panose="020B0606020202030204" pitchFamily="34" charset="0"/>
                <a:ea typeface="Gill Sans MT"/>
                <a:cs typeface="Times New Roman" panose="02020603050405020304" pitchFamily="18" charset="0"/>
              </a:rPr>
              <a:t> </a:t>
            </a:r>
            <a:r>
              <a:rPr lang="en-GB" sz="1100" dirty="0" smtClean="0">
                <a:latin typeface="Arial Narrow" panose="020B0606020202030204" pitchFamily="34" charset="0"/>
                <a:ea typeface="Gill Sans MT"/>
                <a:cs typeface="Times New Roman" panose="02020603050405020304" pitchFamily="18" charset="0"/>
              </a:rPr>
              <a:t>is a specialist department set-up to deal with the response to certain crimes and help relieve the pressure on district staff. The Chief Constable explained that FCMU is gradually taking on more crime categories, with ‘theft  from vehicle’ and ‘make-off without payment’ being added during this quarter. Bespoke investigative plans have been developed for specific crime categories to ensure consistency of service. Early indications show that victims who have their crimes dealt with through the FCMU are at least as satisfied (and often more satisfied), than those who have their crime managed through district police services. </a:t>
            </a:r>
          </a:p>
          <a:p>
            <a:pPr marL="107950" marR="176530" algn="just">
              <a:spcBef>
                <a:spcPts val="600"/>
              </a:spcBef>
              <a:spcAft>
                <a:spcPts val="0"/>
              </a:spcAft>
            </a:pPr>
            <a:r>
              <a:rPr lang="en-GB" sz="1100" dirty="0">
                <a:latin typeface="Arial Narrow" panose="020B0606020202030204" pitchFamily="34" charset="0"/>
                <a:ea typeface="Gill Sans MT"/>
                <a:cs typeface="Times New Roman" panose="02020603050405020304" pitchFamily="18" charset="0"/>
              </a:rPr>
              <a:t>HMIC</a:t>
            </a:r>
            <a:r>
              <a:rPr lang="en-GB" sz="1100" dirty="0" smtClean="0">
                <a:latin typeface="Arial Narrow" panose="020B0606020202030204" pitchFamily="34" charset="0"/>
                <a:ea typeface="Gill Sans MT"/>
                <a:cs typeface="Times New Roman" panose="02020603050405020304" pitchFamily="18" charset="0"/>
              </a:rPr>
              <a:t> recently released their national inspection into Human Trafficking and commented on the good progress made by West Yorkshire Police and the </a:t>
            </a:r>
            <a:r>
              <a:rPr lang="en-GB" sz="1100" b="1" dirty="0" smtClean="0">
                <a:latin typeface="Arial Narrow" panose="020B0606020202030204" pitchFamily="34" charset="0"/>
                <a:ea typeface="Gill Sans MT"/>
                <a:cs typeface="Times New Roman" panose="02020603050405020304" pitchFamily="18" charset="0"/>
              </a:rPr>
              <a:t>National Anti-Trafficking Network </a:t>
            </a:r>
            <a:r>
              <a:rPr lang="en-GB" sz="1100" dirty="0" smtClean="0">
                <a:latin typeface="Arial Narrow" panose="020B0606020202030204" pitchFamily="34" charset="0"/>
                <a:ea typeface="Gill Sans MT"/>
                <a:cs typeface="Times New Roman" panose="02020603050405020304" pitchFamily="18" charset="0"/>
              </a:rPr>
              <a:t>that I established in 2016. We have been instrumental in West Yorkshire in working with the police and partners to bring this issue to the fore. Although there is a lot of work to do to standardise practice across the country, I am reassured by the progress made in the last two years. </a:t>
            </a:r>
          </a:p>
          <a:p>
            <a:pPr marL="107950" marR="176530" algn="just">
              <a:spcBef>
                <a:spcPts val="600"/>
              </a:spcBef>
              <a:spcAft>
                <a:spcPts val="0"/>
              </a:spcAft>
            </a:pPr>
            <a:r>
              <a:rPr lang="en-GB" sz="1100" dirty="0" smtClean="0">
                <a:latin typeface="Arial Narrow" panose="020B0606020202030204" pitchFamily="34" charset="0"/>
                <a:ea typeface="Gill Sans MT"/>
                <a:cs typeface="Times New Roman" panose="02020603050405020304" pitchFamily="18" charset="0"/>
              </a:rPr>
              <a:t>In </a:t>
            </a:r>
            <a:r>
              <a:rPr lang="en-GB" sz="1100" dirty="0">
                <a:latin typeface="Arial Narrow" panose="020B0606020202030204" pitchFamily="34" charset="0"/>
                <a:ea typeface="Gill Sans MT"/>
                <a:cs typeface="Times New Roman" panose="02020603050405020304" pitchFamily="18" charset="0"/>
              </a:rPr>
              <a:t>August</a:t>
            </a:r>
            <a:r>
              <a:rPr lang="en-GB" sz="1100" dirty="0" smtClean="0">
                <a:latin typeface="Arial Narrow" panose="020B0606020202030204" pitchFamily="34" charset="0"/>
                <a:ea typeface="Gill Sans MT"/>
                <a:cs typeface="Times New Roman" panose="02020603050405020304" pitchFamily="18" charset="0"/>
              </a:rPr>
              <a:t> I took the opportunity to spend a day with members of Wakefield </a:t>
            </a:r>
            <a:r>
              <a:rPr lang="en-GB" sz="1100" b="1" dirty="0" smtClean="0">
                <a:latin typeface="Arial Narrow" panose="020B0606020202030204" pitchFamily="34" charset="0"/>
                <a:ea typeface="Gill Sans MT"/>
                <a:cs typeface="Times New Roman" panose="02020603050405020304" pitchFamily="18" charset="0"/>
              </a:rPr>
              <a:t>Neighbourhood Policing Team (NPT) </a:t>
            </a:r>
            <a:r>
              <a:rPr lang="en-GB" sz="1100" dirty="0" smtClean="0">
                <a:latin typeface="Arial Narrow" panose="020B0606020202030204" pitchFamily="34" charset="0"/>
                <a:ea typeface="Gill Sans MT"/>
                <a:cs typeface="Times New Roman" panose="02020603050405020304" pitchFamily="18" charset="0"/>
              </a:rPr>
              <a:t>and the </a:t>
            </a:r>
            <a:r>
              <a:rPr lang="en-GB" sz="1100" b="1" dirty="0" smtClean="0">
                <a:latin typeface="Arial Narrow" panose="020B0606020202030204" pitchFamily="34" charset="0"/>
                <a:ea typeface="Gill Sans MT"/>
                <a:cs typeface="Times New Roman" panose="02020603050405020304" pitchFamily="18" charset="0"/>
              </a:rPr>
              <a:t>Customer Contact Centre (CCC) </a:t>
            </a:r>
            <a:r>
              <a:rPr lang="en-GB" sz="1100" dirty="0" smtClean="0">
                <a:latin typeface="Arial Narrow" panose="020B0606020202030204" pitchFamily="34" charset="0"/>
                <a:ea typeface="Gill Sans MT"/>
                <a:cs typeface="Times New Roman" panose="02020603050405020304" pitchFamily="18" charset="0"/>
              </a:rPr>
              <a:t>to </a:t>
            </a:r>
            <a:r>
              <a:rPr lang="en-GB" sz="1100" dirty="0">
                <a:latin typeface="Arial Narrow" panose="020B0606020202030204" pitchFamily="34" charset="0"/>
                <a:ea typeface="Gill Sans MT"/>
                <a:cs typeface="Times New Roman" panose="02020603050405020304" pitchFamily="18" charset="0"/>
              </a:rPr>
              <a:t>witness </a:t>
            </a:r>
            <a:r>
              <a:rPr lang="en-GB" sz="1100" dirty="0" smtClean="0">
                <a:latin typeface="Arial Narrow" panose="020B0606020202030204" pitchFamily="34" charset="0"/>
                <a:ea typeface="Gill Sans MT"/>
                <a:cs typeface="Times New Roman" panose="02020603050405020304" pitchFamily="18" charset="0"/>
              </a:rPr>
              <a:t>first hand the issues which they </a:t>
            </a:r>
            <a:r>
              <a:rPr lang="en-GB" sz="1100" dirty="0">
                <a:latin typeface="Arial Narrow" panose="020B0606020202030204" pitchFamily="34" charset="0"/>
                <a:ea typeface="Gill Sans MT"/>
                <a:cs typeface="Times New Roman" panose="02020603050405020304" pitchFamily="18" charset="0"/>
              </a:rPr>
              <a:t>deal with on a typical shift. I was impressed with the dedication and professionalism of these teams and was pleased to have the chance to discuss </a:t>
            </a:r>
            <a:r>
              <a:rPr lang="en-GB" sz="1100" dirty="0" smtClean="0">
                <a:latin typeface="Arial Narrow" panose="020B0606020202030204" pitchFamily="34" charset="0"/>
                <a:ea typeface="Gill Sans MT"/>
                <a:cs typeface="Times New Roman" panose="02020603050405020304" pitchFamily="18" charset="0"/>
              </a:rPr>
              <a:t>their </a:t>
            </a:r>
            <a:r>
              <a:rPr lang="en-GB" sz="1100" dirty="0">
                <a:latin typeface="Arial Narrow" panose="020B0606020202030204" pitchFamily="34" charset="0"/>
                <a:ea typeface="Gill Sans MT"/>
                <a:cs typeface="Times New Roman" panose="02020603050405020304" pitchFamily="18" charset="0"/>
              </a:rPr>
              <a:t>ideas on how we </a:t>
            </a:r>
            <a:r>
              <a:rPr lang="en-GB" sz="1100" dirty="0" smtClean="0">
                <a:latin typeface="Arial Narrow" panose="020B0606020202030204" pitchFamily="34" charset="0"/>
                <a:ea typeface="Gill Sans MT"/>
                <a:cs typeface="Times New Roman" panose="02020603050405020304" pitchFamily="18" charset="0"/>
              </a:rPr>
              <a:t>can continue </a:t>
            </a:r>
            <a:r>
              <a:rPr lang="en-GB" sz="1100" dirty="0">
                <a:latin typeface="Arial Narrow" panose="020B0606020202030204" pitchFamily="34" charset="0"/>
                <a:ea typeface="Gill Sans MT"/>
                <a:cs typeface="Times New Roman" panose="02020603050405020304" pitchFamily="18" charset="0"/>
              </a:rPr>
              <a:t>to keep West Yorkshire communities safe. For more information on your local NPT and how to get </a:t>
            </a:r>
            <a:r>
              <a:rPr lang="en-GB" sz="1100" dirty="0" smtClean="0">
                <a:latin typeface="Arial Narrow" panose="020B0606020202030204" pitchFamily="34" charset="0"/>
                <a:ea typeface="Gill Sans MT"/>
                <a:cs typeface="Times New Roman" panose="02020603050405020304" pitchFamily="18" charset="0"/>
              </a:rPr>
              <a:t>involved, </a:t>
            </a:r>
            <a:r>
              <a:rPr lang="en-GB" sz="1100" dirty="0">
                <a:latin typeface="Arial Narrow" panose="020B0606020202030204" pitchFamily="34" charset="0"/>
                <a:ea typeface="Gill Sans MT"/>
                <a:cs typeface="Times New Roman" panose="02020603050405020304" pitchFamily="18" charset="0"/>
              </a:rPr>
              <a:t>please visit the West Yorkshire Police Website at </a:t>
            </a:r>
            <a:r>
              <a:rPr lang="en-GB" sz="1100" dirty="0" smtClean="0">
                <a:latin typeface="Arial Narrow" panose="020B0606020202030204" pitchFamily="34" charset="0"/>
                <a:ea typeface="Gill Sans MT"/>
                <a:cs typeface="Times New Roman" panose="02020603050405020304" pitchFamily="18" charset="0"/>
                <a:hlinkClick r:id="rId2"/>
              </a:rPr>
              <a:t>www.westyorkshire.police.uk/npt</a:t>
            </a:r>
            <a:r>
              <a:rPr lang="en-GB" sz="1100" dirty="0">
                <a:latin typeface="Arial Narrow" panose="020B0606020202030204" pitchFamily="34" charset="0"/>
                <a:ea typeface="Gill Sans MT"/>
                <a:cs typeface="Times New Roman" panose="02020603050405020304" pitchFamily="18" charset="0"/>
              </a:rPr>
              <a:t>. </a:t>
            </a:r>
          </a:p>
          <a:p>
            <a:pPr marL="107950" marR="176530" algn="just">
              <a:spcBef>
                <a:spcPts val="600"/>
              </a:spcBef>
              <a:spcAft>
                <a:spcPts val="0"/>
              </a:spcAft>
            </a:pPr>
            <a:r>
              <a:rPr lang="en-GB" sz="1100" dirty="0" smtClean="0">
                <a:latin typeface="Arial Narrow" panose="020B0606020202030204" pitchFamily="34" charset="0"/>
                <a:ea typeface="Gill Sans MT"/>
                <a:cs typeface="Times New Roman" panose="02020603050405020304" pitchFamily="18" charset="0"/>
              </a:rPr>
              <a:t>Over the last quarter my office has been working with West Yorkshire Police and other key agencies in each district to establish </a:t>
            </a:r>
            <a:r>
              <a:rPr lang="en-GB" sz="1100" b="1" dirty="0" smtClean="0">
                <a:latin typeface="Arial Narrow" panose="020B0606020202030204" pitchFamily="34" charset="0"/>
                <a:ea typeface="Gill Sans MT"/>
                <a:cs typeface="Times New Roman" panose="02020603050405020304" pitchFamily="18" charset="0"/>
              </a:rPr>
              <a:t>Serious Organised Crime Partnerships</a:t>
            </a:r>
            <a:r>
              <a:rPr lang="en-GB" sz="1100" dirty="0" smtClean="0">
                <a:latin typeface="Arial Narrow" panose="020B0606020202030204" pitchFamily="34" charset="0"/>
                <a:ea typeface="Gill Sans MT"/>
                <a:cs typeface="Times New Roman" panose="02020603050405020304" pitchFamily="18" charset="0"/>
              </a:rPr>
              <a:t>. The aim of these groups is to ensure that different organisations are more coordinated in their approach towards tackling serious and organised crime in their local area, and to improve the sharing of intelligence between agencies. This work is in its infancy but will ultimately bring a strong partnership approach to disrupting organised crime across  West Yorkshire and the region.</a:t>
            </a:r>
            <a:endParaRPr lang="en-GB" sz="1100" dirty="0">
              <a:latin typeface="Arial Narrow" panose="020B0606020202030204" pitchFamily="34" charset="0"/>
              <a:ea typeface="Gill Sans MT"/>
              <a:cs typeface="Times New Roman" panose="02020603050405020304" pitchFamily="18" charset="0"/>
            </a:endParaRPr>
          </a:p>
        </p:txBody>
      </p:sp>
    </p:spTree>
    <p:extLst>
      <p:ext uri="{BB962C8B-B14F-4D97-AF65-F5344CB8AC3E}">
        <p14:creationId xmlns:p14="http://schemas.microsoft.com/office/powerpoint/2010/main" val="2887364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p:cNvCxnSpPr/>
          <p:nvPr/>
        </p:nvCxnSpPr>
        <p:spPr>
          <a:xfrm>
            <a:off x="4950460" y="411480"/>
            <a:ext cx="6432" cy="6248112"/>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4" name="Title 3"/>
          <p:cNvSpPr>
            <a:spLocks noGrp="1"/>
          </p:cNvSpPr>
          <p:nvPr>
            <p:ph type="title"/>
          </p:nvPr>
        </p:nvSpPr>
        <p:spPr>
          <a:xfrm>
            <a:off x="285430" y="255943"/>
            <a:ext cx="9403312" cy="379328"/>
          </a:xfrm>
          <a:solidFill>
            <a:srgbClr val="B2324B"/>
          </a:solidFill>
          <a:ln w="6350">
            <a:solidFill>
              <a:schemeClr val="tx1"/>
            </a:solidFill>
          </a:ln>
        </p:spPr>
        <p:txBody>
          <a:bodyPr>
            <a:normAutofit/>
          </a:bodyPr>
          <a:lstStyle/>
          <a:p>
            <a:r>
              <a:rPr lang="en-GB" sz="1300" b="1" dirty="0">
                <a:solidFill>
                  <a:schemeClr val="bg1"/>
                </a:solidFill>
                <a:latin typeface="Arial Narrow" panose="020B0606020202030204" pitchFamily="34" charset="0"/>
              </a:rPr>
              <a:t>TACKLE CRIME AND ANTI-SOCIAL BEHAVIOUR 				</a:t>
            </a:r>
            <a:r>
              <a:rPr lang="en-GB" sz="1300" b="1" dirty="0" smtClean="0">
                <a:solidFill>
                  <a:schemeClr val="bg1"/>
                </a:solidFill>
                <a:latin typeface="Arial Narrow" panose="020B0606020202030204" pitchFamily="34" charset="0"/>
              </a:rPr>
              <a:t>                                </a:t>
            </a:r>
            <a:r>
              <a:rPr lang="en-GB" sz="1300" b="1" i="1" dirty="0" smtClean="0">
                <a:solidFill>
                  <a:schemeClr val="bg1"/>
                </a:solidFill>
                <a:latin typeface="Arial Narrow" panose="020B0606020202030204" pitchFamily="34" charset="0"/>
              </a:rPr>
              <a:t>DELIVERY OVERVIEW</a:t>
            </a:r>
            <a:endParaRPr lang="en-GB" sz="1300" b="1" i="1" dirty="0">
              <a:solidFill>
                <a:schemeClr val="bg1"/>
              </a:solidFill>
              <a:latin typeface="Arial Narrow" panose="020B0606020202030204" pitchFamily="34" charset="0"/>
            </a:endParaRPr>
          </a:p>
        </p:txBody>
      </p:sp>
      <p:sp>
        <p:nvSpPr>
          <p:cNvPr id="5" name="Rectangle 4"/>
          <p:cNvSpPr/>
          <p:nvPr/>
        </p:nvSpPr>
        <p:spPr>
          <a:xfrm>
            <a:off x="285430" y="262167"/>
            <a:ext cx="9398319" cy="6426679"/>
          </a:xfrm>
          <a:prstGeom prst="rect">
            <a:avLst/>
          </a:prstGeom>
          <a:noFill/>
          <a:ln w="28575">
            <a:solidFill>
              <a:srgbClr val="B2324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dirty="0">
              <a:solidFill>
                <a:prstClr val="white"/>
              </a:solidFill>
            </a:endParaRPr>
          </a:p>
        </p:txBody>
      </p:sp>
      <p:grpSp>
        <p:nvGrpSpPr>
          <p:cNvPr id="2" name="Group 1"/>
          <p:cNvGrpSpPr/>
          <p:nvPr/>
        </p:nvGrpSpPr>
        <p:grpSpPr>
          <a:xfrm>
            <a:off x="369215" y="730134"/>
            <a:ext cx="9162489" cy="276999"/>
            <a:chOff x="370936" y="659148"/>
            <a:chExt cx="9162489" cy="276999"/>
          </a:xfrm>
        </p:grpSpPr>
        <p:sp>
          <p:nvSpPr>
            <p:cNvPr id="11" name="TextBox 10"/>
            <p:cNvSpPr txBox="1"/>
            <p:nvPr/>
          </p:nvSpPr>
          <p:spPr>
            <a:xfrm>
              <a:off x="370936" y="659148"/>
              <a:ext cx="4502989" cy="276999"/>
            </a:xfrm>
            <a:prstGeom prst="rect">
              <a:avLst/>
            </a:prstGeom>
            <a:solidFill>
              <a:srgbClr val="B2324B"/>
            </a:solidFill>
          </p:spPr>
          <p:txBody>
            <a:bodyPr wrap="square" rtlCol="0" anchor="t" anchorCtr="0">
              <a:spAutoFit/>
            </a:bodyPr>
            <a:lstStyle/>
            <a:p>
              <a:r>
                <a:rPr lang="en-GB" sz="1200" b="1" dirty="0" smtClean="0">
                  <a:solidFill>
                    <a:prstClr val="white"/>
                  </a:solidFill>
                  <a:latin typeface="Arial Narrow" panose="020B0606020202030204" pitchFamily="34" charset="0"/>
                </a:rPr>
                <a:t>West Yorkshire Partners’ Delivery</a:t>
              </a:r>
              <a:endParaRPr lang="en-GB" sz="1200" b="1" dirty="0">
                <a:solidFill>
                  <a:prstClr val="white"/>
                </a:solidFill>
                <a:latin typeface="Arial Narrow" panose="020B0606020202030204" pitchFamily="34" charset="0"/>
              </a:endParaRPr>
            </a:p>
          </p:txBody>
        </p:sp>
        <p:sp>
          <p:nvSpPr>
            <p:cNvPr id="20" name="TextBox 19"/>
            <p:cNvSpPr txBox="1"/>
            <p:nvPr/>
          </p:nvSpPr>
          <p:spPr>
            <a:xfrm>
              <a:off x="5033425" y="659148"/>
              <a:ext cx="4500000" cy="276999"/>
            </a:xfrm>
            <a:prstGeom prst="rect">
              <a:avLst/>
            </a:prstGeom>
            <a:solidFill>
              <a:srgbClr val="B2324B"/>
            </a:solidFill>
          </p:spPr>
          <p:txBody>
            <a:bodyPr wrap="square" rtlCol="0" anchor="t" anchorCtr="0">
              <a:spAutoFit/>
            </a:bodyPr>
            <a:lstStyle/>
            <a:p>
              <a:r>
                <a:rPr lang="en-GB" sz="1200" b="1" dirty="0">
                  <a:solidFill>
                    <a:prstClr val="white"/>
                  </a:solidFill>
                  <a:latin typeface="Arial Narrow" panose="020B0606020202030204" pitchFamily="34" charset="0"/>
                </a:rPr>
                <a:t>O</a:t>
              </a:r>
              <a:r>
                <a:rPr lang="en-GB" sz="1200" b="1" dirty="0" smtClean="0">
                  <a:solidFill>
                    <a:prstClr val="white"/>
                  </a:solidFill>
                  <a:latin typeface="Arial Narrow" panose="020B0606020202030204" pitchFamily="34" charset="0"/>
                </a:rPr>
                <a:t>PCC Delivery</a:t>
              </a:r>
              <a:endParaRPr lang="en-GB" sz="1200" b="1" dirty="0">
                <a:solidFill>
                  <a:prstClr val="white"/>
                </a:solidFill>
                <a:latin typeface="Arial Narrow" panose="020B0606020202030204" pitchFamily="34" charset="0"/>
              </a:endParaRPr>
            </a:p>
          </p:txBody>
        </p:sp>
      </p:grpSp>
      <p:grpSp>
        <p:nvGrpSpPr>
          <p:cNvPr id="6" name="Group 5"/>
          <p:cNvGrpSpPr/>
          <p:nvPr/>
        </p:nvGrpSpPr>
        <p:grpSpPr>
          <a:xfrm>
            <a:off x="298769" y="1007133"/>
            <a:ext cx="9237360" cy="6017032"/>
            <a:chOff x="194482" y="1007133"/>
            <a:chExt cx="9341455" cy="6017032"/>
          </a:xfrm>
        </p:grpSpPr>
        <p:sp>
          <p:nvSpPr>
            <p:cNvPr id="13" name="TextBox 12"/>
            <p:cNvSpPr txBox="1"/>
            <p:nvPr/>
          </p:nvSpPr>
          <p:spPr>
            <a:xfrm>
              <a:off x="194482" y="1010245"/>
              <a:ext cx="4710615" cy="5216813"/>
            </a:xfrm>
            <a:prstGeom prst="rect">
              <a:avLst/>
            </a:prstGeom>
            <a:noFill/>
          </p:spPr>
          <p:txBody>
            <a:bodyPr wrap="square" rtlCol="0">
              <a:spAutoFit/>
            </a:bodyPr>
            <a:lstStyle/>
            <a:p>
              <a:pPr algn="just"/>
              <a:r>
                <a:rPr lang="en-GB" sz="1100" dirty="0">
                  <a:latin typeface="Arial Narrow" panose="020B0606020202030204" pitchFamily="34" charset="0"/>
                </a:rPr>
                <a:t>Our partners across the districts of West Yorkshire are continuing to lead on vital work to build safer communities</a:t>
              </a:r>
              <a:r>
                <a:rPr lang="en-GB" sz="1100" dirty="0" smtClean="0">
                  <a:latin typeface="Arial Narrow" panose="020B0606020202030204" pitchFamily="34" charset="0"/>
                </a:rPr>
                <a:t>. </a:t>
              </a:r>
              <a:r>
                <a:rPr lang="en-GB" sz="1100" dirty="0">
                  <a:latin typeface="Arial Narrow" panose="020B0606020202030204" pitchFamily="34" charset="0"/>
                </a:rPr>
                <a:t>Headlines from the last quarter include:</a:t>
              </a:r>
            </a:p>
            <a:p>
              <a:pPr algn="just">
                <a:spcBef>
                  <a:spcPts val="600"/>
                </a:spcBef>
              </a:pPr>
              <a:r>
                <a:rPr lang="en-GB" sz="1100" b="1" dirty="0" smtClean="0">
                  <a:latin typeface="Arial Narrow" panose="020B0606020202030204" pitchFamily="34" charset="0"/>
                </a:rPr>
                <a:t>Calderdale</a:t>
              </a:r>
              <a:r>
                <a:rPr lang="en-GB" sz="1100" dirty="0" smtClean="0">
                  <a:latin typeface="Arial Narrow" panose="020B0606020202030204" pitchFamily="34" charset="0"/>
                </a:rPr>
                <a:t> </a:t>
              </a:r>
              <a:r>
                <a:rPr lang="en-GB" sz="1100" dirty="0">
                  <a:latin typeface="Arial Narrow" panose="020B0606020202030204" pitchFamily="34" charset="0"/>
                </a:rPr>
                <a:t>– Calderdale Council have welcomed a new 24 hour </a:t>
              </a:r>
              <a:r>
                <a:rPr lang="en-GB" sz="1100" b="1" dirty="0">
                  <a:latin typeface="Arial Narrow" panose="020B0606020202030204" pitchFamily="34" charset="0"/>
                </a:rPr>
                <a:t>Community Safety Warden Service,</a:t>
              </a:r>
              <a:r>
                <a:rPr lang="en-GB" sz="1100" dirty="0">
                  <a:latin typeface="Arial Narrow" panose="020B0606020202030204" pitchFamily="34" charset="0"/>
                </a:rPr>
                <a:t> creating a step-change in the way the Council responds to nuisance and quality of life issues. It will complement existing council services and partners by focusing on enforcement and visibility. Duties include: issuing fixed penalty notices for offences such as dog fouling; management of unauthorised traveller encampments; licensing checks; tackling low level environmental issues such as noise nuisance and fly-tipping; and vulnerability and offender visits. The Wardens will address priorities identified through local partnership arrangements in communities across Calderdale.</a:t>
              </a:r>
            </a:p>
            <a:p>
              <a:pPr algn="just">
                <a:spcBef>
                  <a:spcPts val="600"/>
                </a:spcBef>
              </a:pPr>
              <a:r>
                <a:rPr lang="en-GB" sz="1100" b="1" dirty="0" smtClean="0">
                  <a:latin typeface="Arial Narrow" panose="020B0606020202030204" pitchFamily="34" charset="0"/>
                </a:rPr>
                <a:t>Bradford </a:t>
              </a:r>
              <a:r>
                <a:rPr lang="en-GB" sz="1100" dirty="0" smtClean="0">
                  <a:latin typeface="Arial Narrow" panose="020B0606020202030204" pitchFamily="34" charset="0"/>
                </a:rPr>
                <a:t>– </a:t>
              </a:r>
              <a:r>
                <a:rPr lang="en-GB" altLang="en-US" sz="1100" dirty="0" smtClean="0">
                  <a:latin typeface="Arial Narrow" panose="020B0606020202030204" pitchFamily="34" charset="0"/>
                </a:rPr>
                <a:t>Bradford CSP recently ran two</a:t>
              </a:r>
              <a:r>
                <a:rPr lang="en-GB" altLang="en-US" sz="1100" dirty="0">
                  <a:latin typeface="Arial Narrow" panose="020B0606020202030204" pitchFamily="34" charset="0"/>
                </a:rPr>
                <a:t> 6 week </a:t>
              </a:r>
              <a:r>
                <a:rPr lang="en-GB" altLang="en-US" sz="1100" dirty="0" smtClean="0">
                  <a:latin typeface="Arial Narrow" panose="020B0606020202030204" pitchFamily="34" charset="0"/>
                </a:rPr>
                <a:t>projects in which groups of boys and </a:t>
              </a:r>
              <a:r>
                <a:rPr lang="en-GB" altLang="en-US" sz="1100" dirty="0">
                  <a:latin typeface="Arial Narrow" panose="020B0606020202030204" pitchFamily="34" charset="0"/>
                </a:rPr>
                <a:t>young men </a:t>
              </a:r>
              <a:r>
                <a:rPr lang="en-GB" altLang="en-US" sz="1100" dirty="0" smtClean="0">
                  <a:latin typeface="Arial Narrow" panose="020B0606020202030204" pitchFamily="34" charset="0"/>
                </a:rPr>
                <a:t>focused on the impacts of ASB. This involved a residential visit </a:t>
              </a:r>
              <a:r>
                <a:rPr lang="en-GB" altLang="en-US" sz="1100" dirty="0">
                  <a:latin typeface="Arial Narrow" panose="020B0606020202030204" pitchFamily="34" charset="0"/>
                </a:rPr>
                <a:t>for each group </a:t>
              </a:r>
              <a:r>
                <a:rPr lang="en-GB" altLang="en-US" sz="1100" dirty="0" smtClean="0">
                  <a:latin typeface="Arial Narrow" panose="020B0606020202030204" pitchFamily="34" charset="0"/>
                </a:rPr>
                <a:t>with the theme of ‘</a:t>
              </a:r>
              <a:r>
                <a:rPr lang="en-GB" altLang="en-US" sz="1100" dirty="0">
                  <a:latin typeface="Arial Narrow" panose="020B0606020202030204" pitchFamily="34" charset="0"/>
                </a:rPr>
                <a:t>real men</a:t>
              </a:r>
              <a:r>
                <a:rPr lang="en-GB" altLang="en-US" sz="1100" dirty="0" smtClean="0">
                  <a:latin typeface="Arial Narrow" panose="020B0606020202030204" pitchFamily="34" charset="0"/>
                </a:rPr>
                <a:t>’ - giving participants the space to </a:t>
              </a:r>
              <a:r>
                <a:rPr lang="en-GB" altLang="en-US" sz="1100" dirty="0">
                  <a:latin typeface="Arial Narrow" panose="020B0606020202030204" pitchFamily="34" charset="0"/>
                </a:rPr>
                <a:t>explore </a:t>
              </a:r>
              <a:r>
                <a:rPr lang="en-GB" altLang="en-US" sz="1100" dirty="0" smtClean="0">
                  <a:latin typeface="Arial Narrow" panose="020B0606020202030204" pitchFamily="34" charset="0"/>
                </a:rPr>
                <a:t>masculinity, society, </a:t>
              </a:r>
              <a:r>
                <a:rPr lang="en-GB" altLang="en-US" sz="1100" dirty="0">
                  <a:latin typeface="Arial Narrow" panose="020B0606020202030204" pitchFamily="34" charset="0"/>
                </a:rPr>
                <a:t>and </a:t>
              </a:r>
              <a:r>
                <a:rPr lang="en-GB" altLang="en-US" sz="1100" dirty="0" smtClean="0">
                  <a:latin typeface="Arial Narrow" panose="020B0606020202030204" pitchFamily="34" charset="0"/>
                </a:rPr>
                <a:t>expectations. </a:t>
              </a:r>
            </a:p>
            <a:p>
              <a:pPr algn="just">
                <a:spcBef>
                  <a:spcPts val="600"/>
                </a:spcBef>
              </a:pPr>
              <a:r>
                <a:rPr lang="en-GB" sz="1100" b="1" dirty="0">
                  <a:latin typeface="Arial Narrow" panose="020B0606020202030204" pitchFamily="34" charset="0"/>
                </a:rPr>
                <a:t>West Yorkshire Fire and Rescue Service</a:t>
              </a:r>
              <a:r>
                <a:rPr lang="en-GB" sz="1100" dirty="0">
                  <a:latin typeface="Arial Narrow" panose="020B0606020202030204" pitchFamily="34" charset="0"/>
                </a:rPr>
                <a:t> </a:t>
              </a:r>
              <a:r>
                <a:rPr lang="en-GB" sz="1100" b="1" dirty="0">
                  <a:latin typeface="Arial Narrow" panose="020B0606020202030204" pitchFamily="34" charset="0"/>
                </a:rPr>
                <a:t>(WYFRS)</a:t>
              </a:r>
              <a:r>
                <a:rPr lang="en-GB" sz="1100" dirty="0">
                  <a:latin typeface="Arial Narrow" panose="020B0606020202030204" pitchFamily="34" charset="0"/>
                </a:rPr>
                <a:t> – WYFRS has teamed-up with West Yorkshire Police to develop its crime prevention training as part of their programme of community support, offering </a:t>
              </a:r>
              <a:r>
                <a:rPr lang="en-GB" altLang="en-US" sz="1100" dirty="0">
                  <a:latin typeface="Arial Narrow" panose="020B0606020202030204" pitchFamily="34" charset="0"/>
                </a:rPr>
                <a:t>free crime prevention advice to help deter burglars. </a:t>
              </a:r>
            </a:p>
            <a:p>
              <a:pPr algn="just">
                <a:spcBef>
                  <a:spcPts val="600"/>
                </a:spcBef>
              </a:pPr>
              <a:r>
                <a:rPr lang="en-GB" sz="1100" b="1" dirty="0" smtClean="0">
                  <a:latin typeface="Arial Narrow" panose="020B0606020202030204" pitchFamily="34" charset="0"/>
                </a:rPr>
                <a:t>Wakefield – </a:t>
              </a:r>
              <a:r>
                <a:rPr lang="en-GB" altLang="en-US" sz="1100" dirty="0">
                  <a:latin typeface="Arial Narrow" panose="020B0606020202030204" pitchFamily="34" charset="0"/>
                </a:rPr>
                <a:t>As part of </a:t>
              </a:r>
              <a:r>
                <a:rPr lang="en-GB" altLang="en-US" sz="1100" dirty="0" smtClean="0">
                  <a:latin typeface="Arial Narrow" panose="020B0606020202030204" pitchFamily="34" charset="0"/>
                </a:rPr>
                <a:t>ongoing </a:t>
              </a:r>
              <a:r>
                <a:rPr lang="en-GB" altLang="en-US" sz="1100" dirty="0">
                  <a:latin typeface="Arial Narrow" panose="020B0606020202030204" pitchFamily="34" charset="0"/>
                </a:rPr>
                <a:t>work to tackle </a:t>
              </a:r>
              <a:r>
                <a:rPr lang="en-GB" altLang="en-US" sz="1100" b="1" dirty="0">
                  <a:latin typeface="Arial Narrow" panose="020B0606020202030204" pitchFamily="34" charset="0"/>
                </a:rPr>
                <a:t>serious acquisitive crime </a:t>
              </a:r>
              <a:r>
                <a:rPr lang="en-GB" altLang="en-US" sz="1100" dirty="0">
                  <a:latin typeface="Arial Narrow" panose="020B0606020202030204" pitchFamily="34" charset="0"/>
                </a:rPr>
                <a:t>(including vehicle </a:t>
              </a:r>
              <a:r>
                <a:rPr lang="en-GB" altLang="en-US" sz="1100" dirty="0" smtClean="0">
                  <a:latin typeface="Arial Narrow" panose="020B0606020202030204" pitchFamily="34" charset="0"/>
                </a:rPr>
                <a:t>crime), Wakefield CSP are delivering an </a:t>
              </a:r>
              <a:r>
                <a:rPr lang="en-GB" altLang="en-US" sz="1100" dirty="0">
                  <a:latin typeface="Arial Narrow" panose="020B0606020202030204" pitchFamily="34" charset="0"/>
                </a:rPr>
                <a:t>enforcement campaign to run alongside </a:t>
              </a:r>
              <a:r>
                <a:rPr lang="en-GB" altLang="en-US" sz="1100" dirty="0" smtClean="0">
                  <a:latin typeface="Arial Narrow" panose="020B0606020202030204" pitchFamily="34" charset="0"/>
                </a:rPr>
                <a:t>its darker </a:t>
              </a:r>
              <a:r>
                <a:rPr lang="en-GB" altLang="en-US" sz="1100" dirty="0">
                  <a:latin typeface="Arial Narrow" panose="020B0606020202030204" pitchFamily="34" charset="0"/>
                </a:rPr>
                <a:t>nights </a:t>
              </a:r>
              <a:r>
                <a:rPr lang="en-GB" altLang="en-US" sz="1100" dirty="0" smtClean="0">
                  <a:latin typeface="Arial Narrow" panose="020B0606020202030204" pitchFamily="34" charset="0"/>
                </a:rPr>
                <a:t>operation.  The project provides advice on ‘target hardening’ </a:t>
              </a:r>
              <a:r>
                <a:rPr lang="en-GB" altLang="en-US" sz="1100" dirty="0">
                  <a:latin typeface="Arial Narrow" panose="020B0606020202030204" pitchFamily="34" charset="0"/>
                </a:rPr>
                <a:t>to </a:t>
              </a:r>
              <a:r>
                <a:rPr lang="en-GB" altLang="en-US" sz="1100" dirty="0" smtClean="0">
                  <a:latin typeface="Arial Narrow" panose="020B0606020202030204" pitchFamily="34" charset="0"/>
                </a:rPr>
                <a:t>help </a:t>
              </a:r>
              <a:r>
                <a:rPr lang="en-GB" altLang="en-US" sz="1100" dirty="0">
                  <a:latin typeface="Arial Narrow" panose="020B0606020202030204" pitchFamily="34" charset="0"/>
                </a:rPr>
                <a:t>prevent </a:t>
              </a:r>
              <a:r>
                <a:rPr lang="en-GB" altLang="en-US" sz="1100" dirty="0" smtClean="0">
                  <a:latin typeface="Arial Narrow" panose="020B0606020202030204" pitchFamily="34" charset="0"/>
                </a:rPr>
                <a:t>crime, </a:t>
              </a:r>
              <a:r>
                <a:rPr lang="en-GB" altLang="en-US" sz="1100" dirty="0">
                  <a:latin typeface="Arial Narrow" panose="020B0606020202030204" pitchFamily="34" charset="0"/>
                </a:rPr>
                <a:t>and </a:t>
              </a:r>
              <a:r>
                <a:rPr lang="en-GB" altLang="en-US" sz="1100" dirty="0" smtClean="0">
                  <a:latin typeface="Arial Narrow" panose="020B0606020202030204" pitchFamily="34" charset="0"/>
                </a:rPr>
                <a:t>when a </a:t>
              </a:r>
              <a:r>
                <a:rPr lang="en-GB" altLang="en-US" sz="1100" dirty="0">
                  <a:latin typeface="Arial Narrow" panose="020B0606020202030204" pitchFamily="34" charset="0"/>
                </a:rPr>
                <a:t>crime has been </a:t>
              </a:r>
              <a:r>
                <a:rPr lang="en-GB" altLang="en-US" sz="1100" dirty="0" smtClean="0">
                  <a:latin typeface="Arial Narrow" panose="020B0606020202030204" pitchFamily="34" charset="0"/>
                </a:rPr>
                <a:t>committed, </a:t>
              </a:r>
              <a:r>
                <a:rPr lang="en-GB" altLang="en-US" sz="1100" dirty="0">
                  <a:latin typeface="Arial Narrow" panose="020B0606020202030204" pitchFamily="34" charset="0"/>
                </a:rPr>
                <a:t>to provide reassurance and security to the victims.</a:t>
              </a:r>
            </a:p>
            <a:p>
              <a:pPr algn="just">
                <a:spcBef>
                  <a:spcPts val="600"/>
                </a:spcBef>
              </a:pPr>
              <a:r>
                <a:rPr lang="en-GB" sz="1100" b="1" dirty="0" smtClean="0">
                  <a:latin typeface="Arial Narrow" panose="020B0606020202030204" pitchFamily="34" charset="0"/>
                </a:rPr>
                <a:t>Leeds Anti-Social </a:t>
              </a:r>
              <a:r>
                <a:rPr lang="en-GB" sz="1100" b="1" dirty="0">
                  <a:latin typeface="Arial Narrow" panose="020B0606020202030204" pitchFamily="34" charset="0"/>
                </a:rPr>
                <a:t>Behaviour Early Assessment Team (LASBEAT) </a:t>
              </a:r>
              <a:r>
                <a:rPr lang="en-GB" sz="1100" b="1" dirty="0"/>
                <a:t>–</a:t>
              </a:r>
              <a:r>
                <a:rPr lang="en-GB" sz="1100" dirty="0"/>
                <a:t> </a:t>
              </a:r>
              <a:r>
                <a:rPr lang="en-GB" sz="1100" dirty="0">
                  <a:latin typeface="Arial Narrow" panose="020B0606020202030204" pitchFamily="34" charset="0"/>
                </a:rPr>
                <a:t>In the few </a:t>
              </a:r>
              <a:r>
                <a:rPr lang="en-GB" sz="1100" dirty="0" smtClean="0">
                  <a:latin typeface="Arial Narrow" panose="020B0606020202030204" pitchFamily="34" charset="0"/>
                </a:rPr>
                <a:t>months </a:t>
              </a:r>
              <a:r>
                <a:rPr lang="en-GB" sz="1100" dirty="0">
                  <a:latin typeface="Arial Narrow" panose="020B0606020202030204" pitchFamily="34" charset="0"/>
                </a:rPr>
                <a:t>since their </a:t>
              </a:r>
              <a:r>
                <a:rPr lang="en-GB" sz="1100" dirty="0" smtClean="0">
                  <a:latin typeface="Arial Narrow" panose="020B0606020202030204" pitchFamily="34" charset="0"/>
                </a:rPr>
                <a:t>inception, </a:t>
              </a:r>
              <a:r>
                <a:rPr lang="en-GB" sz="1100" dirty="0">
                  <a:latin typeface="Arial Narrow" panose="020B0606020202030204" pitchFamily="34" charset="0"/>
                </a:rPr>
                <a:t>LASBEAT have focused on identifying victims </a:t>
              </a:r>
              <a:r>
                <a:rPr lang="en-GB" sz="1100" dirty="0" smtClean="0">
                  <a:latin typeface="Arial Narrow" panose="020B0606020202030204" pitchFamily="34" charset="0"/>
                </a:rPr>
                <a:t>of </a:t>
              </a:r>
              <a:r>
                <a:rPr lang="en-GB" sz="1100" b="1" dirty="0" smtClean="0">
                  <a:latin typeface="Arial Narrow" panose="020B0606020202030204" pitchFamily="34" charset="0"/>
                </a:rPr>
                <a:t>ASB</a:t>
              </a:r>
              <a:r>
                <a:rPr lang="en-GB" sz="1100" dirty="0" smtClean="0">
                  <a:latin typeface="Arial Narrow" panose="020B0606020202030204" pitchFamily="34" charset="0"/>
                </a:rPr>
                <a:t> with </a:t>
              </a:r>
              <a:r>
                <a:rPr lang="en-GB" sz="1100" dirty="0">
                  <a:latin typeface="Arial Narrow" panose="020B0606020202030204" pitchFamily="34" charset="0"/>
                </a:rPr>
                <a:t>additional vulnerabilities, and developing </a:t>
              </a:r>
              <a:r>
                <a:rPr lang="en-GB" sz="1100" dirty="0" smtClean="0">
                  <a:latin typeface="Arial Narrow" panose="020B0606020202030204" pitchFamily="34" charset="0"/>
                </a:rPr>
                <a:t>a multi-agency approach to meet individual’s </a:t>
              </a:r>
              <a:r>
                <a:rPr lang="en-GB" sz="1100" dirty="0">
                  <a:latin typeface="Arial Narrow" panose="020B0606020202030204" pitchFamily="34" charset="0"/>
                </a:rPr>
                <a:t>needs. As a result of this </a:t>
              </a:r>
              <a:r>
                <a:rPr lang="en-GB" sz="1100" dirty="0" smtClean="0">
                  <a:latin typeface="Arial Narrow" panose="020B0606020202030204" pitchFamily="34" charset="0"/>
                </a:rPr>
                <a:t>work </a:t>
              </a:r>
              <a:r>
                <a:rPr lang="en-GB" sz="1100" dirty="0">
                  <a:latin typeface="Arial Narrow" panose="020B0606020202030204" pitchFamily="34" charset="0"/>
                </a:rPr>
                <a:t>there has been a noticeable reduction in call demand from </a:t>
              </a:r>
              <a:r>
                <a:rPr lang="en-GB" sz="1100" dirty="0" smtClean="0">
                  <a:latin typeface="Arial Narrow" panose="020B0606020202030204" pitchFamily="34" charset="0"/>
                </a:rPr>
                <a:t>members </a:t>
              </a:r>
              <a:r>
                <a:rPr lang="en-GB" sz="1100" dirty="0">
                  <a:latin typeface="Arial Narrow" panose="020B0606020202030204" pitchFamily="34" charset="0"/>
                </a:rPr>
                <a:t>of the public </a:t>
              </a:r>
              <a:r>
                <a:rPr lang="en-GB" sz="1100" dirty="0" smtClean="0">
                  <a:latin typeface="Arial Narrow" panose="020B0606020202030204" pitchFamily="34" charset="0"/>
                </a:rPr>
                <a:t>who are most likely to be in danger of harm. </a:t>
              </a:r>
              <a:endParaRPr lang="en-GB" sz="1100" dirty="0">
                <a:latin typeface="Arial Narrow" panose="020B0606020202030204" pitchFamily="34" charset="0"/>
              </a:endParaRPr>
            </a:p>
          </p:txBody>
        </p:sp>
        <p:sp>
          <p:nvSpPr>
            <p:cNvPr id="25" name="TextBox 24"/>
            <p:cNvSpPr txBox="1"/>
            <p:nvPr/>
          </p:nvSpPr>
          <p:spPr>
            <a:xfrm>
              <a:off x="4933106" y="1007133"/>
              <a:ext cx="4602831" cy="6017032"/>
            </a:xfrm>
            <a:prstGeom prst="rect">
              <a:avLst/>
            </a:prstGeom>
            <a:noFill/>
          </p:spPr>
          <p:txBody>
            <a:bodyPr wrap="square" rtlCol="0">
              <a:spAutoFit/>
            </a:bodyPr>
            <a:lstStyle/>
            <a:p>
              <a:pPr algn="just"/>
              <a:r>
                <a:rPr lang="en-GB" sz="1100" dirty="0" smtClean="0">
                  <a:latin typeface="Arial Narrow" panose="020B0606020202030204" pitchFamily="34" charset="0"/>
                </a:rPr>
                <a:t>In June, I launched the new </a:t>
              </a:r>
              <a:r>
                <a:rPr lang="en-GB" sz="1100" b="1" dirty="0" smtClean="0">
                  <a:latin typeface="Arial Narrow" panose="020B0606020202030204" pitchFamily="34" charset="0"/>
                </a:rPr>
                <a:t>Your Views </a:t>
              </a:r>
              <a:r>
                <a:rPr lang="en-GB" sz="1100" dirty="0" smtClean="0">
                  <a:latin typeface="Arial Narrow" panose="020B0606020202030204" pitchFamily="34" charset="0"/>
                </a:rPr>
                <a:t>survey which replaced the long running PPS survey. My office has been working closely with the police and partners over the past year to develop the new survey. It is a large-scale postal survey which is sent out to around 111,000 addresses each year, and asks respondents how they feel about various community issues, the police, and local partners in their area. My office has analysed the results from the first quarter and has shared them with the police and partners as early indications of public opinion in their areas. This has been well received and will help direct work around improving community safety going forward. </a:t>
              </a:r>
              <a:endParaRPr lang="en-GB" sz="1100" dirty="0">
                <a:latin typeface="Arial Narrow" panose="020B0606020202030204" pitchFamily="34" charset="0"/>
              </a:endParaRPr>
            </a:p>
            <a:p>
              <a:pPr algn="just"/>
              <a:endParaRPr lang="en-GB" sz="1100" dirty="0">
                <a:solidFill>
                  <a:srgbClr val="FF0000"/>
                </a:solidFill>
                <a:latin typeface="Arial Narrow" panose="020B0606020202030204" pitchFamily="34" charset="0"/>
              </a:endParaRPr>
            </a:p>
            <a:p>
              <a:pPr algn="just"/>
              <a:r>
                <a:rPr lang="en-GB" sz="1100" dirty="0">
                  <a:latin typeface="Arial Narrow" panose="020B0606020202030204" pitchFamily="34" charset="0"/>
                </a:rPr>
                <a:t>With support from my </a:t>
              </a:r>
              <a:r>
                <a:rPr lang="en-GB" sz="1100" dirty="0" smtClean="0">
                  <a:latin typeface="Arial Narrow" panose="020B0606020202030204" pitchFamily="34" charset="0"/>
                </a:rPr>
                <a:t>office, </a:t>
              </a:r>
              <a:r>
                <a:rPr lang="en-GB" sz="1100" dirty="0">
                  <a:latin typeface="Arial Narrow" panose="020B0606020202030204" pitchFamily="34" charset="0"/>
                </a:rPr>
                <a:t>Leeds Beckett University and West Yorkshire Police have developed new ways of </a:t>
              </a:r>
              <a:r>
                <a:rPr lang="en-GB" sz="1100" b="1" dirty="0">
                  <a:latin typeface="Arial Narrow" panose="020B0606020202030204" pitchFamily="34" charset="0"/>
                </a:rPr>
                <a:t>fighting cyber </a:t>
              </a:r>
              <a:r>
                <a:rPr lang="en-GB" sz="1100" b="1" dirty="0" smtClean="0">
                  <a:latin typeface="Arial Narrow" panose="020B0606020202030204" pitchFamily="34" charset="0"/>
                </a:rPr>
                <a:t>crime </a:t>
              </a:r>
              <a:r>
                <a:rPr lang="en-GB" sz="1100" dirty="0" smtClean="0">
                  <a:latin typeface="Arial Narrow" panose="020B0606020202030204" pitchFamily="34" charset="0"/>
                </a:rPr>
                <a:t>and </a:t>
              </a:r>
              <a:r>
                <a:rPr lang="en-GB" sz="1100" dirty="0">
                  <a:latin typeface="Arial Narrow" panose="020B0606020202030204" pitchFamily="34" charset="0"/>
                </a:rPr>
                <a:t>supporting digital investigations. Specific outputs of the project include </a:t>
              </a:r>
              <a:r>
                <a:rPr lang="en-GB" sz="1100" dirty="0" smtClean="0">
                  <a:latin typeface="Arial Narrow" panose="020B0606020202030204" pitchFamily="34" charset="0"/>
                </a:rPr>
                <a:t>a grooming </a:t>
              </a:r>
              <a:r>
                <a:rPr lang="en-GB" sz="1100" dirty="0">
                  <a:latin typeface="Arial Narrow" panose="020B0606020202030204" pitchFamily="34" charset="0"/>
                </a:rPr>
                <a:t>detection </a:t>
              </a:r>
              <a:r>
                <a:rPr lang="en-GB" sz="1100" dirty="0" smtClean="0">
                  <a:latin typeface="Arial Narrow" panose="020B0606020202030204" pitchFamily="34" charset="0"/>
                </a:rPr>
                <a:t>tool for the automated analysis of online chat </a:t>
              </a:r>
              <a:r>
                <a:rPr lang="en-GB" sz="1100" dirty="0">
                  <a:latin typeface="Arial Narrow" panose="020B0606020202030204" pitchFamily="34" charset="0"/>
                </a:rPr>
                <a:t>logs, a prototype mobile app to support frontline officers in capturing </a:t>
              </a:r>
              <a:r>
                <a:rPr lang="en-GB" sz="1100" dirty="0" smtClean="0">
                  <a:latin typeface="Arial Narrow" panose="020B0606020202030204" pitchFamily="34" charset="0"/>
                </a:rPr>
                <a:t>evidence, </a:t>
              </a:r>
              <a:r>
                <a:rPr lang="en-GB" sz="1100" dirty="0">
                  <a:latin typeface="Arial Narrow" panose="020B0606020202030204" pitchFamily="34" charset="0"/>
                </a:rPr>
                <a:t>and </a:t>
              </a:r>
              <a:r>
                <a:rPr lang="en-GB" sz="1100" dirty="0" smtClean="0">
                  <a:latin typeface="Arial Narrow" panose="020B0606020202030204" pitchFamily="34" charset="0"/>
                </a:rPr>
                <a:t>provision of enhanced </a:t>
              </a:r>
              <a:r>
                <a:rPr lang="en-GB" sz="1100" dirty="0">
                  <a:latin typeface="Arial Narrow" panose="020B0606020202030204" pitchFamily="34" charset="0"/>
                </a:rPr>
                <a:t>cyber training</a:t>
              </a:r>
              <a:r>
                <a:rPr lang="en-GB" sz="1100" dirty="0" smtClean="0">
                  <a:latin typeface="Arial Narrow" panose="020B0606020202030204" pitchFamily="34" charset="0"/>
                </a:rPr>
                <a:t>. This work continues to put West Yorkshire in a better position for tackling cyber-crime. </a:t>
              </a:r>
            </a:p>
            <a:p>
              <a:pPr algn="just"/>
              <a:endParaRPr lang="en-GB" sz="1100" dirty="0">
                <a:latin typeface="Arial Narrow" panose="020B0606020202030204" pitchFamily="34" charset="0"/>
              </a:endParaRPr>
            </a:p>
            <a:p>
              <a:pPr algn="just"/>
              <a:r>
                <a:rPr lang="en-GB" sz="1100" dirty="0">
                  <a:latin typeface="Arial Narrow" panose="020B0606020202030204" pitchFamily="34" charset="0"/>
                </a:rPr>
                <a:t>In August 2017 </a:t>
              </a:r>
              <a:r>
                <a:rPr lang="en-GB" sz="1100" dirty="0" smtClean="0">
                  <a:latin typeface="Arial Narrow" panose="020B0606020202030204" pitchFamily="34" charset="0"/>
                </a:rPr>
                <a:t>the value of awards through my </a:t>
              </a:r>
              <a:r>
                <a:rPr lang="en-GB" sz="1100" b="1" dirty="0">
                  <a:latin typeface="Arial Narrow" panose="020B0606020202030204" pitchFamily="34" charset="0"/>
                </a:rPr>
                <a:t>Safer Communities Fund </a:t>
              </a:r>
              <a:r>
                <a:rPr lang="en-GB" sz="1100" b="1" dirty="0" smtClean="0">
                  <a:latin typeface="Arial Narrow" panose="020B0606020202030204" pitchFamily="34" charset="0"/>
                </a:rPr>
                <a:t>topped</a:t>
              </a:r>
              <a:r>
                <a:rPr lang="en-GB" sz="1100" dirty="0" smtClean="0">
                  <a:latin typeface="Arial Narrow" panose="020B0606020202030204" pitchFamily="34" charset="0"/>
                </a:rPr>
                <a:t> </a:t>
              </a:r>
              <a:r>
                <a:rPr lang="en-GB" sz="1100" dirty="0">
                  <a:latin typeface="Arial Narrow" panose="020B0606020202030204" pitchFamily="34" charset="0"/>
                </a:rPr>
                <a:t>£1.9M since its start in 2014. In the latest round I returned a further £</a:t>
              </a:r>
              <a:r>
                <a:rPr lang="en-GB" sz="1100" dirty="0" smtClean="0">
                  <a:latin typeface="Arial Narrow" panose="020B0606020202030204" pitchFamily="34" charset="0"/>
                </a:rPr>
                <a:t>213,940 </a:t>
              </a:r>
              <a:r>
                <a:rPr lang="en-GB" sz="1100" dirty="0">
                  <a:latin typeface="Arial Narrow" panose="020B0606020202030204" pitchFamily="34" charset="0"/>
                </a:rPr>
                <a:t>of money seized from criminals to community projects in West Yorkshire. 50 projects were successful in the latest round which invited groups to apply for funding </a:t>
              </a:r>
              <a:r>
                <a:rPr lang="en-GB" sz="1100" dirty="0" smtClean="0">
                  <a:latin typeface="Arial Narrow" panose="020B0606020202030204" pitchFamily="34" charset="0"/>
                </a:rPr>
                <a:t>to address four Police </a:t>
              </a:r>
              <a:r>
                <a:rPr lang="en-GB" sz="1100" dirty="0">
                  <a:latin typeface="Arial Narrow" panose="020B0606020202030204" pitchFamily="34" charset="0"/>
                </a:rPr>
                <a:t>and Crime </a:t>
              </a:r>
              <a:r>
                <a:rPr lang="en-GB" sz="1100" dirty="0" smtClean="0">
                  <a:latin typeface="Arial Narrow" panose="020B0606020202030204" pitchFamily="34" charset="0"/>
                </a:rPr>
                <a:t>Plan priorities; </a:t>
              </a:r>
              <a:r>
                <a:rPr lang="en-GB" sz="1100" dirty="0">
                  <a:latin typeface="Arial Narrow" panose="020B0606020202030204" pitchFamily="34" charset="0"/>
                </a:rPr>
                <a:t>community cohesion, missing people, </a:t>
              </a:r>
              <a:r>
                <a:rPr lang="en-GB" sz="1100" dirty="0" smtClean="0">
                  <a:latin typeface="Arial Narrow" panose="020B0606020202030204" pitchFamily="34" charset="0"/>
                </a:rPr>
                <a:t>radicalisation, </a:t>
              </a:r>
              <a:r>
                <a:rPr lang="en-GB" sz="1100" dirty="0">
                  <a:latin typeface="Arial Narrow" panose="020B0606020202030204" pitchFamily="34" charset="0"/>
                </a:rPr>
                <a:t>and road safety</a:t>
              </a:r>
              <a:r>
                <a:rPr lang="en-GB" sz="1100" dirty="0" smtClean="0">
                  <a:latin typeface="Arial Narrow" panose="020B0606020202030204" pitchFamily="34" charset="0"/>
                </a:rPr>
                <a:t>. The fund was open to applications during September and my team are currently reviewing these bids to find the next set of successful projects. </a:t>
              </a:r>
            </a:p>
            <a:p>
              <a:pPr algn="just"/>
              <a:endParaRPr lang="en-GB" sz="1100" dirty="0">
                <a:latin typeface="Arial Narrow" panose="020B0606020202030204" pitchFamily="34" charset="0"/>
              </a:endParaRPr>
            </a:p>
            <a:p>
              <a:pPr algn="just"/>
              <a:r>
                <a:rPr lang="en-GB" sz="1100" dirty="0" smtClean="0">
                  <a:latin typeface="Arial Narrow" panose="020B0606020202030204" pitchFamily="34" charset="0"/>
                </a:rPr>
                <a:t>I have been pleased to continue supporting the partnership formed between West </a:t>
              </a:r>
              <a:r>
                <a:rPr lang="en-GB" sz="1100" dirty="0">
                  <a:latin typeface="Arial Narrow" panose="020B0606020202030204" pitchFamily="34" charset="0"/>
                </a:rPr>
                <a:t>Yorkshire Police, the University of Huddersfield, and West Yorkshire Cub Scouts. Last </a:t>
              </a:r>
              <a:r>
                <a:rPr lang="en-GB" sz="1100" dirty="0" smtClean="0">
                  <a:latin typeface="Arial Narrow" panose="020B0606020202030204" pitchFamily="34" charset="0"/>
                </a:rPr>
                <a:t>year the Cub Scouts launched their </a:t>
              </a:r>
              <a:r>
                <a:rPr lang="en-GB" sz="1100" b="1" dirty="0" smtClean="0">
                  <a:latin typeface="Arial Narrow" panose="020B0606020202030204" pitchFamily="34" charset="0"/>
                </a:rPr>
                <a:t>Crime </a:t>
              </a:r>
              <a:r>
                <a:rPr lang="en-GB" sz="1100" b="1" dirty="0">
                  <a:latin typeface="Arial Narrow" panose="020B0606020202030204" pitchFamily="34" charset="0"/>
                </a:rPr>
                <a:t>Prevention </a:t>
              </a:r>
              <a:r>
                <a:rPr lang="en-GB" sz="1100" dirty="0" smtClean="0">
                  <a:latin typeface="Arial Narrow" panose="020B0606020202030204" pitchFamily="34" charset="0"/>
                </a:rPr>
                <a:t>badge, and </a:t>
              </a:r>
              <a:r>
                <a:rPr lang="en-GB" sz="1100" dirty="0">
                  <a:latin typeface="Arial Narrow" panose="020B0606020202030204" pitchFamily="34" charset="0"/>
                </a:rPr>
                <a:t>C</a:t>
              </a:r>
              <a:r>
                <a:rPr lang="en-GB" sz="1100" dirty="0" smtClean="0">
                  <a:latin typeface="Arial Narrow" panose="020B0606020202030204" pitchFamily="34" charset="0"/>
                </a:rPr>
                <a:t>ubs </a:t>
              </a:r>
              <a:r>
                <a:rPr lang="en-GB" sz="1100" dirty="0">
                  <a:latin typeface="Arial Narrow" panose="020B0606020202030204" pitchFamily="34" charset="0"/>
                </a:rPr>
                <a:t>from Bradford, Calderdale and Kirklees were </a:t>
              </a:r>
              <a:r>
                <a:rPr lang="en-GB" sz="1100" dirty="0" smtClean="0">
                  <a:latin typeface="Arial Narrow" panose="020B0606020202030204" pitchFamily="34" charset="0"/>
                </a:rPr>
                <a:t>the first to receive this award </a:t>
              </a:r>
              <a:r>
                <a:rPr lang="en-GB" sz="1100" dirty="0">
                  <a:latin typeface="Arial Narrow" panose="020B0606020202030204" pitchFamily="34" charset="0"/>
                </a:rPr>
                <a:t>after completing a programme of crime busting activities. This year, cubs from Central Yorkshire </a:t>
              </a:r>
              <a:r>
                <a:rPr lang="en-GB" sz="1100" dirty="0" smtClean="0">
                  <a:latin typeface="Arial Narrow" panose="020B0606020202030204" pitchFamily="34" charset="0"/>
                </a:rPr>
                <a:t>Scouts (Leeds </a:t>
              </a:r>
              <a:r>
                <a:rPr lang="en-GB" sz="1100" dirty="0">
                  <a:latin typeface="Arial Narrow" panose="020B0606020202030204" pitchFamily="34" charset="0"/>
                </a:rPr>
                <a:t>and </a:t>
              </a:r>
              <a:r>
                <a:rPr lang="en-GB" sz="1100" dirty="0" smtClean="0">
                  <a:latin typeface="Arial Narrow" panose="020B0606020202030204" pitchFamily="34" charset="0"/>
                </a:rPr>
                <a:t>Wakefield), </a:t>
              </a:r>
              <a:r>
                <a:rPr lang="en-GB" sz="1100" dirty="0">
                  <a:latin typeface="Arial Narrow" panose="020B0606020202030204" pitchFamily="34" charset="0"/>
                </a:rPr>
                <a:t>had the same opportunity to learn about crime prevention. These young people will now be helping to </a:t>
              </a:r>
              <a:r>
                <a:rPr lang="en-GB" sz="1100" dirty="0" smtClean="0">
                  <a:latin typeface="Arial Narrow" panose="020B0606020202030204" pitchFamily="34" charset="0"/>
                </a:rPr>
                <a:t>safeguard </a:t>
              </a:r>
              <a:r>
                <a:rPr lang="en-GB" sz="1100" dirty="0">
                  <a:latin typeface="Arial Narrow" panose="020B0606020202030204" pitchFamily="34" charset="0"/>
                </a:rPr>
                <a:t>our communities by passing on their </a:t>
              </a:r>
              <a:r>
                <a:rPr lang="en-GB" sz="1100" dirty="0" smtClean="0">
                  <a:latin typeface="Arial Narrow" panose="020B0606020202030204" pitchFamily="34" charset="0"/>
                </a:rPr>
                <a:t>knowledge to their </a:t>
              </a:r>
              <a:r>
                <a:rPr lang="en-GB" sz="1100" dirty="0">
                  <a:latin typeface="Arial Narrow" panose="020B0606020202030204" pitchFamily="34" charset="0"/>
                </a:rPr>
                <a:t>family and friends </a:t>
              </a:r>
            </a:p>
            <a:p>
              <a:pPr algn="just"/>
              <a:endParaRPr lang="en-GB" sz="1100" dirty="0">
                <a:latin typeface="Arial Narrow" panose="020B0606020202030204" pitchFamily="34" charset="0"/>
              </a:endParaRPr>
            </a:p>
            <a:p>
              <a:pPr marL="108000" marR="63500" algn="just"/>
              <a:endParaRPr lang="en-GB" sz="1100" dirty="0">
                <a:latin typeface="Arial Narrow" panose="020B0606020202030204" pitchFamily="34" charset="0"/>
              </a:endParaRPr>
            </a:p>
          </p:txBody>
        </p:sp>
      </p:grpSp>
      <p:sp>
        <p:nvSpPr>
          <p:cNvPr id="12" name="Footer Placeholder 5"/>
          <p:cNvSpPr>
            <a:spLocks noGrp="1"/>
          </p:cNvSpPr>
          <p:nvPr>
            <p:ph type="ftr" sz="quarter" idx="11"/>
          </p:nvPr>
        </p:nvSpPr>
        <p:spPr>
          <a:xfrm>
            <a:off x="3281362" y="6585897"/>
            <a:ext cx="3343275" cy="365125"/>
          </a:xfrm>
        </p:spPr>
        <p:txBody>
          <a:bodyPr/>
          <a:lstStyle/>
          <a:p>
            <a:r>
              <a:rPr lang="en-GB" sz="1000" dirty="0" smtClean="0">
                <a:latin typeface="ArialNarrow"/>
              </a:rPr>
              <a:t>Page </a:t>
            </a:r>
            <a:fld id="{3FB3274C-A21A-4C24-9023-975C774859D1}" type="slidenum">
              <a:rPr lang="en-GB" sz="1000">
                <a:latin typeface="ArialNarrow"/>
              </a:rPr>
              <a:t>7</a:t>
            </a:fld>
            <a:endParaRPr lang="en-GB" sz="1000" dirty="0">
              <a:latin typeface="ArialNarrow"/>
            </a:endParaRPr>
          </a:p>
        </p:txBody>
      </p:sp>
      <p:sp>
        <p:nvSpPr>
          <p:cNvPr id="19" name="Rectangle 10"/>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2783973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 Box 2"/>
          <p:cNvSpPr txBox="1">
            <a:spLocks noChangeArrowheads="1"/>
          </p:cNvSpPr>
          <p:nvPr/>
        </p:nvSpPr>
        <p:spPr bwMode="auto">
          <a:xfrm>
            <a:off x="4833255" y="4860119"/>
            <a:ext cx="4790129" cy="1654717"/>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spcAft>
                <a:spcPts val="0"/>
              </a:spcAft>
            </a:pPr>
            <a:r>
              <a:rPr lang="en-GB" sz="1050" b="1" dirty="0">
                <a:effectLst/>
                <a:latin typeface="Arial Narrow" panose="020B0606020202030204" pitchFamily="34" charset="0"/>
                <a:ea typeface="Gill Sans MT"/>
                <a:cs typeface="Times New Roman" panose="02020603050405020304" pitchFamily="18" charset="0"/>
              </a:rPr>
              <a:t>Commentary</a:t>
            </a:r>
            <a:endParaRPr lang="en-GB" sz="1050" dirty="0">
              <a:effectLst/>
              <a:latin typeface="Gill Sans MT"/>
              <a:ea typeface="Gill Sans MT"/>
              <a:cs typeface="Times New Roman" panose="02020603050405020304" pitchFamily="18" charset="0"/>
            </a:endParaRPr>
          </a:p>
          <a:p>
            <a:pPr algn="just"/>
            <a:r>
              <a:rPr lang="en-GB" sz="1050" dirty="0">
                <a:latin typeface="Arial Narrow" panose="020B0606020202030204" pitchFamily="34" charset="0"/>
                <a:ea typeface="Gill Sans MT"/>
                <a:cs typeface="Times New Roman" panose="02020603050405020304" pitchFamily="18" charset="0"/>
              </a:rPr>
              <a:t>This is one of the new measures in the Police and Crime Plan and has been included to provide a qualitative level of detail around the partnership working arrangements </a:t>
            </a:r>
            <a:r>
              <a:rPr lang="en-GB" sz="1050" dirty="0" smtClean="0">
                <a:latin typeface="Arial Narrow" panose="020B0606020202030204" pitchFamily="34" charset="0"/>
                <a:ea typeface="Gill Sans MT"/>
                <a:cs typeface="Times New Roman" panose="02020603050405020304" pitchFamily="18" charset="0"/>
              </a:rPr>
              <a:t>for safeguarding </a:t>
            </a:r>
            <a:r>
              <a:rPr lang="en-GB" sz="1050" dirty="0">
                <a:latin typeface="Arial Narrow" panose="020B0606020202030204" pitchFamily="34" charset="0"/>
                <a:ea typeface="Gill Sans MT"/>
                <a:cs typeface="Times New Roman" panose="02020603050405020304" pitchFamily="18" charset="0"/>
              </a:rPr>
              <a:t>in West Yorkshire. In each district there is an adult safeguarding board and a safeguarding children board, meaning that we have ten boards in total which have a list of statutory roles and responsibilities. In October a workshop was held for representatives of the boards to discuss the development of their work</a:t>
            </a:r>
            <a:r>
              <a:rPr lang="en-GB" sz="1050" dirty="0" smtClean="0">
                <a:latin typeface="Arial Narrow" panose="020B0606020202030204" pitchFamily="34" charset="0"/>
                <a:ea typeface="Gill Sans MT"/>
                <a:cs typeface="Times New Roman" panose="02020603050405020304" pitchFamily="18" charset="0"/>
              </a:rPr>
              <a:t>. </a:t>
            </a:r>
            <a:r>
              <a:rPr lang="en-GB" sz="1050" dirty="0">
                <a:latin typeface="Arial Narrow" panose="020B0606020202030204" pitchFamily="34" charset="0"/>
                <a:ea typeface="Gill Sans MT"/>
                <a:cs typeface="Times New Roman" panose="02020603050405020304" pitchFamily="18" charset="0"/>
              </a:rPr>
              <a:t>The event concluded with the proposal that an overarching governance body in West Yorkshire would help to co-ordinate communication strategies, information </a:t>
            </a:r>
            <a:r>
              <a:rPr lang="en-GB" sz="1050" dirty="0" smtClean="0">
                <a:latin typeface="Arial Narrow" panose="020B0606020202030204" pitchFamily="34" charset="0"/>
                <a:ea typeface="Gill Sans MT"/>
                <a:cs typeface="Times New Roman" panose="02020603050405020304" pitchFamily="18" charset="0"/>
              </a:rPr>
              <a:t>sharing and </a:t>
            </a:r>
            <a:r>
              <a:rPr lang="en-GB" sz="1050" dirty="0">
                <a:latin typeface="Arial Narrow" panose="020B0606020202030204" pitchFamily="34" charset="0"/>
                <a:ea typeface="Gill Sans MT"/>
                <a:cs typeface="Times New Roman" panose="02020603050405020304" pitchFamily="18" charset="0"/>
              </a:rPr>
              <a:t>training, and reduce duplication between </a:t>
            </a:r>
            <a:r>
              <a:rPr lang="en-GB" sz="1050" dirty="0" smtClean="0">
                <a:latin typeface="Arial Narrow" panose="020B0606020202030204" pitchFamily="34" charset="0"/>
                <a:ea typeface="Gill Sans MT"/>
                <a:cs typeface="Times New Roman" panose="02020603050405020304" pitchFamily="18" charset="0"/>
              </a:rPr>
              <a:t>districts.</a:t>
            </a:r>
            <a:endParaRPr lang="en-GB" sz="1050" dirty="0">
              <a:latin typeface="Arial Narrow" panose="020B0606020202030204" pitchFamily="34" charset="0"/>
              <a:ea typeface="Gill Sans MT"/>
              <a:cs typeface="Times New Roman" panose="02020603050405020304" pitchFamily="18" charset="0"/>
            </a:endParaRPr>
          </a:p>
        </p:txBody>
      </p:sp>
      <p:sp>
        <p:nvSpPr>
          <p:cNvPr id="24" name="Text Box 2"/>
          <p:cNvSpPr txBox="1">
            <a:spLocks noChangeArrowheads="1"/>
          </p:cNvSpPr>
          <p:nvPr/>
        </p:nvSpPr>
        <p:spPr bwMode="auto">
          <a:xfrm>
            <a:off x="4826684" y="3436685"/>
            <a:ext cx="4908012" cy="1245689"/>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spcAft>
                <a:spcPts val="0"/>
              </a:spcAft>
            </a:pPr>
            <a:r>
              <a:rPr lang="en-GB" sz="1050" b="1" dirty="0">
                <a:effectLst/>
                <a:latin typeface="Arial Narrow" panose="020B0606020202030204" pitchFamily="34" charset="0"/>
                <a:ea typeface="Gill Sans MT"/>
                <a:cs typeface="Times New Roman" panose="02020603050405020304" pitchFamily="18" charset="0"/>
              </a:rPr>
              <a:t>Commentary</a:t>
            </a:r>
            <a:endParaRPr lang="en-GB" sz="1050" dirty="0">
              <a:effectLst/>
              <a:latin typeface="Gill Sans MT"/>
              <a:ea typeface="Gill Sans MT"/>
              <a:cs typeface="Times New Roman" panose="02020603050405020304" pitchFamily="18" charset="0"/>
            </a:endParaRPr>
          </a:p>
          <a:p>
            <a:pPr algn="just"/>
            <a:r>
              <a:rPr lang="en-GB" sz="1050" dirty="0" smtClean="0">
                <a:latin typeface="Arial Narrow" panose="020B0606020202030204" pitchFamily="34" charset="0"/>
                <a:ea typeface="Gill Sans MT"/>
                <a:cs typeface="Times New Roman" panose="02020603050405020304" pitchFamily="18" charset="0"/>
              </a:rPr>
              <a:t>9,981 </a:t>
            </a:r>
            <a:r>
              <a:rPr lang="en-GB" sz="1050" dirty="0">
                <a:latin typeface="Arial Narrow" panose="020B0606020202030204" pitchFamily="34" charset="0"/>
                <a:ea typeface="Gill Sans MT"/>
                <a:cs typeface="Times New Roman" panose="02020603050405020304" pitchFamily="18" charset="0"/>
              </a:rPr>
              <a:t>people were reported missing or absent in the 12 months to </a:t>
            </a:r>
            <a:r>
              <a:rPr lang="en-GB" sz="1050" dirty="0" smtClean="0">
                <a:latin typeface="Arial Narrow" panose="020B0606020202030204" pitchFamily="34" charset="0"/>
                <a:ea typeface="Gill Sans MT"/>
                <a:cs typeface="Times New Roman" panose="02020603050405020304" pitchFamily="18" charset="0"/>
              </a:rPr>
              <a:t>September. 2,659 </a:t>
            </a:r>
            <a:r>
              <a:rPr lang="en-GB" sz="1050" dirty="0">
                <a:latin typeface="Arial Narrow" panose="020B0606020202030204" pitchFamily="34" charset="0"/>
                <a:ea typeface="Gill Sans MT"/>
                <a:cs typeface="Times New Roman" panose="02020603050405020304" pitchFamily="18" charset="0"/>
              </a:rPr>
              <a:t>went missing on more than one </a:t>
            </a:r>
            <a:r>
              <a:rPr lang="en-GB" sz="1050" dirty="0" smtClean="0">
                <a:latin typeface="Arial Narrow" panose="020B0606020202030204" pitchFamily="34" charset="0"/>
                <a:ea typeface="Gill Sans MT"/>
                <a:cs typeface="Times New Roman" panose="02020603050405020304" pitchFamily="18" charset="0"/>
              </a:rPr>
              <a:t>occasion, </a:t>
            </a:r>
            <a:r>
              <a:rPr lang="en-GB" sz="1050" dirty="0">
                <a:latin typeface="Arial Narrow" panose="020B0606020202030204" pitchFamily="34" charset="0"/>
                <a:ea typeface="Gill Sans MT"/>
                <a:cs typeface="Times New Roman" panose="02020603050405020304" pitchFamily="18" charset="0"/>
              </a:rPr>
              <a:t>resulting in a </a:t>
            </a:r>
            <a:r>
              <a:rPr lang="en-GB" sz="1050" dirty="0" smtClean="0">
                <a:latin typeface="Arial Narrow" panose="020B0606020202030204" pitchFamily="34" charset="0"/>
                <a:ea typeface="Gill Sans MT"/>
                <a:cs typeface="Times New Roman" panose="02020603050405020304" pitchFamily="18" charset="0"/>
              </a:rPr>
              <a:t>missing person repeat </a:t>
            </a:r>
            <a:r>
              <a:rPr lang="en-GB" sz="1050" dirty="0">
                <a:latin typeface="Arial Narrow" panose="020B0606020202030204" pitchFamily="34" charset="0"/>
                <a:ea typeface="Gill Sans MT"/>
                <a:cs typeface="Times New Roman" panose="02020603050405020304" pitchFamily="18" charset="0"/>
              </a:rPr>
              <a:t>rate of </a:t>
            </a:r>
            <a:r>
              <a:rPr lang="en-GB" sz="1050" dirty="0" smtClean="0">
                <a:latin typeface="Arial Narrow" panose="020B0606020202030204" pitchFamily="34" charset="0"/>
                <a:ea typeface="Gill Sans MT"/>
                <a:cs typeface="Times New Roman" panose="02020603050405020304" pitchFamily="18" charset="0"/>
              </a:rPr>
              <a:t>27%. </a:t>
            </a:r>
            <a:r>
              <a:rPr lang="en-GB" sz="1050" dirty="0">
                <a:latin typeface="Arial Narrow" panose="020B0606020202030204" pitchFamily="34" charset="0"/>
                <a:ea typeface="Gill Sans MT"/>
                <a:cs typeface="Times New Roman" panose="02020603050405020304" pitchFamily="18" charset="0"/>
              </a:rPr>
              <a:t>Individuals who go missing repeatedly are often vulnerable and have much more complex </a:t>
            </a:r>
            <a:r>
              <a:rPr lang="en-GB" sz="1050" dirty="0" smtClean="0">
                <a:latin typeface="Arial Narrow" panose="020B0606020202030204" pitchFamily="34" charset="0"/>
                <a:ea typeface="Gill Sans MT"/>
                <a:cs typeface="Times New Roman" panose="02020603050405020304" pitchFamily="18" charset="0"/>
              </a:rPr>
              <a:t>needs. </a:t>
            </a:r>
            <a:r>
              <a:rPr lang="en-GB" sz="1050" dirty="0" smtClean="0">
                <a:latin typeface="Arial Narrow" panose="020B0606020202030204" pitchFamily="34" charset="0"/>
              </a:rPr>
              <a:t>WYP’s </a:t>
            </a:r>
            <a:r>
              <a:rPr lang="en-GB" sz="1050" dirty="0">
                <a:latin typeface="Arial Narrow" panose="020B0606020202030204" pitchFamily="34" charset="0"/>
              </a:rPr>
              <a:t>safeguarding crime reduction officer has worked with Huddersfield University to look at </a:t>
            </a:r>
            <a:r>
              <a:rPr lang="en-GB" sz="1050" dirty="0" smtClean="0">
                <a:latin typeface="Arial Narrow" panose="020B0606020202030204" pitchFamily="34" charset="0"/>
              </a:rPr>
              <a:t>the issues behind why </a:t>
            </a:r>
            <a:r>
              <a:rPr lang="en-GB" sz="1050" dirty="0">
                <a:latin typeface="Arial Narrow" panose="020B0606020202030204" pitchFamily="34" charset="0"/>
              </a:rPr>
              <a:t>children go missing. </a:t>
            </a:r>
            <a:r>
              <a:rPr lang="en-GB" sz="1050" dirty="0" smtClean="0">
                <a:latin typeface="Arial Narrow" panose="020B0606020202030204" pitchFamily="34" charset="0"/>
              </a:rPr>
              <a:t>The </a:t>
            </a:r>
            <a:r>
              <a:rPr lang="en-GB" sz="1050" dirty="0">
                <a:latin typeface="Arial Narrow" panose="020B0606020202030204" pitchFamily="34" charset="0"/>
              </a:rPr>
              <a:t>findings of this work will link into </a:t>
            </a:r>
            <a:r>
              <a:rPr lang="en-GB" sz="1050" dirty="0" smtClean="0">
                <a:latin typeface="Arial Narrow" panose="020B0606020202030204" pitchFamily="34" charset="0"/>
              </a:rPr>
              <a:t>West Yorkshire Police’s new </a:t>
            </a:r>
            <a:r>
              <a:rPr lang="en-GB" sz="1050" dirty="0">
                <a:latin typeface="Arial Narrow" panose="020B0606020202030204" pitchFamily="34" charset="0"/>
              </a:rPr>
              <a:t>‘early intervention’ strategy.</a:t>
            </a:r>
          </a:p>
        </p:txBody>
      </p:sp>
      <p:graphicFrame>
        <p:nvGraphicFramePr>
          <p:cNvPr id="17" name="Chart 16"/>
          <p:cNvGraphicFramePr>
            <a:graphicFrameLocks/>
          </p:cNvGraphicFramePr>
          <p:nvPr>
            <p:extLst>
              <p:ext uri="{D42A27DB-BD31-4B8C-83A1-F6EECF244321}">
                <p14:modId xmlns:p14="http://schemas.microsoft.com/office/powerpoint/2010/main" val="3835660538"/>
              </p:ext>
            </p:extLst>
          </p:nvPr>
        </p:nvGraphicFramePr>
        <p:xfrm>
          <a:off x="408443" y="729509"/>
          <a:ext cx="4208767" cy="1739259"/>
        </p:xfrm>
        <a:graphic>
          <a:graphicData uri="http://schemas.openxmlformats.org/drawingml/2006/chart">
            <c:chart xmlns:c="http://schemas.openxmlformats.org/drawingml/2006/chart" xmlns:r="http://schemas.openxmlformats.org/officeDocument/2006/relationships" r:id="rId2"/>
          </a:graphicData>
        </a:graphic>
      </p:graphicFrame>
      <p:sp>
        <p:nvSpPr>
          <p:cNvPr id="4" name="Title 3"/>
          <p:cNvSpPr>
            <a:spLocks noGrp="1"/>
          </p:cNvSpPr>
          <p:nvPr>
            <p:ph type="title"/>
          </p:nvPr>
        </p:nvSpPr>
        <p:spPr>
          <a:xfrm>
            <a:off x="304342" y="213677"/>
            <a:ext cx="9403312" cy="379328"/>
          </a:xfrm>
          <a:solidFill>
            <a:srgbClr val="B2324B"/>
          </a:solidFill>
          <a:ln w="6350">
            <a:solidFill>
              <a:schemeClr val="tx1"/>
            </a:solidFill>
          </a:ln>
        </p:spPr>
        <p:txBody>
          <a:bodyPr>
            <a:normAutofit/>
          </a:bodyPr>
          <a:lstStyle/>
          <a:p>
            <a:r>
              <a:rPr lang="en-GB" sz="1300" b="1" dirty="0">
                <a:solidFill>
                  <a:schemeClr val="bg1"/>
                </a:solidFill>
                <a:latin typeface="Arial Narrow" panose="020B0606020202030204" pitchFamily="34" charset="0"/>
              </a:rPr>
              <a:t>SAFEGUARD VULNERABLE PEOPLE </a:t>
            </a:r>
            <a:r>
              <a:rPr lang="en-GB" sz="1300" b="1" dirty="0" smtClean="0">
                <a:solidFill>
                  <a:schemeClr val="bg1"/>
                </a:solidFill>
                <a:latin typeface="Arial Narrow" panose="020B0606020202030204" pitchFamily="34" charset="0"/>
              </a:rPr>
              <a:t>	</a:t>
            </a:r>
            <a:r>
              <a:rPr lang="en-GB" sz="1300" b="1" dirty="0">
                <a:solidFill>
                  <a:schemeClr val="bg1"/>
                </a:solidFill>
                <a:latin typeface="Arial Narrow" panose="020B0606020202030204" pitchFamily="34" charset="0"/>
              </a:rPr>
              <a:t>				</a:t>
            </a:r>
            <a:r>
              <a:rPr lang="en-GB" sz="1300" b="1" dirty="0" smtClean="0">
                <a:solidFill>
                  <a:schemeClr val="bg1"/>
                </a:solidFill>
                <a:latin typeface="Arial Narrow" panose="020B0606020202030204" pitchFamily="34" charset="0"/>
              </a:rPr>
              <a:t>                                </a:t>
            </a:r>
            <a:r>
              <a:rPr lang="en-GB" sz="1300" b="1" i="1" dirty="0" smtClean="0">
                <a:solidFill>
                  <a:schemeClr val="bg1"/>
                </a:solidFill>
                <a:latin typeface="Arial Narrow" panose="020B0606020202030204" pitchFamily="34" charset="0"/>
              </a:rPr>
              <a:t>DELIVERY OVERVIEW</a:t>
            </a:r>
            <a:endParaRPr lang="en-GB" sz="1300" b="1" i="1" dirty="0">
              <a:solidFill>
                <a:schemeClr val="bg1"/>
              </a:solidFill>
              <a:latin typeface="Arial Narrow" panose="020B0606020202030204" pitchFamily="34" charset="0"/>
            </a:endParaRPr>
          </a:p>
        </p:txBody>
      </p:sp>
      <p:sp>
        <p:nvSpPr>
          <p:cNvPr id="5" name="Rectangle 4"/>
          <p:cNvSpPr/>
          <p:nvPr/>
        </p:nvSpPr>
        <p:spPr>
          <a:xfrm>
            <a:off x="306839" y="223898"/>
            <a:ext cx="9398319" cy="6426679"/>
          </a:xfrm>
          <a:prstGeom prst="rect">
            <a:avLst/>
          </a:prstGeom>
          <a:noFill/>
          <a:ln w="28575">
            <a:solidFill>
              <a:srgbClr val="B2324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dirty="0">
              <a:solidFill>
                <a:prstClr val="white"/>
              </a:solidFill>
            </a:endParaRPr>
          </a:p>
        </p:txBody>
      </p:sp>
      <p:cxnSp>
        <p:nvCxnSpPr>
          <p:cNvPr id="7" name="Straight Connector 6"/>
          <p:cNvCxnSpPr/>
          <p:nvPr/>
        </p:nvCxnSpPr>
        <p:spPr>
          <a:xfrm>
            <a:off x="316814" y="2575327"/>
            <a:ext cx="9384296"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306839" y="4641369"/>
            <a:ext cx="9398318"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300267" y="4641369"/>
            <a:ext cx="5902092" cy="253916"/>
          </a:xfrm>
          <a:prstGeom prst="rect">
            <a:avLst/>
          </a:prstGeom>
        </p:spPr>
        <p:txBody>
          <a:bodyPr wrap="square">
            <a:spAutoFit/>
          </a:bodyPr>
          <a:lstStyle/>
          <a:p>
            <a:r>
              <a:rPr lang="en-GB" sz="1050" b="1" dirty="0">
                <a:solidFill>
                  <a:prstClr val="black"/>
                </a:solidFill>
                <a:latin typeface="Arial Narrow" panose="020B0606020202030204" pitchFamily="34" charset="0"/>
              </a:rPr>
              <a:t>Objective</a:t>
            </a:r>
            <a:r>
              <a:rPr lang="en-GB" sz="1050" b="1" dirty="0">
                <a:latin typeface="Arial Narrow" panose="020B0606020202030204" pitchFamily="34" charset="0"/>
              </a:rPr>
              <a:t>: Safeguarding boards in West Yorkshire will comply with their statutory roles and responsibilities</a:t>
            </a:r>
          </a:p>
        </p:txBody>
      </p:sp>
      <p:sp>
        <p:nvSpPr>
          <p:cNvPr id="2" name="Rectangle 1"/>
          <p:cNvSpPr/>
          <p:nvPr/>
        </p:nvSpPr>
        <p:spPr>
          <a:xfrm>
            <a:off x="306839" y="606416"/>
            <a:ext cx="5298093" cy="261610"/>
          </a:xfrm>
          <a:prstGeom prst="rect">
            <a:avLst/>
          </a:prstGeom>
        </p:spPr>
        <p:txBody>
          <a:bodyPr wrap="square">
            <a:spAutoFit/>
          </a:bodyPr>
          <a:lstStyle/>
          <a:p>
            <a:r>
              <a:rPr lang="en-GB" sz="1050" b="1" dirty="0" smtClean="0">
                <a:solidFill>
                  <a:srgbClr val="272627"/>
                </a:solidFill>
                <a:latin typeface="Arial Narrow" panose="020B0606020202030204" pitchFamily="34" charset="0"/>
                <a:ea typeface="Gill Sans MT"/>
                <a:cs typeface="ArialMT"/>
              </a:rPr>
              <a:t>Objective</a:t>
            </a:r>
            <a:r>
              <a:rPr lang="en-GB" sz="1050" b="1" dirty="0" smtClean="0">
                <a:latin typeface="Arial Narrow" panose="020B0606020202030204" pitchFamily="34" charset="0"/>
                <a:ea typeface="Gill Sans MT"/>
                <a:cs typeface="Times New Roman" panose="02020603050405020304" pitchFamily="18" charset="0"/>
              </a:rPr>
              <a:t>: </a:t>
            </a:r>
            <a:r>
              <a:rPr lang="en-GB" sz="1050" b="1" dirty="0">
                <a:latin typeface="Arial Narrow" panose="020B0606020202030204" pitchFamily="34" charset="0"/>
                <a:ea typeface="Gill Sans MT"/>
                <a:cs typeface="Times New Roman" panose="02020603050405020304" pitchFamily="18" charset="0"/>
              </a:rPr>
              <a:t>HMIC PEEL inspections will grade West Yorkshire Police as GOOD or OUTSTANDING</a:t>
            </a:r>
            <a:r>
              <a:rPr lang="en-GB" sz="1100" b="1" dirty="0">
                <a:latin typeface="Arial Narrow" panose="020B0606020202030204" pitchFamily="34" charset="0"/>
                <a:ea typeface="Gill Sans MT"/>
                <a:cs typeface="Times New Roman" panose="02020603050405020304" pitchFamily="18" charset="0"/>
              </a:rPr>
              <a:t> </a:t>
            </a:r>
            <a:endParaRPr lang="en-GB" sz="1050" dirty="0">
              <a:solidFill>
                <a:prstClr val="black"/>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2676047579"/>
              </p:ext>
            </p:extLst>
          </p:nvPr>
        </p:nvGraphicFramePr>
        <p:xfrm>
          <a:off x="359095" y="4900712"/>
          <a:ext cx="4467589" cy="1703588"/>
        </p:xfrm>
        <a:graphic>
          <a:graphicData uri="http://schemas.openxmlformats.org/drawingml/2006/table">
            <a:tbl>
              <a:tblPr firstRow="1" firstCol="1" bandRow="1"/>
              <a:tblGrid>
                <a:gridCol w="2329356"/>
                <a:gridCol w="2138233"/>
              </a:tblGrid>
              <a:tr h="158787">
                <a:tc>
                  <a:txBody>
                    <a:bodyPr/>
                    <a:lstStyle/>
                    <a:p>
                      <a:pPr algn="ctr">
                        <a:spcAft>
                          <a:spcPts val="0"/>
                        </a:spcAft>
                      </a:pPr>
                      <a:r>
                        <a:rPr lang="en-GB" sz="1000" b="1" dirty="0">
                          <a:solidFill>
                            <a:schemeClr val="bg1"/>
                          </a:solidFill>
                          <a:effectLst/>
                          <a:latin typeface="Arial Narrow" panose="020B0606020202030204" pitchFamily="34" charset="0"/>
                          <a:ea typeface="Gill Sans MT"/>
                          <a:cs typeface="Calibri" panose="020F0502020204030204" pitchFamily="34" charset="0"/>
                        </a:rPr>
                        <a:t>Good progress </a:t>
                      </a:r>
                      <a:endParaRPr lang="en-GB" sz="1000" b="1" dirty="0">
                        <a:solidFill>
                          <a:schemeClr val="bg1"/>
                        </a:solidFill>
                        <a:effectLst/>
                        <a:latin typeface="Gill Sans MT"/>
                        <a:ea typeface="Gill Sans MT"/>
                        <a:cs typeface="Times New Roman" panose="02020603050405020304" pitchFamily="18" charset="0"/>
                      </a:endParaRPr>
                    </a:p>
                  </a:txBody>
                  <a:tcPr marL="61606" marR="61606" marT="0" marB="0" anchor="ctr">
                    <a:lnL w="12700" cap="flat" cmpd="sng" algn="ctr">
                      <a:solidFill>
                        <a:srgbClr val="66B1CE"/>
                      </a:solidFill>
                      <a:prstDash val="solid"/>
                      <a:round/>
                      <a:headEnd type="none" w="med" len="med"/>
                      <a:tailEnd type="none" w="med" len="med"/>
                    </a:lnL>
                    <a:lnR>
                      <a:noFill/>
                    </a:lnR>
                    <a:lnT w="12700" cap="flat" cmpd="sng" algn="ctr">
                      <a:solidFill>
                        <a:srgbClr val="66B1CE"/>
                      </a:solidFill>
                      <a:prstDash val="solid"/>
                      <a:round/>
                      <a:headEnd type="none" w="med" len="med"/>
                      <a:tailEnd type="none" w="med" len="med"/>
                    </a:lnT>
                    <a:lnB w="12700" cap="flat" cmpd="sng" algn="ctr">
                      <a:solidFill>
                        <a:srgbClr val="66B1CE"/>
                      </a:solidFill>
                      <a:prstDash val="solid"/>
                      <a:round/>
                      <a:headEnd type="none" w="med" len="med"/>
                      <a:tailEnd type="none" w="med" len="med"/>
                    </a:lnB>
                    <a:solidFill>
                      <a:srgbClr val="66B1CE"/>
                    </a:solidFill>
                  </a:tcPr>
                </a:tc>
                <a:tc>
                  <a:txBody>
                    <a:bodyPr/>
                    <a:lstStyle/>
                    <a:p>
                      <a:pPr algn="ctr">
                        <a:spcAft>
                          <a:spcPts val="0"/>
                        </a:spcAft>
                      </a:pPr>
                      <a:r>
                        <a:rPr lang="en-GB" sz="1000" b="1" dirty="0">
                          <a:solidFill>
                            <a:schemeClr val="bg1"/>
                          </a:solidFill>
                          <a:effectLst/>
                          <a:latin typeface="Arial Narrow" panose="020B0606020202030204" pitchFamily="34" charset="0"/>
                          <a:ea typeface="Gill Sans MT"/>
                          <a:cs typeface="Calibri" panose="020F0502020204030204" pitchFamily="34" charset="0"/>
                        </a:rPr>
                        <a:t>Ongoing objectives</a:t>
                      </a:r>
                      <a:endParaRPr lang="en-GB" sz="1000" b="1" dirty="0">
                        <a:solidFill>
                          <a:schemeClr val="bg1"/>
                        </a:solidFill>
                        <a:effectLst/>
                        <a:latin typeface="Gill Sans MT"/>
                        <a:ea typeface="Gill Sans MT"/>
                        <a:cs typeface="Times New Roman" panose="02020603050405020304" pitchFamily="18" charset="0"/>
                      </a:endParaRPr>
                    </a:p>
                  </a:txBody>
                  <a:tcPr marL="61606" marR="61606" marT="0" marB="0" anchor="ctr">
                    <a:lnL>
                      <a:noFill/>
                    </a:lnL>
                    <a:lnR w="12700" cap="flat" cmpd="sng" algn="ctr">
                      <a:solidFill>
                        <a:srgbClr val="66B1CE"/>
                      </a:solidFill>
                      <a:prstDash val="solid"/>
                      <a:round/>
                      <a:headEnd type="none" w="med" len="med"/>
                      <a:tailEnd type="none" w="med" len="med"/>
                    </a:lnR>
                    <a:lnT w="12700" cap="flat" cmpd="sng" algn="ctr">
                      <a:solidFill>
                        <a:srgbClr val="66B1CE"/>
                      </a:solidFill>
                      <a:prstDash val="solid"/>
                      <a:round/>
                      <a:headEnd type="none" w="med" len="med"/>
                      <a:tailEnd type="none" w="med" len="med"/>
                    </a:lnT>
                    <a:lnB w="12700" cap="flat" cmpd="sng" algn="ctr">
                      <a:solidFill>
                        <a:srgbClr val="66B1CE"/>
                      </a:solidFill>
                      <a:prstDash val="solid"/>
                      <a:round/>
                      <a:headEnd type="none" w="med" len="med"/>
                      <a:tailEnd type="none" w="med" len="med"/>
                    </a:lnB>
                    <a:solidFill>
                      <a:srgbClr val="66B1CE"/>
                    </a:solidFill>
                  </a:tcPr>
                </a:tc>
              </a:tr>
              <a:tr h="445508">
                <a:tc>
                  <a:txBody>
                    <a:bodyPr/>
                    <a:lstStyle/>
                    <a:p>
                      <a:pPr algn="l">
                        <a:spcAft>
                          <a:spcPts val="0"/>
                        </a:spcAft>
                      </a:pPr>
                      <a:r>
                        <a:rPr lang="en-GB" sz="1000" dirty="0" smtClean="0">
                          <a:solidFill>
                            <a:srgbClr val="009900"/>
                          </a:solidFill>
                          <a:effectLst/>
                          <a:latin typeface="Arial Narrow" panose="020B0606020202030204" pitchFamily="34" charset="0"/>
                          <a:ea typeface="Gill Sans MT"/>
                          <a:cs typeface="Calibri" panose="020F0502020204030204" pitchFamily="34" charset="0"/>
                        </a:rPr>
                        <a:t>Each policing district</a:t>
                      </a:r>
                      <a:r>
                        <a:rPr lang="en-GB" sz="1000" baseline="0" dirty="0" smtClean="0">
                          <a:solidFill>
                            <a:srgbClr val="009900"/>
                          </a:solidFill>
                          <a:effectLst/>
                          <a:latin typeface="Arial Narrow" panose="020B0606020202030204" pitchFamily="34" charset="0"/>
                          <a:ea typeface="Gill Sans MT"/>
                          <a:cs typeface="Calibri" panose="020F0502020204030204" pitchFamily="34" charset="0"/>
                        </a:rPr>
                        <a:t> has a co-located investigative team with partners to deal with child safeguarding issues. </a:t>
                      </a:r>
                      <a:endParaRPr lang="en-GB" sz="1000" dirty="0">
                        <a:effectLst/>
                        <a:latin typeface="Gill Sans MT"/>
                        <a:ea typeface="Gill Sans MT"/>
                        <a:cs typeface="Times New Roman" panose="02020603050405020304" pitchFamily="18" charset="0"/>
                      </a:endParaRPr>
                    </a:p>
                  </a:txBody>
                  <a:tcPr marL="61606" marR="61606" marT="0" marB="0" anchor="ctr">
                    <a:lnL w="12700" cap="flat" cmpd="sng" algn="ctr">
                      <a:solidFill>
                        <a:srgbClr val="A3CFE1"/>
                      </a:solidFill>
                      <a:prstDash val="solid"/>
                      <a:round/>
                      <a:headEnd type="none" w="med" len="med"/>
                      <a:tailEnd type="none" w="med" len="med"/>
                    </a:lnL>
                    <a:lnR>
                      <a:noFill/>
                    </a:lnR>
                    <a:lnT w="12700" cap="flat" cmpd="sng" algn="ctr">
                      <a:solidFill>
                        <a:srgbClr val="66B1CE"/>
                      </a:solidFill>
                      <a:prstDash val="solid"/>
                      <a:round/>
                      <a:headEnd type="none" w="med" len="med"/>
                      <a:tailEnd type="none" w="med" len="med"/>
                    </a:lnT>
                    <a:lnB w="12700" cap="flat" cmpd="sng" algn="ctr">
                      <a:solidFill>
                        <a:srgbClr val="A3CFE1"/>
                      </a:solidFill>
                      <a:prstDash val="solid"/>
                      <a:round/>
                      <a:headEnd type="none" w="med" len="med"/>
                      <a:tailEnd type="none" w="med" len="med"/>
                    </a:lnB>
                    <a:solidFill>
                      <a:srgbClr val="E0EFF5"/>
                    </a:solidFill>
                  </a:tcPr>
                </a:tc>
                <a:tc>
                  <a:txBody>
                    <a:bodyPr/>
                    <a:lstStyle/>
                    <a:p>
                      <a:pPr algn="l">
                        <a:spcAft>
                          <a:spcPts val="0"/>
                        </a:spcAft>
                      </a:pPr>
                      <a:r>
                        <a:rPr lang="en-GB" sz="1000" dirty="0">
                          <a:solidFill>
                            <a:srgbClr val="C00000"/>
                          </a:solidFill>
                          <a:effectLst/>
                          <a:latin typeface="Arial Narrow" panose="020B0606020202030204" pitchFamily="34" charset="0"/>
                          <a:ea typeface="Gill Sans MT"/>
                          <a:cs typeface="Calibri" panose="020F0502020204030204" pitchFamily="34" charset="0"/>
                        </a:rPr>
                        <a:t>Ongoing work needed to ensure the Care Act 2015 has been embedded across all boards consistently. </a:t>
                      </a:r>
                      <a:endParaRPr lang="en-GB" sz="1000" dirty="0">
                        <a:effectLst/>
                        <a:latin typeface="Gill Sans MT"/>
                        <a:ea typeface="Gill Sans MT"/>
                        <a:cs typeface="Times New Roman" panose="02020603050405020304" pitchFamily="18" charset="0"/>
                      </a:endParaRPr>
                    </a:p>
                  </a:txBody>
                  <a:tcPr marL="61606" marR="61606" marT="0" marB="0" anchor="ctr">
                    <a:lnL>
                      <a:noFill/>
                    </a:lnL>
                    <a:lnR w="12700" cap="flat" cmpd="sng" algn="ctr">
                      <a:solidFill>
                        <a:srgbClr val="A3CFE1"/>
                      </a:solidFill>
                      <a:prstDash val="solid"/>
                      <a:round/>
                      <a:headEnd type="none" w="med" len="med"/>
                      <a:tailEnd type="none" w="med" len="med"/>
                    </a:lnR>
                    <a:lnT w="12700" cap="flat" cmpd="sng" algn="ctr">
                      <a:solidFill>
                        <a:srgbClr val="66B1CE"/>
                      </a:solidFill>
                      <a:prstDash val="solid"/>
                      <a:round/>
                      <a:headEnd type="none" w="med" len="med"/>
                      <a:tailEnd type="none" w="med" len="med"/>
                    </a:lnT>
                    <a:lnB w="12700" cap="flat" cmpd="sng" algn="ctr">
                      <a:solidFill>
                        <a:srgbClr val="A3CFE1"/>
                      </a:solidFill>
                      <a:prstDash val="solid"/>
                      <a:round/>
                      <a:headEnd type="none" w="med" len="med"/>
                      <a:tailEnd type="none" w="med" len="med"/>
                    </a:lnB>
                    <a:solidFill>
                      <a:srgbClr val="E0EFF5"/>
                    </a:solidFill>
                  </a:tcPr>
                </a:tc>
              </a:tr>
              <a:tr h="594011">
                <a:tc>
                  <a:txBody>
                    <a:bodyPr/>
                    <a:lstStyle/>
                    <a:p>
                      <a:pPr algn="l">
                        <a:spcAft>
                          <a:spcPts val="0"/>
                        </a:spcAft>
                      </a:pPr>
                      <a:r>
                        <a:rPr lang="en-GB" sz="1000" dirty="0" smtClean="0">
                          <a:solidFill>
                            <a:srgbClr val="009900"/>
                          </a:solidFill>
                          <a:effectLst/>
                          <a:latin typeface="Arial Narrow" panose="020B0606020202030204" pitchFamily="34" charset="0"/>
                          <a:ea typeface="Gill Sans MT"/>
                          <a:cs typeface="Times New Roman" panose="02020603050405020304" pitchFamily="18" charset="0"/>
                        </a:rPr>
                        <a:t>The Safeguarding Central Governance Unit (supporting by safeguarding</a:t>
                      </a:r>
                      <a:r>
                        <a:rPr lang="en-GB" sz="1000" baseline="0" dirty="0" smtClean="0">
                          <a:solidFill>
                            <a:srgbClr val="009900"/>
                          </a:solidFill>
                          <a:effectLst/>
                          <a:latin typeface="Arial Narrow" panose="020B0606020202030204" pitchFamily="34" charset="0"/>
                          <a:ea typeface="Gill Sans MT"/>
                          <a:cs typeface="Times New Roman" panose="02020603050405020304" pitchFamily="18" charset="0"/>
                        </a:rPr>
                        <a:t> boards) has provided training sessions to Ports unit staff in the region to help identify safeguarding risks. </a:t>
                      </a:r>
                      <a:endParaRPr lang="en-GB" sz="1000" dirty="0">
                        <a:effectLst/>
                        <a:latin typeface="Gill Sans MT"/>
                        <a:ea typeface="Gill Sans MT"/>
                        <a:cs typeface="Times New Roman" panose="02020603050405020304" pitchFamily="18" charset="0"/>
                      </a:endParaRPr>
                    </a:p>
                  </a:txBody>
                  <a:tcPr marL="61606" marR="61606" marT="0" marB="0" anchor="ctr">
                    <a:lnL w="12700" cap="flat" cmpd="sng" algn="ctr">
                      <a:solidFill>
                        <a:srgbClr val="A3CFE1"/>
                      </a:solidFill>
                      <a:prstDash val="solid"/>
                      <a:round/>
                      <a:headEnd type="none" w="med" len="med"/>
                      <a:tailEnd type="none" w="med" len="med"/>
                    </a:lnL>
                    <a:lnR>
                      <a:noFill/>
                    </a:lnR>
                    <a:lnT w="12700" cap="flat" cmpd="sng" algn="ctr">
                      <a:solidFill>
                        <a:srgbClr val="A3CFE1"/>
                      </a:solidFill>
                      <a:prstDash val="solid"/>
                      <a:round/>
                      <a:headEnd type="none" w="med" len="med"/>
                      <a:tailEnd type="none" w="med" len="med"/>
                    </a:lnT>
                    <a:lnB w="12700" cap="flat" cmpd="sng" algn="ctr">
                      <a:solidFill>
                        <a:srgbClr val="A3CFE1"/>
                      </a:solidFill>
                      <a:prstDash val="solid"/>
                      <a:round/>
                      <a:headEnd type="none" w="med" len="med"/>
                      <a:tailEnd type="none" w="med" len="med"/>
                    </a:lnB>
                  </a:tcPr>
                </a:tc>
                <a:tc>
                  <a:txBody>
                    <a:bodyPr/>
                    <a:lstStyle/>
                    <a:p>
                      <a:pPr algn="l">
                        <a:spcAft>
                          <a:spcPts val="0"/>
                        </a:spcAft>
                      </a:pPr>
                      <a:r>
                        <a:rPr lang="en-GB" sz="1000" dirty="0" smtClean="0">
                          <a:solidFill>
                            <a:srgbClr val="C00000"/>
                          </a:solidFill>
                          <a:effectLst/>
                          <a:latin typeface="Arial Narrow" panose="020B0606020202030204" pitchFamily="34" charset="0"/>
                          <a:ea typeface="Gill Sans MT"/>
                          <a:cs typeface="Calibri" panose="020F0502020204030204" pitchFamily="34" charset="0"/>
                        </a:rPr>
                        <a:t>Work</a:t>
                      </a:r>
                      <a:r>
                        <a:rPr lang="en-GB" sz="1000" baseline="0" dirty="0" smtClean="0">
                          <a:solidFill>
                            <a:srgbClr val="C00000"/>
                          </a:solidFill>
                          <a:effectLst/>
                          <a:latin typeface="Arial Narrow" panose="020B0606020202030204" pitchFamily="34" charset="0"/>
                          <a:ea typeface="Gill Sans MT"/>
                          <a:cs typeface="Calibri" panose="020F0502020204030204" pitchFamily="34" charset="0"/>
                        </a:rPr>
                        <a:t> in a more joined up way to share best practice across organisations and safeguarding boards. </a:t>
                      </a:r>
                      <a:endParaRPr lang="en-GB" sz="1000" dirty="0">
                        <a:effectLst/>
                        <a:latin typeface="Gill Sans MT"/>
                        <a:ea typeface="Gill Sans MT"/>
                        <a:cs typeface="Times New Roman" panose="02020603050405020304" pitchFamily="18" charset="0"/>
                      </a:endParaRPr>
                    </a:p>
                  </a:txBody>
                  <a:tcPr marL="61606" marR="61606" marT="0" marB="0" anchor="ctr">
                    <a:lnL>
                      <a:noFill/>
                    </a:lnL>
                    <a:lnR w="12700" cap="flat" cmpd="sng" algn="ctr">
                      <a:solidFill>
                        <a:srgbClr val="A3CFE1"/>
                      </a:solidFill>
                      <a:prstDash val="solid"/>
                      <a:round/>
                      <a:headEnd type="none" w="med" len="med"/>
                      <a:tailEnd type="none" w="med" len="med"/>
                    </a:lnR>
                    <a:lnT w="12700" cap="flat" cmpd="sng" algn="ctr">
                      <a:solidFill>
                        <a:srgbClr val="A3CFE1"/>
                      </a:solidFill>
                      <a:prstDash val="solid"/>
                      <a:round/>
                      <a:headEnd type="none" w="med" len="med"/>
                      <a:tailEnd type="none" w="med" len="med"/>
                    </a:lnT>
                    <a:lnB w="12700" cap="flat" cmpd="sng" algn="ctr">
                      <a:solidFill>
                        <a:srgbClr val="A3CFE1"/>
                      </a:solidFill>
                      <a:prstDash val="solid"/>
                      <a:round/>
                      <a:headEnd type="none" w="med" len="med"/>
                      <a:tailEnd type="none" w="med" len="med"/>
                    </a:lnB>
                  </a:tcPr>
                </a:tc>
              </a:tr>
              <a:tr h="478001">
                <a:tc>
                  <a:txBody>
                    <a:bodyPr/>
                    <a:lstStyle/>
                    <a:p>
                      <a:pPr algn="l">
                        <a:spcAft>
                          <a:spcPts val="0"/>
                        </a:spcAft>
                      </a:pPr>
                      <a:r>
                        <a:rPr lang="en-GB" sz="1000" dirty="0" smtClean="0">
                          <a:solidFill>
                            <a:srgbClr val="009900"/>
                          </a:solidFill>
                          <a:effectLst/>
                          <a:latin typeface="Arial Narrow" panose="020B0606020202030204" pitchFamily="34" charset="0"/>
                          <a:ea typeface="Gill Sans MT"/>
                          <a:cs typeface="Calibri" panose="020F0502020204030204" pitchFamily="34" charset="0"/>
                        </a:rPr>
                        <a:t>Work to further develop</a:t>
                      </a:r>
                      <a:r>
                        <a:rPr lang="en-GB" sz="1000" baseline="0" dirty="0" smtClean="0">
                          <a:solidFill>
                            <a:srgbClr val="009900"/>
                          </a:solidFill>
                          <a:effectLst/>
                          <a:latin typeface="Arial Narrow" panose="020B0606020202030204" pitchFamily="34" charset="0"/>
                          <a:ea typeface="Gill Sans MT"/>
                          <a:cs typeface="Calibri" panose="020F0502020204030204" pitchFamily="34" charset="0"/>
                        </a:rPr>
                        <a:t> performance frameworks is ongoing across partnerships. </a:t>
                      </a:r>
                      <a:endParaRPr lang="en-GB" sz="1000" dirty="0">
                        <a:effectLst/>
                        <a:latin typeface="Gill Sans MT"/>
                        <a:ea typeface="Gill Sans MT"/>
                        <a:cs typeface="Times New Roman" panose="02020603050405020304" pitchFamily="18" charset="0"/>
                      </a:endParaRPr>
                    </a:p>
                  </a:txBody>
                  <a:tcPr marL="61606" marR="61606" marT="0" marB="0" anchor="ctr">
                    <a:lnL w="12700" cap="flat" cmpd="sng" algn="ctr">
                      <a:solidFill>
                        <a:srgbClr val="A3CFE1"/>
                      </a:solidFill>
                      <a:prstDash val="solid"/>
                      <a:round/>
                      <a:headEnd type="none" w="med" len="med"/>
                      <a:tailEnd type="none" w="med" len="med"/>
                    </a:lnL>
                    <a:lnR>
                      <a:noFill/>
                    </a:lnR>
                    <a:lnT w="12700" cap="flat" cmpd="sng" algn="ctr">
                      <a:solidFill>
                        <a:srgbClr val="A3CFE1"/>
                      </a:solidFill>
                      <a:prstDash val="solid"/>
                      <a:round/>
                      <a:headEnd type="none" w="med" len="med"/>
                      <a:tailEnd type="none" w="med" len="med"/>
                    </a:lnT>
                    <a:lnB w="12700" cap="flat" cmpd="sng" algn="ctr">
                      <a:solidFill>
                        <a:srgbClr val="A3CFE1"/>
                      </a:solidFill>
                      <a:prstDash val="solid"/>
                      <a:round/>
                      <a:headEnd type="none" w="med" len="med"/>
                      <a:tailEnd type="none" w="med" len="med"/>
                    </a:lnB>
                    <a:solidFill>
                      <a:srgbClr val="E0EFF5"/>
                    </a:solidFill>
                  </a:tcPr>
                </a:tc>
                <a:tc>
                  <a:txBody>
                    <a:bodyPr/>
                    <a:lstStyle/>
                    <a:p>
                      <a:pPr algn="l">
                        <a:spcAft>
                          <a:spcPts val="0"/>
                        </a:spcAft>
                      </a:pPr>
                      <a:r>
                        <a:rPr lang="en-GB" sz="1000" dirty="0" smtClean="0">
                          <a:solidFill>
                            <a:srgbClr val="C00000"/>
                          </a:solidFill>
                          <a:effectLst/>
                          <a:latin typeface="Arial Narrow" panose="020B0606020202030204" pitchFamily="34" charset="0"/>
                          <a:ea typeface="Gill Sans MT"/>
                          <a:cs typeface="Calibri" panose="020F0502020204030204" pitchFamily="34" charset="0"/>
                        </a:rPr>
                        <a:t>Take</a:t>
                      </a:r>
                      <a:r>
                        <a:rPr lang="en-GB" sz="1000" baseline="0" dirty="0" smtClean="0">
                          <a:solidFill>
                            <a:srgbClr val="C00000"/>
                          </a:solidFill>
                          <a:effectLst/>
                          <a:latin typeface="Arial Narrow" panose="020B0606020202030204" pitchFamily="34" charset="0"/>
                          <a:ea typeface="Gill Sans MT"/>
                          <a:cs typeface="Calibri" panose="020F0502020204030204" pitchFamily="34" charset="0"/>
                        </a:rPr>
                        <a:t> forward learning from the “Safeguarding Adults Review” relating to the resilience of safeguarding agencies.</a:t>
                      </a:r>
                      <a:endParaRPr lang="en-GB" sz="1000" dirty="0">
                        <a:effectLst/>
                        <a:latin typeface="Gill Sans MT"/>
                        <a:ea typeface="Gill Sans MT"/>
                        <a:cs typeface="Times New Roman" panose="02020603050405020304" pitchFamily="18" charset="0"/>
                      </a:endParaRPr>
                    </a:p>
                  </a:txBody>
                  <a:tcPr marL="61606" marR="61606" marT="0" marB="0" anchor="ctr">
                    <a:lnL>
                      <a:noFill/>
                    </a:lnL>
                    <a:lnR w="12700" cap="flat" cmpd="sng" algn="ctr">
                      <a:solidFill>
                        <a:srgbClr val="A3CFE1"/>
                      </a:solidFill>
                      <a:prstDash val="solid"/>
                      <a:round/>
                      <a:headEnd type="none" w="med" len="med"/>
                      <a:tailEnd type="none" w="med" len="med"/>
                    </a:lnR>
                    <a:lnT w="12700" cap="flat" cmpd="sng" algn="ctr">
                      <a:solidFill>
                        <a:srgbClr val="A3CFE1"/>
                      </a:solidFill>
                      <a:prstDash val="solid"/>
                      <a:round/>
                      <a:headEnd type="none" w="med" len="med"/>
                      <a:tailEnd type="none" w="med" len="med"/>
                    </a:lnT>
                    <a:lnB w="12700" cap="flat" cmpd="sng" algn="ctr">
                      <a:solidFill>
                        <a:srgbClr val="A3CFE1"/>
                      </a:solidFill>
                      <a:prstDash val="solid"/>
                      <a:round/>
                      <a:headEnd type="none" w="med" len="med"/>
                      <a:tailEnd type="none" w="med" len="med"/>
                    </a:lnB>
                    <a:solidFill>
                      <a:srgbClr val="E0EFF5"/>
                    </a:solidFill>
                  </a:tcPr>
                </a:tc>
              </a:tr>
            </a:tbl>
          </a:graphicData>
        </a:graphic>
      </p:graphicFrame>
      <p:sp>
        <p:nvSpPr>
          <p:cNvPr id="12" name="Rectangle 11"/>
          <p:cNvSpPr/>
          <p:nvPr/>
        </p:nvSpPr>
        <p:spPr>
          <a:xfrm>
            <a:off x="306839" y="2578744"/>
            <a:ext cx="4200136" cy="261610"/>
          </a:xfrm>
          <a:prstGeom prst="rect">
            <a:avLst/>
          </a:prstGeom>
        </p:spPr>
        <p:txBody>
          <a:bodyPr wrap="square">
            <a:spAutoFit/>
          </a:bodyPr>
          <a:lstStyle/>
          <a:p>
            <a:r>
              <a:rPr lang="en-GB" sz="1050" b="1" dirty="0" smtClean="0">
                <a:solidFill>
                  <a:srgbClr val="272627"/>
                </a:solidFill>
                <a:latin typeface="Arial Narrow" panose="020B0606020202030204" pitchFamily="34" charset="0"/>
                <a:ea typeface="Gill Sans MT"/>
                <a:cs typeface="ArialMT"/>
              </a:rPr>
              <a:t>Objective: </a:t>
            </a:r>
            <a:r>
              <a:rPr lang="en-GB" sz="1050" b="1" dirty="0">
                <a:latin typeface="Arial Narrow" panose="020B0606020202030204" pitchFamily="34" charset="0"/>
                <a:ea typeface="Gill Sans MT"/>
                <a:cs typeface="Times New Roman" panose="02020603050405020304" pitchFamily="18" charset="0"/>
              </a:rPr>
              <a:t>The </a:t>
            </a:r>
            <a:r>
              <a:rPr lang="en-GB" sz="1050" b="1" dirty="0" smtClean="0">
                <a:latin typeface="Arial Narrow" panose="020B0606020202030204" pitchFamily="34" charset="0"/>
                <a:ea typeface="Gill Sans MT"/>
                <a:cs typeface="Times New Roman" panose="02020603050405020304" pitchFamily="18" charset="0"/>
              </a:rPr>
              <a:t>rate of </a:t>
            </a:r>
            <a:r>
              <a:rPr lang="en-GB" sz="1050" b="1" dirty="0">
                <a:latin typeface="Arial Narrow" panose="020B0606020202030204" pitchFamily="34" charset="0"/>
                <a:ea typeface="Gill Sans MT"/>
                <a:cs typeface="Times New Roman" panose="02020603050405020304" pitchFamily="18" charset="0"/>
              </a:rPr>
              <a:t>people who go missing repeatedly will reduce</a:t>
            </a:r>
            <a:endParaRPr lang="en-GB" sz="1050" dirty="0">
              <a:solidFill>
                <a:prstClr val="black"/>
              </a:solidFill>
            </a:endParaRPr>
          </a:p>
        </p:txBody>
      </p:sp>
      <p:sp>
        <p:nvSpPr>
          <p:cNvPr id="22" name="Text Box 2"/>
          <p:cNvSpPr txBox="1">
            <a:spLocks noChangeArrowheads="1"/>
          </p:cNvSpPr>
          <p:nvPr/>
        </p:nvSpPr>
        <p:spPr bwMode="auto">
          <a:xfrm>
            <a:off x="4826684" y="793362"/>
            <a:ext cx="4807588" cy="1598598"/>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spcAft>
                <a:spcPts val="0"/>
              </a:spcAft>
            </a:pPr>
            <a:r>
              <a:rPr lang="en-GB" sz="1050" b="1" dirty="0">
                <a:effectLst/>
                <a:latin typeface="Arial Narrow" panose="020B0606020202030204" pitchFamily="34" charset="0"/>
                <a:ea typeface="Gill Sans MT"/>
                <a:cs typeface="Times New Roman" panose="02020603050405020304" pitchFamily="18" charset="0"/>
              </a:rPr>
              <a:t>Commentary</a:t>
            </a:r>
            <a:endParaRPr lang="en-GB" sz="1050" dirty="0">
              <a:effectLst/>
              <a:latin typeface="Gill Sans MT"/>
              <a:ea typeface="Gill Sans MT"/>
              <a:cs typeface="Times New Roman" panose="02020603050405020304" pitchFamily="18" charset="0"/>
            </a:endParaRPr>
          </a:p>
          <a:p>
            <a:pPr algn="just"/>
            <a:r>
              <a:rPr lang="en-GB" sz="1050" dirty="0">
                <a:latin typeface="Arial Narrow" panose="020B0606020202030204" pitchFamily="34" charset="0"/>
                <a:ea typeface="Gill Sans MT"/>
                <a:cs typeface="Times New Roman" panose="02020603050405020304" pitchFamily="18" charset="0"/>
              </a:rPr>
              <a:t>In February 2017, HMIC released its Effectiveness inspection report for WYP which completed the 2016 PEEL assessments. WYP were graded as GOOD across all three strands of assessment. In a time of increasing demand and budgetary pressures, it has been necessary for the police and partners to re-align their resources to </a:t>
            </a:r>
            <a:r>
              <a:rPr lang="en-GB" sz="1050" dirty="0" smtClean="0">
                <a:latin typeface="Arial Narrow" panose="020B0606020202030204" pitchFamily="34" charset="0"/>
                <a:ea typeface="Gill Sans MT"/>
                <a:cs typeface="Times New Roman" panose="02020603050405020304" pitchFamily="18" charset="0"/>
              </a:rPr>
              <a:t>the areas </a:t>
            </a:r>
            <a:r>
              <a:rPr lang="en-GB" sz="1050" dirty="0">
                <a:latin typeface="Arial Narrow" panose="020B0606020202030204" pitchFamily="34" charset="0"/>
                <a:ea typeface="Gill Sans MT"/>
                <a:cs typeface="Times New Roman" panose="02020603050405020304" pitchFamily="18" charset="0"/>
              </a:rPr>
              <a:t>of greatest risk (such as child sexual exploitation, missing people, domestic abuse, and human trafficking</a:t>
            </a:r>
            <a:r>
              <a:rPr lang="en-GB" sz="1050" dirty="0" smtClean="0">
                <a:latin typeface="Arial Narrow" panose="020B0606020202030204" pitchFamily="34" charset="0"/>
                <a:ea typeface="Gill Sans MT"/>
                <a:cs typeface="Times New Roman" panose="02020603050405020304" pitchFamily="18" charset="0"/>
              </a:rPr>
              <a:t>). </a:t>
            </a:r>
            <a:r>
              <a:rPr lang="en-GB" sz="1050" dirty="0">
                <a:latin typeface="Arial Narrow" panose="020B0606020202030204" pitchFamily="34" charset="0"/>
                <a:ea typeface="Gill Sans MT"/>
                <a:cs typeface="Times New Roman" panose="02020603050405020304" pitchFamily="18" charset="0"/>
              </a:rPr>
              <a:t>PEEL identified that WYP’s effectiveness </a:t>
            </a:r>
            <a:r>
              <a:rPr lang="en-GB" sz="1050" dirty="0" smtClean="0">
                <a:latin typeface="Arial Narrow" panose="020B0606020202030204" pitchFamily="34" charset="0"/>
                <a:ea typeface="Gill Sans MT"/>
                <a:cs typeface="Times New Roman" panose="02020603050405020304" pitchFamily="18" charset="0"/>
              </a:rPr>
              <a:t>in safeguarding </a:t>
            </a:r>
            <a:r>
              <a:rPr lang="en-GB" sz="1050" dirty="0">
                <a:latin typeface="Arial Narrow" panose="020B0606020202030204" pitchFamily="34" charset="0"/>
                <a:ea typeface="Gill Sans MT"/>
                <a:cs typeface="Times New Roman" panose="02020603050405020304" pitchFamily="18" charset="0"/>
              </a:rPr>
              <a:t>had been an area of significant improvement. </a:t>
            </a:r>
          </a:p>
          <a:p>
            <a:pPr algn="just"/>
            <a:r>
              <a:rPr lang="en-GB" sz="1050" dirty="0" smtClean="0">
                <a:latin typeface="Arial Narrow" panose="020B0606020202030204" pitchFamily="34" charset="0"/>
                <a:ea typeface="Gill Sans MT"/>
                <a:cs typeface="Times New Roman" panose="02020603050405020304" pitchFamily="18" charset="0"/>
              </a:rPr>
              <a:t>*In </a:t>
            </a:r>
            <a:r>
              <a:rPr lang="en-GB" sz="1050" dirty="0">
                <a:latin typeface="Arial Narrow" panose="020B0606020202030204" pitchFamily="34" charset="0"/>
                <a:ea typeface="Gill Sans MT"/>
                <a:cs typeface="Times New Roman" panose="02020603050405020304" pitchFamily="18" charset="0"/>
              </a:rPr>
              <a:t>November, the 2017 PEEL inspection report on West Yorkshire Police’s Efficiency was updated, and the </a:t>
            </a:r>
            <a:r>
              <a:rPr lang="en-GB" sz="1050" dirty="0" smtClean="0">
                <a:latin typeface="Arial Narrow" panose="020B0606020202030204" pitchFamily="34" charset="0"/>
                <a:ea typeface="Gill Sans MT"/>
                <a:cs typeface="Times New Roman" panose="02020603050405020304" pitchFamily="18" charset="0"/>
              </a:rPr>
              <a:t>Force </a:t>
            </a:r>
            <a:r>
              <a:rPr lang="en-GB" sz="1050" dirty="0">
                <a:latin typeface="Arial Narrow" panose="020B0606020202030204" pitchFamily="34" charset="0"/>
                <a:ea typeface="Gill Sans MT"/>
                <a:cs typeface="Times New Roman" panose="02020603050405020304" pitchFamily="18" charset="0"/>
              </a:rPr>
              <a:t>have retained their Good grade. </a:t>
            </a:r>
            <a:r>
              <a:rPr lang="en-GB" sz="1050" dirty="0" smtClean="0">
                <a:latin typeface="Arial Narrow" panose="020B0606020202030204" pitchFamily="34" charset="0"/>
                <a:ea typeface="Gill Sans MT"/>
                <a:cs typeface="Times New Roman" panose="02020603050405020304" pitchFamily="18" charset="0"/>
              </a:rPr>
              <a:t>The </a:t>
            </a:r>
            <a:r>
              <a:rPr lang="en-GB" sz="1050" dirty="0">
                <a:latin typeface="Arial Narrow" panose="020B0606020202030204" pitchFamily="34" charset="0"/>
                <a:ea typeface="Gill Sans MT"/>
                <a:cs typeface="Times New Roman" panose="02020603050405020304" pitchFamily="18" charset="0"/>
              </a:rPr>
              <a:t>report commended WYP’s understanding of emerging crime threats such as modern slavery and honour-based abuse.</a:t>
            </a:r>
          </a:p>
          <a:p>
            <a:pPr algn="just"/>
            <a:endParaRPr lang="en-GB" sz="1000" dirty="0">
              <a:solidFill>
                <a:srgbClr val="FF0000"/>
              </a:solidFill>
              <a:latin typeface="Arial Narrow" panose="020B0606020202030204" pitchFamily="34" charset="0"/>
              <a:ea typeface="Gill Sans MT"/>
              <a:cs typeface="Times New Roman" panose="02020603050405020304" pitchFamily="18" charset="0"/>
            </a:endParaRPr>
          </a:p>
        </p:txBody>
      </p:sp>
      <p:graphicFrame>
        <p:nvGraphicFramePr>
          <p:cNvPr id="9" name="Table 8"/>
          <p:cNvGraphicFramePr>
            <a:graphicFrameLocks noGrp="1"/>
          </p:cNvGraphicFramePr>
          <p:nvPr>
            <p:extLst>
              <p:ext uri="{D42A27DB-BD31-4B8C-83A1-F6EECF244321}">
                <p14:modId xmlns:p14="http://schemas.microsoft.com/office/powerpoint/2010/main" val="407627875"/>
              </p:ext>
            </p:extLst>
          </p:nvPr>
        </p:nvGraphicFramePr>
        <p:xfrm>
          <a:off x="4907901" y="2656643"/>
          <a:ext cx="4695369" cy="800100"/>
        </p:xfrm>
        <a:graphic>
          <a:graphicData uri="http://schemas.openxmlformats.org/drawingml/2006/table">
            <a:tbl>
              <a:tblPr firstRow="1" firstCol="1" bandRow="1"/>
              <a:tblGrid>
                <a:gridCol w="1152635"/>
                <a:gridCol w="578299"/>
                <a:gridCol w="578299"/>
                <a:gridCol w="687382"/>
                <a:gridCol w="542155"/>
                <a:gridCol w="506012"/>
                <a:gridCol w="650587"/>
              </a:tblGrid>
              <a:tr h="170815">
                <a:tc>
                  <a:txBody>
                    <a:bodyPr/>
                    <a:lstStyle/>
                    <a:p>
                      <a:pPr algn="r">
                        <a:spcAft>
                          <a:spcPts val="0"/>
                        </a:spcAft>
                      </a:pPr>
                      <a:r>
                        <a:rPr lang="en-GB" sz="1050" dirty="0">
                          <a:solidFill>
                            <a:schemeClr val="bg1"/>
                          </a:solidFill>
                          <a:effectLst/>
                          <a:latin typeface="Arial Narrow" panose="020B0606020202030204" pitchFamily="34" charset="0"/>
                          <a:ea typeface="Gill Sans MT"/>
                          <a:cs typeface="Calibri" panose="020F0502020204030204" pitchFamily="34" charset="0"/>
                        </a:rPr>
                        <a:t>12 months to </a:t>
                      </a:r>
                      <a:r>
                        <a:rPr lang="en-GB" sz="1050" dirty="0" smtClean="0">
                          <a:solidFill>
                            <a:schemeClr val="bg1"/>
                          </a:solidFill>
                          <a:effectLst/>
                          <a:latin typeface="Arial Narrow" panose="020B0606020202030204" pitchFamily="34" charset="0"/>
                          <a:ea typeface="Gill Sans MT"/>
                          <a:cs typeface="Calibri" panose="020F0502020204030204" pitchFamily="34" charset="0"/>
                        </a:rPr>
                        <a:t>September 17</a:t>
                      </a:r>
                      <a:endParaRPr lang="en-GB" sz="1050" dirty="0">
                        <a:solidFill>
                          <a:schemeClr val="bg1"/>
                        </a:solidFill>
                        <a:effectLst/>
                        <a:latin typeface="Gill Sans MT"/>
                        <a:ea typeface="Gill Sans MT"/>
                        <a:cs typeface="Times New Roman" panose="02020603050405020304" pitchFamily="18" charset="0"/>
                      </a:endParaRPr>
                    </a:p>
                  </a:txBody>
                  <a:tcPr marL="68580" marR="68580" marT="0" marB="0" anchor="ctr">
                    <a:lnL w="12700" cap="flat" cmpd="sng" algn="ctr">
                      <a:solidFill>
                        <a:srgbClr val="66B1CE"/>
                      </a:solidFill>
                      <a:prstDash val="solid"/>
                      <a:round/>
                      <a:headEnd type="none" w="med" len="med"/>
                      <a:tailEnd type="none" w="med" len="med"/>
                    </a:lnL>
                    <a:lnR>
                      <a:noFill/>
                    </a:lnR>
                    <a:lnT w="12700" cap="flat" cmpd="sng" algn="ctr">
                      <a:solidFill>
                        <a:srgbClr val="66B1CE"/>
                      </a:solidFill>
                      <a:prstDash val="solid"/>
                      <a:round/>
                      <a:headEnd type="none" w="med" len="med"/>
                      <a:tailEnd type="none" w="med" len="med"/>
                    </a:lnT>
                    <a:lnB w="12700" cap="flat" cmpd="sng" algn="ctr">
                      <a:solidFill>
                        <a:srgbClr val="66B1CE"/>
                      </a:solidFill>
                      <a:prstDash val="solid"/>
                      <a:round/>
                      <a:headEnd type="none" w="med" len="med"/>
                      <a:tailEnd type="none" w="med" len="med"/>
                    </a:lnB>
                    <a:solidFill>
                      <a:srgbClr val="66B1CE"/>
                    </a:solidFill>
                  </a:tcPr>
                </a:tc>
                <a:tc>
                  <a:txBody>
                    <a:bodyPr/>
                    <a:lstStyle/>
                    <a:p>
                      <a:pPr algn="ctr">
                        <a:spcAft>
                          <a:spcPts val="0"/>
                        </a:spcAft>
                      </a:pPr>
                      <a:r>
                        <a:rPr lang="en-GB" sz="1050" dirty="0">
                          <a:solidFill>
                            <a:schemeClr val="bg1"/>
                          </a:solidFill>
                          <a:effectLst/>
                          <a:latin typeface="Arial Narrow" panose="020B0606020202030204" pitchFamily="34" charset="0"/>
                          <a:ea typeface="Gill Sans MT"/>
                          <a:cs typeface="Calibri" panose="020F0502020204030204" pitchFamily="34" charset="0"/>
                        </a:rPr>
                        <a:t>West Yorks.</a:t>
                      </a:r>
                      <a:endParaRPr lang="en-GB" sz="1050" dirty="0">
                        <a:solidFill>
                          <a:schemeClr val="bg1"/>
                        </a:solidFill>
                        <a:effectLst/>
                        <a:latin typeface="Gill Sans MT"/>
                        <a:ea typeface="Gill Sans MT"/>
                        <a:cs typeface="Times New Roman" panose="02020603050405020304" pitchFamily="18" charset="0"/>
                      </a:endParaRPr>
                    </a:p>
                  </a:txBody>
                  <a:tcPr marL="68580" marR="68580" marT="0" marB="0" anchor="ctr">
                    <a:lnL>
                      <a:noFill/>
                    </a:lnL>
                    <a:lnR>
                      <a:noFill/>
                    </a:lnR>
                    <a:lnT w="12700" cap="flat" cmpd="sng" algn="ctr">
                      <a:solidFill>
                        <a:srgbClr val="66B1CE"/>
                      </a:solidFill>
                      <a:prstDash val="solid"/>
                      <a:round/>
                      <a:headEnd type="none" w="med" len="med"/>
                      <a:tailEnd type="none" w="med" len="med"/>
                    </a:lnT>
                    <a:lnB w="12700" cap="flat" cmpd="sng" algn="ctr">
                      <a:solidFill>
                        <a:srgbClr val="66B1CE"/>
                      </a:solidFill>
                      <a:prstDash val="solid"/>
                      <a:round/>
                      <a:headEnd type="none" w="med" len="med"/>
                      <a:tailEnd type="none" w="med" len="med"/>
                    </a:lnB>
                    <a:solidFill>
                      <a:srgbClr val="66B1CE"/>
                    </a:solidFill>
                  </a:tcPr>
                </a:tc>
                <a:tc>
                  <a:txBody>
                    <a:bodyPr/>
                    <a:lstStyle/>
                    <a:p>
                      <a:pPr algn="ctr">
                        <a:spcAft>
                          <a:spcPts val="0"/>
                        </a:spcAft>
                      </a:pPr>
                      <a:r>
                        <a:rPr lang="en-GB" sz="1050" dirty="0">
                          <a:solidFill>
                            <a:schemeClr val="bg1"/>
                          </a:solidFill>
                          <a:effectLst/>
                          <a:latin typeface="Arial Narrow" panose="020B0606020202030204" pitchFamily="34" charset="0"/>
                          <a:ea typeface="Gill Sans MT"/>
                          <a:cs typeface="Calibri" panose="020F0502020204030204" pitchFamily="34" charset="0"/>
                        </a:rPr>
                        <a:t>Bradford</a:t>
                      </a:r>
                      <a:endParaRPr lang="en-GB" sz="1050" dirty="0">
                        <a:solidFill>
                          <a:schemeClr val="bg1"/>
                        </a:solidFill>
                        <a:effectLst/>
                        <a:latin typeface="Gill Sans MT"/>
                        <a:ea typeface="Gill Sans MT"/>
                        <a:cs typeface="Times New Roman" panose="02020603050405020304" pitchFamily="18" charset="0"/>
                      </a:endParaRPr>
                    </a:p>
                  </a:txBody>
                  <a:tcPr marL="68580" marR="68580" marT="0" marB="0" anchor="ctr">
                    <a:lnL>
                      <a:noFill/>
                    </a:lnL>
                    <a:lnR>
                      <a:noFill/>
                    </a:lnR>
                    <a:lnT w="12700" cap="flat" cmpd="sng" algn="ctr">
                      <a:solidFill>
                        <a:srgbClr val="66B1CE"/>
                      </a:solidFill>
                      <a:prstDash val="solid"/>
                      <a:round/>
                      <a:headEnd type="none" w="med" len="med"/>
                      <a:tailEnd type="none" w="med" len="med"/>
                    </a:lnT>
                    <a:lnB w="12700" cap="flat" cmpd="sng" algn="ctr">
                      <a:solidFill>
                        <a:srgbClr val="66B1CE"/>
                      </a:solidFill>
                      <a:prstDash val="solid"/>
                      <a:round/>
                      <a:headEnd type="none" w="med" len="med"/>
                      <a:tailEnd type="none" w="med" len="med"/>
                    </a:lnB>
                    <a:solidFill>
                      <a:srgbClr val="66B1CE"/>
                    </a:solidFill>
                  </a:tcPr>
                </a:tc>
                <a:tc>
                  <a:txBody>
                    <a:bodyPr/>
                    <a:lstStyle/>
                    <a:p>
                      <a:pPr algn="ctr">
                        <a:spcAft>
                          <a:spcPts val="0"/>
                        </a:spcAft>
                      </a:pPr>
                      <a:r>
                        <a:rPr lang="en-GB" sz="1050" dirty="0">
                          <a:solidFill>
                            <a:schemeClr val="bg1"/>
                          </a:solidFill>
                          <a:effectLst/>
                          <a:latin typeface="Arial Narrow" panose="020B0606020202030204" pitchFamily="34" charset="0"/>
                          <a:ea typeface="Gill Sans MT"/>
                          <a:cs typeface="Calibri" panose="020F0502020204030204" pitchFamily="34" charset="0"/>
                        </a:rPr>
                        <a:t>Calderdale</a:t>
                      </a:r>
                      <a:endParaRPr lang="en-GB" sz="1050" dirty="0">
                        <a:solidFill>
                          <a:schemeClr val="bg1"/>
                        </a:solidFill>
                        <a:effectLst/>
                        <a:latin typeface="Gill Sans MT"/>
                        <a:ea typeface="Gill Sans MT"/>
                        <a:cs typeface="Times New Roman" panose="02020603050405020304" pitchFamily="18" charset="0"/>
                      </a:endParaRPr>
                    </a:p>
                  </a:txBody>
                  <a:tcPr marL="68580" marR="68580" marT="0" marB="0" anchor="ctr">
                    <a:lnL>
                      <a:noFill/>
                    </a:lnL>
                    <a:lnR>
                      <a:noFill/>
                    </a:lnR>
                    <a:lnT w="12700" cap="flat" cmpd="sng" algn="ctr">
                      <a:solidFill>
                        <a:srgbClr val="66B1CE"/>
                      </a:solidFill>
                      <a:prstDash val="solid"/>
                      <a:round/>
                      <a:headEnd type="none" w="med" len="med"/>
                      <a:tailEnd type="none" w="med" len="med"/>
                    </a:lnT>
                    <a:lnB w="12700" cap="flat" cmpd="sng" algn="ctr">
                      <a:solidFill>
                        <a:srgbClr val="66B1CE"/>
                      </a:solidFill>
                      <a:prstDash val="solid"/>
                      <a:round/>
                      <a:headEnd type="none" w="med" len="med"/>
                      <a:tailEnd type="none" w="med" len="med"/>
                    </a:lnB>
                    <a:solidFill>
                      <a:srgbClr val="66B1CE"/>
                    </a:solidFill>
                  </a:tcPr>
                </a:tc>
                <a:tc>
                  <a:txBody>
                    <a:bodyPr/>
                    <a:lstStyle/>
                    <a:p>
                      <a:pPr algn="ctr">
                        <a:spcAft>
                          <a:spcPts val="0"/>
                        </a:spcAft>
                      </a:pPr>
                      <a:r>
                        <a:rPr lang="en-GB" sz="1050" dirty="0">
                          <a:solidFill>
                            <a:schemeClr val="bg1"/>
                          </a:solidFill>
                          <a:effectLst/>
                          <a:latin typeface="Arial Narrow" panose="020B0606020202030204" pitchFamily="34" charset="0"/>
                          <a:ea typeface="Gill Sans MT"/>
                          <a:cs typeface="Calibri" panose="020F0502020204030204" pitchFamily="34" charset="0"/>
                        </a:rPr>
                        <a:t>Kirklees</a:t>
                      </a:r>
                      <a:endParaRPr lang="en-GB" sz="1050" dirty="0">
                        <a:solidFill>
                          <a:schemeClr val="bg1"/>
                        </a:solidFill>
                        <a:effectLst/>
                        <a:latin typeface="Gill Sans MT"/>
                        <a:ea typeface="Gill Sans MT"/>
                        <a:cs typeface="Times New Roman" panose="02020603050405020304" pitchFamily="18" charset="0"/>
                      </a:endParaRPr>
                    </a:p>
                  </a:txBody>
                  <a:tcPr marL="68580" marR="68580" marT="0" marB="0" anchor="ctr">
                    <a:lnL>
                      <a:noFill/>
                    </a:lnL>
                    <a:lnR>
                      <a:noFill/>
                    </a:lnR>
                    <a:lnT w="12700" cap="flat" cmpd="sng" algn="ctr">
                      <a:solidFill>
                        <a:srgbClr val="66B1CE"/>
                      </a:solidFill>
                      <a:prstDash val="solid"/>
                      <a:round/>
                      <a:headEnd type="none" w="med" len="med"/>
                      <a:tailEnd type="none" w="med" len="med"/>
                    </a:lnT>
                    <a:lnB w="12700" cap="flat" cmpd="sng" algn="ctr">
                      <a:solidFill>
                        <a:srgbClr val="66B1CE"/>
                      </a:solidFill>
                      <a:prstDash val="solid"/>
                      <a:round/>
                      <a:headEnd type="none" w="med" len="med"/>
                      <a:tailEnd type="none" w="med" len="med"/>
                    </a:lnB>
                    <a:solidFill>
                      <a:srgbClr val="66B1CE"/>
                    </a:solidFill>
                  </a:tcPr>
                </a:tc>
                <a:tc>
                  <a:txBody>
                    <a:bodyPr/>
                    <a:lstStyle/>
                    <a:p>
                      <a:pPr algn="ctr">
                        <a:spcAft>
                          <a:spcPts val="0"/>
                        </a:spcAft>
                      </a:pPr>
                      <a:r>
                        <a:rPr lang="en-GB" sz="1050" dirty="0">
                          <a:solidFill>
                            <a:schemeClr val="bg1"/>
                          </a:solidFill>
                          <a:effectLst/>
                          <a:latin typeface="Arial Narrow" panose="020B0606020202030204" pitchFamily="34" charset="0"/>
                          <a:ea typeface="Gill Sans MT"/>
                          <a:cs typeface="Calibri" panose="020F0502020204030204" pitchFamily="34" charset="0"/>
                        </a:rPr>
                        <a:t>Leeds</a:t>
                      </a:r>
                      <a:endParaRPr lang="en-GB" sz="1050" dirty="0">
                        <a:solidFill>
                          <a:schemeClr val="bg1"/>
                        </a:solidFill>
                        <a:effectLst/>
                        <a:latin typeface="Gill Sans MT"/>
                        <a:ea typeface="Gill Sans MT"/>
                        <a:cs typeface="Times New Roman" panose="02020603050405020304" pitchFamily="18" charset="0"/>
                      </a:endParaRPr>
                    </a:p>
                  </a:txBody>
                  <a:tcPr marL="68580" marR="68580" marT="0" marB="0" anchor="ctr">
                    <a:lnL>
                      <a:noFill/>
                    </a:lnL>
                    <a:lnR>
                      <a:noFill/>
                    </a:lnR>
                    <a:lnT w="12700" cap="flat" cmpd="sng" algn="ctr">
                      <a:solidFill>
                        <a:srgbClr val="66B1CE"/>
                      </a:solidFill>
                      <a:prstDash val="solid"/>
                      <a:round/>
                      <a:headEnd type="none" w="med" len="med"/>
                      <a:tailEnd type="none" w="med" len="med"/>
                    </a:lnT>
                    <a:lnB w="12700" cap="flat" cmpd="sng" algn="ctr">
                      <a:solidFill>
                        <a:srgbClr val="66B1CE"/>
                      </a:solidFill>
                      <a:prstDash val="solid"/>
                      <a:round/>
                      <a:headEnd type="none" w="med" len="med"/>
                      <a:tailEnd type="none" w="med" len="med"/>
                    </a:lnB>
                    <a:solidFill>
                      <a:srgbClr val="66B1CE"/>
                    </a:solidFill>
                  </a:tcPr>
                </a:tc>
                <a:tc>
                  <a:txBody>
                    <a:bodyPr/>
                    <a:lstStyle/>
                    <a:p>
                      <a:pPr algn="ctr">
                        <a:spcAft>
                          <a:spcPts val="0"/>
                        </a:spcAft>
                      </a:pPr>
                      <a:r>
                        <a:rPr lang="en-GB" sz="1050" dirty="0">
                          <a:solidFill>
                            <a:schemeClr val="bg1"/>
                          </a:solidFill>
                          <a:effectLst/>
                          <a:latin typeface="Arial Narrow" panose="020B0606020202030204" pitchFamily="34" charset="0"/>
                          <a:ea typeface="Gill Sans MT"/>
                          <a:cs typeface="Calibri" panose="020F0502020204030204" pitchFamily="34" charset="0"/>
                        </a:rPr>
                        <a:t>Wakefield</a:t>
                      </a:r>
                      <a:endParaRPr lang="en-GB" sz="1050" dirty="0">
                        <a:solidFill>
                          <a:schemeClr val="bg1"/>
                        </a:solidFill>
                        <a:effectLst/>
                        <a:latin typeface="Gill Sans MT"/>
                        <a:ea typeface="Gill Sans MT"/>
                        <a:cs typeface="Times New Roman" panose="02020603050405020304" pitchFamily="18" charset="0"/>
                      </a:endParaRPr>
                    </a:p>
                  </a:txBody>
                  <a:tcPr marL="68580" marR="68580" marT="0" marB="0" anchor="ctr">
                    <a:lnL>
                      <a:noFill/>
                    </a:lnL>
                    <a:lnR w="12700" cap="flat" cmpd="sng" algn="ctr">
                      <a:solidFill>
                        <a:srgbClr val="66B1CE"/>
                      </a:solidFill>
                      <a:prstDash val="solid"/>
                      <a:round/>
                      <a:headEnd type="none" w="med" len="med"/>
                      <a:tailEnd type="none" w="med" len="med"/>
                    </a:lnR>
                    <a:lnT w="12700" cap="flat" cmpd="sng" algn="ctr">
                      <a:solidFill>
                        <a:srgbClr val="66B1CE"/>
                      </a:solidFill>
                      <a:prstDash val="solid"/>
                      <a:round/>
                      <a:headEnd type="none" w="med" len="med"/>
                      <a:tailEnd type="none" w="med" len="med"/>
                    </a:lnT>
                    <a:lnB w="12700" cap="flat" cmpd="sng" algn="ctr">
                      <a:solidFill>
                        <a:srgbClr val="66B1CE"/>
                      </a:solidFill>
                      <a:prstDash val="solid"/>
                      <a:round/>
                      <a:headEnd type="none" w="med" len="med"/>
                      <a:tailEnd type="none" w="med" len="med"/>
                    </a:lnB>
                    <a:solidFill>
                      <a:srgbClr val="66B1CE"/>
                    </a:solidFill>
                  </a:tcPr>
                </a:tc>
              </a:tr>
              <a:tr h="85090">
                <a:tc>
                  <a:txBody>
                    <a:bodyPr/>
                    <a:lstStyle/>
                    <a:p>
                      <a:pPr algn="r">
                        <a:spcAft>
                          <a:spcPts val="0"/>
                        </a:spcAft>
                      </a:pPr>
                      <a:r>
                        <a:rPr lang="en-GB" sz="1050" dirty="0" smtClean="0">
                          <a:solidFill>
                            <a:schemeClr val="tx1"/>
                          </a:solidFill>
                          <a:effectLst/>
                          <a:latin typeface="Arial Narrow" panose="020B0606020202030204" pitchFamily="34" charset="0"/>
                          <a:ea typeface="Gill Sans MT"/>
                          <a:cs typeface="Calibri" panose="020F0502020204030204" pitchFamily="34" charset="0"/>
                        </a:rPr>
                        <a:t>No. missing people  </a:t>
                      </a:r>
                      <a:endParaRPr lang="en-GB" sz="1050" dirty="0">
                        <a:solidFill>
                          <a:schemeClr val="tx1"/>
                        </a:solidFill>
                        <a:effectLst/>
                        <a:latin typeface="Gill Sans MT"/>
                        <a:ea typeface="Gill Sans MT"/>
                        <a:cs typeface="Times New Roman" panose="02020603050405020304" pitchFamily="18" charset="0"/>
                      </a:endParaRPr>
                    </a:p>
                  </a:txBody>
                  <a:tcPr marL="68580" marR="68580" marT="0" marB="0" anchor="ctr">
                    <a:lnL w="12700" cap="flat" cmpd="sng" algn="ctr">
                      <a:solidFill>
                        <a:srgbClr val="A3CFE1"/>
                      </a:solidFill>
                      <a:prstDash val="solid"/>
                      <a:round/>
                      <a:headEnd type="none" w="med" len="med"/>
                      <a:tailEnd type="none" w="med" len="med"/>
                    </a:lnL>
                    <a:lnR>
                      <a:noFill/>
                    </a:lnR>
                    <a:lnT w="12700" cap="flat" cmpd="sng" algn="ctr">
                      <a:solidFill>
                        <a:srgbClr val="66B1CE"/>
                      </a:solidFill>
                      <a:prstDash val="solid"/>
                      <a:round/>
                      <a:headEnd type="none" w="med" len="med"/>
                      <a:tailEnd type="none" w="med" len="med"/>
                    </a:lnT>
                    <a:lnB w="12700" cap="flat" cmpd="sng" algn="ctr">
                      <a:solidFill>
                        <a:srgbClr val="A3CFE1"/>
                      </a:solidFill>
                      <a:prstDash val="solid"/>
                      <a:round/>
                      <a:headEnd type="none" w="med" len="med"/>
                      <a:tailEnd type="none" w="med" len="med"/>
                    </a:lnB>
                    <a:solidFill>
                      <a:srgbClr val="E0EFF5"/>
                    </a:solidFill>
                  </a:tcPr>
                </a:tc>
                <a:tc>
                  <a:txBody>
                    <a:bodyPr/>
                    <a:lstStyle/>
                    <a:p>
                      <a:pPr algn="ctr">
                        <a:spcAft>
                          <a:spcPts val="0"/>
                        </a:spcAft>
                      </a:pPr>
                      <a:r>
                        <a:rPr lang="en-GB" sz="1050" kern="1200" dirty="0" smtClean="0">
                          <a:solidFill>
                            <a:schemeClr val="tx1"/>
                          </a:solidFill>
                          <a:effectLst/>
                          <a:latin typeface="Arial Narrow" panose="020B0606020202030204" pitchFamily="34" charset="0"/>
                          <a:ea typeface="Gill Sans MT"/>
                          <a:cs typeface="Calibri" panose="020F0502020204030204" pitchFamily="34" charset="0"/>
                        </a:rPr>
                        <a:t>9,981</a:t>
                      </a:r>
                      <a:endParaRPr lang="en-GB" sz="1050" kern="1200" dirty="0">
                        <a:solidFill>
                          <a:schemeClr val="tx1"/>
                        </a:solidFill>
                        <a:effectLst/>
                        <a:latin typeface="Arial Narrow" panose="020B0606020202030204" pitchFamily="34" charset="0"/>
                        <a:ea typeface="Gill Sans MT"/>
                        <a:cs typeface="Calibri" panose="020F0502020204030204" pitchFamily="34" charset="0"/>
                      </a:endParaRPr>
                    </a:p>
                  </a:txBody>
                  <a:tcPr marL="68580" marR="68580" marT="0" marB="0" anchor="ctr">
                    <a:lnL>
                      <a:noFill/>
                    </a:lnL>
                    <a:lnR>
                      <a:noFill/>
                    </a:lnR>
                    <a:lnT w="12700" cap="flat" cmpd="sng" algn="ctr">
                      <a:solidFill>
                        <a:srgbClr val="66B1CE"/>
                      </a:solidFill>
                      <a:prstDash val="solid"/>
                      <a:round/>
                      <a:headEnd type="none" w="med" len="med"/>
                      <a:tailEnd type="none" w="med" len="med"/>
                    </a:lnT>
                    <a:lnB w="12700" cap="flat" cmpd="sng" algn="ctr">
                      <a:solidFill>
                        <a:srgbClr val="A3CFE1"/>
                      </a:solidFill>
                      <a:prstDash val="solid"/>
                      <a:round/>
                      <a:headEnd type="none" w="med" len="med"/>
                      <a:tailEnd type="none" w="med" len="med"/>
                    </a:lnB>
                    <a:solidFill>
                      <a:srgbClr val="E0EFF5"/>
                    </a:solidFill>
                  </a:tcPr>
                </a:tc>
                <a:tc>
                  <a:txBody>
                    <a:bodyPr/>
                    <a:lstStyle/>
                    <a:p>
                      <a:pPr algn="ctr">
                        <a:spcAft>
                          <a:spcPts val="0"/>
                        </a:spcAft>
                      </a:pPr>
                      <a:r>
                        <a:rPr lang="en-GB" sz="1050" kern="1200" dirty="0" smtClean="0">
                          <a:solidFill>
                            <a:schemeClr val="tx1"/>
                          </a:solidFill>
                          <a:effectLst/>
                          <a:latin typeface="Arial Narrow" panose="020B0606020202030204" pitchFamily="34" charset="0"/>
                          <a:ea typeface="Gill Sans MT"/>
                          <a:cs typeface="Calibri" panose="020F0502020204030204" pitchFamily="34" charset="0"/>
                        </a:rPr>
                        <a:t>2,926</a:t>
                      </a:r>
                      <a:endParaRPr lang="en-GB" sz="1050" kern="1200" dirty="0">
                        <a:solidFill>
                          <a:schemeClr val="tx1"/>
                        </a:solidFill>
                        <a:effectLst/>
                        <a:latin typeface="Arial Narrow" panose="020B0606020202030204" pitchFamily="34" charset="0"/>
                        <a:ea typeface="Gill Sans MT"/>
                        <a:cs typeface="Calibri" panose="020F0502020204030204" pitchFamily="34" charset="0"/>
                      </a:endParaRPr>
                    </a:p>
                  </a:txBody>
                  <a:tcPr marL="68580" marR="68580" marT="0" marB="0" anchor="ctr">
                    <a:lnL>
                      <a:noFill/>
                    </a:lnL>
                    <a:lnR>
                      <a:noFill/>
                    </a:lnR>
                    <a:lnT w="12700" cap="flat" cmpd="sng" algn="ctr">
                      <a:solidFill>
                        <a:srgbClr val="66B1CE"/>
                      </a:solidFill>
                      <a:prstDash val="solid"/>
                      <a:round/>
                      <a:headEnd type="none" w="med" len="med"/>
                      <a:tailEnd type="none" w="med" len="med"/>
                    </a:lnT>
                    <a:lnB w="12700" cap="flat" cmpd="sng" algn="ctr">
                      <a:solidFill>
                        <a:srgbClr val="A3CFE1"/>
                      </a:solidFill>
                      <a:prstDash val="solid"/>
                      <a:round/>
                      <a:headEnd type="none" w="med" len="med"/>
                      <a:tailEnd type="none" w="med" len="med"/>
                    </a:lnB>
                    <a:solidFill>
                      <a:srgbClr val="E0EFF5"/>
                    </a:solidFill>
                  </a:tcPr>
                </a:tc>
                <a:tc>
                  <a:txBody>
                    <a:bodyPr/>
                    <a:lstStyle/>
                    <a:p>
                      <a:pPr algn="ctr">
                        <a:spcAft>
                          <a:spcPts val="0"/>
                        </a:spcAft>
                      </a:pPr>
                      <a:r>
                        <a:rPr lang="en-GB" sz="1050" kern="1200" dirty="0" smtClean="0">
                          <a:solidFill>
                            <a:schemeClr val="tx1"/>
                          </a:solidFill>
                          <a:effectLst/>
                          <a:latin typeface="Arial Narrow" panose="020B0606020202030204" pitchFamily="34" charset="0"/>
                          <a:ea typeface="Gill Sans MT"/>
                          <a:cs typeface="Calibri" panose="020F0502020204030204" pitchFamily="34" charset="0"/>
                        </a:rPr>
                        <a:t>964</a:t>
                      </a:r>
                      <a:endParaRPr lang="en-GB" sz="1050" kern="1200" dirty="0">
                        <a:solidFill>
                          <a:schemeClr val="tx1"/>
                        </a:solidFill>
                        <a:effectLst/>
                        <a:latin typeface="Arial Narrow" panose="020B0606020202030204" pitchFamily="34" charset="0"/>
                        <a:ea typeface="Gill Sans MT"/>
                        <a:cs typeface="Calibri" panose="020F0502020204030204" pitchFamily="34" charset="0"/>
                      </a:endParaRPr>
                    </a:p>
                  </a:txBody>
                  <a:tcPr marL="68580" marR="68580" marT="0" marB="0" anchor="ctr">
                    <a:lnL>
                      <a:noFill/>
                    </a:lnL>
                    <a:lnR>
                      <a:noFill/>
                    </a:lnR>
                    <a:lnT w="12700" cap="flat" cmpd="sng" algn="ctr">
                      <a:solidFill>
                        <a:srgbClr val="66B1CE"/>
                      </a:solidFill>
                      <a:prstDash val="solid"/>
                      <a:round/>
                      <a:headEnd type="none" w="med" len="med"/>
                      <a:tailEnd type="none" w="med" len="med"/>
                    </a:lnT>
                    <a:lnB w="12700" cap="flat" cmpd="sng" algn="ctr">
                      <a:solidFill>
                        <a:srgbClr val="A3CFE1"/>
                      </a:solidFill>
                      <a:prstDash val="solid"/>
                      <a:round/>
                      <a:headEnd type="none" w="med" len="med"/>
                      <a:tailEnd type="none" w="med" len="med"/>
                    </a:lnB>
                    <a:solidFill>
                      <a:srgbClr val="E0EFF5"/>
                    </a:solidFill>
                  </a:tcPr>
                </a:tc>
                <a:tc>
                  <a:txBody>
                    <a:bodyPr/>
                    <a:lstStyle/>
                    <a:p>
                      <a:pPr algn="ctr">
                        <a:spcAft>
                          <a:spcPts val="0"/>
                        </a:spcAft>
                      </a:pPr>
                      <a:r>
                        <a:rPr lang="en-GB" sz="1050" kern="1200" dirty="0" smtClean="0">
                          <a:solidFill>
                            <a:schemeClr val="tx1"/>
                          </a:solidFill>
                          <a:effectLst/>
                          <a:latin typeface="Arial Narrow" panose="020B0606020202030204" pitchFamily="34" charset="0"/>
                          <a:ea typeface="Gill Sans MT"/>
                          <a:cs typeface="Calibri" panose="020F0502020204030204" pitchFamily="34" charset="0"/>
                        </a:rPr>
                        <a:t>1,452</a:t>
                      </a:r>
                      <a:endParaRPr lang="en-GB" sz="1050" kern="1200" dirty="0">
                        <a:solidFill>
                          <a:schemeClr val="tx1"/>
                        </a:solidFill>
                        <a:effectLst/>
                        <a:latin typeface="Arial Narrow" panose="020B0606020202030204" pitchFamily="34" charset="0"/>
                        <a:ea typeface="Gill Sans MT"/>
                        <a:cs typeface="Calibri" panose="020F0502020204030204" pitchFamily="34" charset="0"/>
                      </a:endParaRPr>
                    </a:p>
                  </a:txBody>
                  <a:tcPr marL="68580" marR="68580" marT="0" marB="0" anchor="ctr">
                    <a:lnL>
                      <a:noFill/>
                    </a:lnL>
                    <a:lnR>
                      <a:noFill/>
                    </a:lnR>
                    <a:lnT w="12700" cap="flat" cmpd="sng" algn="ctr">
                      <a:solidFill>
                        <a:srgbClr val="66B1CE"/>
                      </a:solidFill>
                      <a:prstDash val="solid"/>
                      <a:round/>
                      <a:headEnd type="none" w="med" len="med"/>
                      <a:tailEnd type="none" w="med" len="med"/>
                    </a:lnT>
                    <a:lnB w="12700" cap="flat" cmpd="sng" algn="ctr">
                      <a:solidFill>
                        <a:srgbClr val="A3CFE1"/>
                      </a:solidFill>
                      <a:prstDash val="solid"/>
                      <a:round/>
                      <a:headEnd type="none" w="med" len="med"/>
                      <a:tailEnd type="none" w="med" len="med"/>
                    </a:lnB>
                    <a:solidFill>
                      <a:srgbClr val="E0EFF5"/>
                    </a:solidFill>
                  </a:tcPr>
                </a:tc>
                <a:tc>
                  <a:txBody>
                    <a:bodyPr/>
                    <a:lstStyle/>
                    <a:p>
                      <a:pPr algn="ctr">
                        <a:spcAft>
                          <a:spcPts val="0"/>
                        </a:spcAft>
                      </a:pPr>
                      <a:r>
                        <a:rPr lang="en-GB" sz="1050" kern="1200" dirty="0" smtClean="0">
                          <a:solidFill>
                            <a:schemeClr val="tx1"/>
                          </a:solidFill>
                          <a:effectLst/>
                          <a:latin typeface="Arial Narrow" panose="020B0606020202030204" pitchFamily="34" charset="0"/>
                          <a:ea typeface="Gill Sans MT"/>
                          <a:cs typeface="Calibri" panose="020F0502020204030204" pitchFamily="34" charset="0"/>
                        </a:rPr>
                        <a:t>3,334</a:t>
                      </a:r>
                      <a:endParaRPr lang="en-GB" sz="1050" kern="1200" dirty="0">
                        <a:solidFill>
                          <a:schemeClr val="tx1"/>
                        </a:solidFill>
                        <a:effectLst/>
                        <a:latin typeface="Arial Narrow" panose="020B0606020202030204" pitchFamily="34" charset="0"/>
                        <a:ea typeface="Gill Sans MT"/>
                        <a:cs typeface="Calibri" panose="020F0502020204030204" pitchFamily="34" charset="0"/>
                      </a:endParaRPr>
                    </a:p>
                  </a:txBody>
                  <a:tcPr marL="68580" marR="68580" marT="0" marB="0" anchor="ctr">
                    <a:lnL>
                      <a:noFill/>
                    </a:lnL>
                    <a:lnR>
                      <a:noFill/>
                    </a:lnR>
                    <a:lnT w="12700" cap="flat" cmpd="sng" algn="ctr">
                      <a:solidFill>
                        <a:srgbClr val="66B1CE"/>
                      </a:solidFill>
                      <a:prstDash val="solid"/>
                      <a:round/>
                      <a:headEnd type="none" w="med" len="med"/>
                      <a:tailEnd type="none" w="med" len="med"/>
                    </a:lnT>
                    <a:lnB w="12700" cap="flat" cmpd="sng" algn="ctr">
                      <a:solidFill>
                        <a:srgbClr val="A3CFE1"/>
                      </a:solidFill>
                      <a:prstDash val="solid"/>
                      <a:round/>
                      <a:headEnd type="none" w="med" len="med"/>
                      <a:tailEnd type="none" w="med" len="med"/>
                    </a:lnB>
                    <a:solidFill>
                      <a:srgbClr val="E0EFF5"/>
                    </a:solidFill>
                  </a:tcPr>
                </a:tc>
                <a:tc>
                  <a:txBody>
                    <a:bodyPr/>
                    <a:lstStyle/>
                    <a:p>
                      <a:pPr algn="ctr">
                        <a:spcAft>
                          <a:spcPts val="0"/>
                        </a:spcAft>
                      </a:pPr>
                      <a:r>
                        <a:rPr lang="en-GB" sz="1050" kern="1200" dirty="0" smtClean="0">
                          <a:solidFill>
                            <a:schemeClr val="tx1"/>
                          </a:solidFill>
                          <a:effectLst/>
                          <a:latin typeface="Arial Narrow" panose="020B0606020202030204" pitchFamily="34" charset="0"/>
                          <a:ea typeface="Gill Sans MT"/>
                          <a:cs typeface="Calibri" panose="020F0502020204030204" pitchFamily="34" charset="0"/>
                        </a:rPr>
                        <a:t>1,268</a:t>
                      </a:r>
                      <a:endParaRPr lang="en-GB" sz="1050" kern="1200" dirty="0">
                        <a:solidFill>
                          <a:schemeClr val="tx1"/>
                        </a:solidFill>
                        <a:effectLst/>
                        <a:latin typeface="Arial Narrow" panose="020B0606020202030204" pitchFamily="34" charset="0"/>
                        <a:ea typeface="Gill Sans MT"/>
                        <a:cs typeface="Calibri" panose="020F0502020204030204" pitchFamily="34" charset="0"/>
                      </a:endParaRPr>
                    </a:p>
                  </a:txBody>
                  <a:tcPr marL="68580" marR="68580" marT="0" marB="0" anchor="ctr">
                    <a:lnL>
                      <a:noFill/>
                    </a:lnL>
                    <a:lnR w="12700" cap="flat" cmpd="sng" algn="ctr">
                      <a:solidFill>
                        <a:srgbClr val="A3CFE1"/>
                      </a:solidFill>
                      <a:prstDash val="solid"/>
                      <a:round/>
                      <a:headEnd type="none" w="med" len="med"/>
                      <a:tailEnd type="none" w="med" len="med"/>
                    </a:lnR>
                    <a:lnT w="12700" cap="flat" cmpd="sng" algn="ctr">
                      <a:solidFill>
                        <a:srgbClr val="66B1CE"/>
                      </a:solidFill>
                      <a:prstDash val="solid"/>
                      <a:round/>
                      <a:headEnd type="none" w="med" len="med"/>
                      <a:tailEnd type="none" w="med" len="med"/>
                    </a:lnT>
                    <a:lnB w="12700" cap="flat" cmpd="sng" algn="ctr">
                      <a:solidFill>
                        <a:srgbClr val="A3CFE1"/>
                      </a:solidFill>
                      <a:prstDash val="solid"/>
                      <a:round/>
                      <a:headEnd type="none" w="med" len="med"/>
                      <a:tailEnd type="none" w="med" len="med"/>
                    </a:lnB>
                    <a:solidFill>
                      <a:srgbClr val="E0EFF5"/>
                    </a:solidFill>
                  </a:tcPr>
                </a:tc>
              </a:tr>
              <a:tr h="0">
                <a:tc>
                  <a:txBody>
                    <a:bodyPr/>
                    <a:lstStyle/>
                    <a:p>
                      <a:pPr algn="r">
                        <a:spcAft>
                          <a:spcPts val="0"/>
                        </a:spcAft>
                      </a:pPr>
                      <a:r>
                        <a:rPr lang="en-GB" sz="1050" kern="1200" dirty="0" smtClean="0">
                          <a:solidFill>
                            <a:schemeClr val="tx1"/>
                          </a:solidFill>
                          <a:effectLst/>
                          <a:latin typeface="Arial Narrow" panose="020B0606020202030204" pitchFamily="34" charset="0"/>
                          <a:ea typeface="Gill Sans MT"/>
                          <a:cs typeface="Calibri" panose="020F0502020204030204" pitchFamily="34" charset="0"/>
                        </a:rPr>
                        <a:t>Repeat missing peo.</a:t>
                      </a:r>
                      <a:endParaRPr lang="en-GB" sz="1050" kern="1200" dirty="0">
                        <a:solidFill>
                          <a:schemeClr val="tx1"/>
                        </a:solidFill>
                        <a:effectLst/>
                        <a:latin typeface="Arial Narrow" panose="020B0606020202030204" pitchFamily="34" charset="0"/>
                        <a:ea typeface="Gill Sans MT"/>
                        <a:cs typeface="Calibri" panose="020F0502020204030204" pitchFamily="34" charset="0"/>
                      </a:endParaRPr>
                    </a:p>
                  </a:txBody>
                  <a:tcPr marL="68580" marR="68580" marT="0" marB="0" anchor="ctr">
                    <a:lnL w="12700" cap="flat" cmpd="sng" algn="ctr">
                      <a:solidFill>
                        <a:srgbClr val="A3CFE1"/>
                      </a:solidFill>
                      <a:prstDash val="solid"/>
                      <a:round/>
                      <a:headEnd type="none" w="med" len="med"/>
                      <a:tailEnd type="none" w="med" len="med"/>
                    </a:lnL>
                    <a:lnR>
                      <a:noFill/>
                    </a:lnR>
                    <a:lnT w="12700" cap="flat" cmpd="sng" algn="ctr">
                      <a:solidFill>
                        <a:srgbClr val="A3CFE1"/>
                      </a:solidFill>
                      <a:prstDash val="solid"/>
                      <a:round/>
                      <a:headEnd type="none" w="med" len="med"/>
                      <a:tailEnd type="none" w="med" len="med"/>
                    </a:lnT>
                    <a:lnB w="12700" cap="flat" cmpd="sng" algn="ctr">
                      <a:solidFill>
                        <a:srgbClr val="A3CFE1"/>
                      </a:solidFill>
                      <a:prstDash val="solid"/>
                      <a:round/>
                      <a:headEnd type="none" w="med" len="med"/>
                      <a:tailEnd type="none" w="med" len="med"/>
                    </a:lnB>
                  </a:tcPr>
                </a:tc>
                <a:tc>
                  <a:txBody>
                    <a:bodyPr/>
                    <a:lstStyle/>
                    <a:p>
                      <a:pPr algn="ctr">
                        <a:spcAft>
                          <a:spcPts val="0"/>
                        </a:spcAft>
                      </a:pPr>
                      <a:r>
                        <a:rPr lang="en-GB" sz="1050" kern="1200" dirty="0" smtClean="0">
                          <a:solidFill>
                            <a:schemeClr val="tx1"/>
                          </a:solidFill>
                          <a:effectLst/>
                          <a:latin typeface="Arial Narrow" panose="020B0606020202030204" pitchFamily="34" charset="0"/>
                          <a:ea typeface="Gill Sans MT"/>
                          <a:cs typeface="Calibri" panose="020F0502020204030204" pitchFamily="34" charset="0"/>
                        </a:rPr>
                        <a:t>2,659</a:t>
                      </a:r>
                      <a:endParaRPr lang="en-GB" sz="1050" kern="1200" dirty="0">
                        <a:solidFill>
                          <a:schemeClr val="tx1"/>
                        </a:solidFill>
                        <a:effectLst/>
                        <a:latin typeface="Arial Narrow" panose="020B0606020202030204" pitchFamily="34" charset="0"/>
                        <a:ea typeface="Gill Sans MT"/>
                        <a:cs typeface="Calibri" panose="020F0502020204030204" pitchFamily="34" charset="0"/>
                      </a:endParaRPr>
                    </a:p>
                  </a:txBody>
                  <a:tcPr marL="68580" marR="68580" marT="0" marB="0" anchor="ctr">
                    <a:lnL>
                      <a:noFill/>
                    </a:lnL>
                    <a:lnR>
                      <a:noFill/>
                    </a:lnR>
                    <a:lnT w="12700" cap="flat" cmpd="sng" algn="ctr">
                      <a:solidFill>
                        <a:srgbClr val="A3CFE1"/>
                      </a:solidFill>
                      <a:prstDash val="solid"/>
                      <a:round/>
                      <a:headEnd type="none" w="med" len="med"/>
                      <a:tailEnd type="none" w="med" len="med"/>
                    </a:lnT>
                    <a:lnB w="12700" cap="flat" cmpd="sng" algn="ctr">
                      <a:solidFill>
                        <a:srgbClr val="A3CFE1"/>
                      </a:solidFill>
                      <a:prstDash val="solid"/>
                      <a:round/>
                      <a:headEnd type="none" w="med" len="med"/>
                      <a:tailEnd type="none" w="med" len="med"/>
                    </a:lnB>
                  </a:tcPr>
                </a:tc>
                <a:tc>
                  <a:txBody>
                    <a:bodyPr/>
                    <a:lstStyle/>
                    <a:p>
                      <a:pPr algn="ctr">
                        <a:spcAft>
                          <a:spcPts val="0"/>
                        </a:spcAft>
                      </a:pPr>
                      <a:r>
                        <a:rPr lang="en-GB" sz="1050" kern="1200" dirty="0" smtClean="0">
                          <a:solidFill>
                            <a:schemeClr val="tx1"/>
                          </a:solidFill>
                          <a:effectLst/>
                          <a:latin typeface="Arial Narrow" panose="020B0606020202030204" pitchFamily="34" charset="0"/>
                          <a:ea typeface="Gill Sans MT"/>
                          <a:cs typeface="Calibri" panose="020F0502020204030204" pitchFamily="34" charset="0"/>
                        </a:rPr>
                        <a:t>807</a:t>
                      </a:r>
                      <a:endParaRPr lang="en-GB" sz="1050" kern="1200" dirty="0">
                        <a:solidFill>
                          <a:schemeClr val="tx1"/>
                        </a:solidFill>
                        <a:effectLst/>
                        <a:latin typeface="Arial Narrow" panose="020B0606020202030204" pitchFamily="34" charset="0"/>
                        <a:ea typeface="Gill Sans MT"/>
                        <a:cs typeface="Calibri" panose="020F0502020204030204" pitchFamily="34" charset="0"/>
                      </a:endParaRPr>
                    </a:p>
                  </a:txBody>
                  <a:tcPr marL="68580" marR="68580" marT="0" marB="0" anchor="ctr">
                    <a:lnL>
                      <a:noFill/>
                    </a:lnL>
                    <a:lnR>
                      <a:noFill/>
                    </a:lnR>
                    <a:lnT w="12700" cap="flat" cmpd="sng" algn="ctr">
                      <a:solidFill>
                        <a:srgbClr val="A3CFE1"/>
                      </a:solidFill>
                      <a:prstDash val="solid"/>
                      <a:round/>
                      <a:headEnd type="none" w="med" len="med"/>
                      <a:tailEnd type="none" w="med" len="med"/>
                    </a:lnT>
                    <a:lnB w="12700" cap="flat" cmpd="sng" algn="ctr">
                      <a:solidFill>
                        <a:srgbClr val="A3CFE1"/>
                      </a:solidFill>
                      <a:prstDash val="solid"/>
                      <a:round/>
                      <a:headEnd type="none" w="med" len="med"/>
                      <a:tailEnd type="none" w="med" len="med"/>
                    </a:lnB>
                  </a:tcPr>
                </a:tc>
                <a:tc>
                  <a:txBody>
                    <a:bodyPr/>
                    <a:lstStyle/>
                    <a:p>
                      <a:pPr algn="ctr">
                        <a:spcAft>
                          <a:spcPts val="0"/>
                        </a:spcAft>
                      </a:pPr>
                      <a:r>
                        <a:rPr lang="en-GB" sz="1050" kern="1200" dirty="0" smtClean="0">
                          <a:solidFill>
                            <a:schemeClr val="tx1"/>
                          </a:solidFill>
                          <a:effectLst/>
                          <a:latin typeface="Arial Narrow" panose="020B0606020202030204" pitchFamily="34" charset="0"/>
                          <a:ea typeface="Gill Sans MT"/>
                          <a:cs typeface="Calibri" panose="020F0502020204030204" pitchFamily="34" charset="0"/>
                        </a:rPr>
                        <a:t>270</a:t>
                      </a:r>
                      <a:endParaRPr lang="en-GB" sz="1050" kern="1200" dirty="0">
                        <a:solidFill>
                          <a:schemeClr val="tx1"/>
                        </a:solidFill>
                        <a:effectLst/>
                        <a:latin typeface="Arial Narrow" panose="020B0606020202030204" pitchFamily="34" charset="0"/>
                        <a:ea typeface="Gill Sans MT"/>
                        <a:cs typeface="Calibri" panose="020F0502020204030204" pitchFamily="34" charset="0"/>
                      </a:endParaRPr>
                    </a:p>
                  </a:txBody>
                  <a:tcPr marL="68580" marR="68580" marT="0" marB="0" anchor="ctr">
                    <a:lnL>
                      <a:noFill/>
                    </a:lnL>
                    <a:lnR>
                      <a:noFill/>
                    </a:lnR>
                    <a:lnT w="12700" cap="flat" cmpd="sng" algn="ctr">
                      <a:solidFill>
                        <a:srgbClr val="A3CFE1"/>
                      </a:solidFill>
                      <a:prstDash val="solid"/>
                      <a:round/>
                      <a:headEnd type="none" w="med" len="med"/>
                      <a:tailEnd type="none" w="med" len="med"/>
                    </a:lnT>
                    <a:lnB w="12700" cap="flat" cmpd="sng" algn="ctr">
                      <a:solidFill>
                        <a:srgbClr val="A3CFE1"/>
                      </a:solidFill>
                      <a:prstDash val="solid"/>
                      <a:round/>
                      <a:headEnd type="none" w="med" len="med"/>
                      <a:tailEnd type="none" w="med" len="med"/>
                    </a:lnB>
                  </a:tcPr>
                </a:tc>
                <a:tc>
                  <a:txBody>
                    <a:bodyPr/>
                    <a:lstStyle/>
                    <a:p>
                      <a:pPr algn="ctr">
                        <a:spcAft>
                          <a:spcPts val="0"/>
                        </a:spcAft>
                      </a:pPr>
                      <a:r>
                        <a:rPr lang="en-GB" sz="1050" kern="1200" dirty="0" smtClean="0">
                          <a:solidFill>
                            <a:schemeClr val="tx1"/>
                          </a:solidFill>
                          <a:effectLst/>
                          <a:latin typeface="Arial Narrow" panose="020B0606020202030204" pitchFamily="34" charset="0"/>
                          <a:ea typeface="Gill Sans MT"/>
                          <a:cs typeface="Calibri" panose="020F0502020204030204" pitchFamily="34" charset="0"/>
                        </a:rPr>
                        <a:t>370</a:t>
                      </a:r>
                      <a:endParaRPr lang="en-GB" sz="1050" kern="1200" dirty="0">
                        <a:solidFill>
                          <a:schemeClr val="tx1"/>
                        </a:solidFill>
                        <a:effectLst/>
                        <a:latin typeface="Arial Narrow" panose="020B0606020202030204" pitchFamily="34" charset="0"/>
                        <a:ea typeface="Gill Sans MT"/>
                        <a:cs typeface="Calibri" panose="020F0502020204030204" pitchFamily="34" charset="0"/>
                      </a:endParaRPr>
                    </a:p>
                  </a:txBody>
                  <a:tcPr marL="68580" marR="68580" marT="0" marB="0" anchor="ctr">
                    <a:lnL>
                      <a:noFill/>
                    </a:lnL>
                    <a:lnR>
                      <a:noFill/>
                    </a:lnR>
                    <a:lnT w="12700" cap="flat" cmpd="sng" algn="ctr">
                      <a:solidFill>
                        <a:srgbClr val="A3CFE1"/>
                      </a:solidFill>
                      <a:prstDash val="solid"/>
                      <a:round/>
                      <a:headEnd type="none" w="med" len="med"/>
                      <a:tailEnd type="none" w="med" len="med"/>
                    </a:lnT>
                    <a:lnB w="12700" cap="flat" cmpd="sng" algn="ctr">
                      <a:solidFill>
                        <a:srgbClr val="A3CFE1"/>
                      </a:solidFill>
                      <a:prstDash val="solid"/>
                      <a:round/>
                      <a:headEnd type="none" w="med" len="med"/>
                      <a:tailEnd type="none" w="med" len="med"/>
                    </a:lnB>
                  </a:tcPr>
                </a:tc>
                <a:tc>
                  <a:txBody>
                    <a:bodyPr/>
                    <a:lstStyle/>
                    <a:p>
                      <a:pPr algn="ctr">
                        <a:spcAft>
                          <a:spcPts val="0"/>
                        </a:spcAft>
                      </a:pPr>
                      <a:r>
                        <a:rPr lang="en-GB" sz="1050" kern="1200" dirty="0" smtClean="0">
                          <a:solidFill>
                            <a:schemeClr val="tx1"/>
                          </a:solidFill>
                          <a:effectLst/>
                          <a:latin typeface="Arial Narrow" panose="020B0606020202030204" pitchFamily="34" charset="0"/>
                          <a:ea typeface="Gill Sans MT"/>
                          <a:cs typeface="Calibri" panose="020F0502020204030204" pitchFamily="34" charset="0"/>
                        </a:rPr>
                        <a:t>870</a:t>
                      </a:r>
                      <a:endParaRPr lang="en-GB" sz="1050" kern="1200" dirty="0">
                        <a:solidFill>
                          <a:schemeClr val="tx1"/>
                        </a:solidFill>
                        <a:effectLst/>
                        <a:latin typeface="Arial Narrow" panose="020B0606020202030204" pitchFamily="34" charset="0"/>
                        <a:ea typeface="Gill Sans MT"/>
                        <a:cs typeface="Calibri" panose="020F0502020204030204" pitchFamily="34" charset="0"/>
                      </a:endParaRPr>
                    </a:p>
                  </a:txBody>
                  <a:tcPr marL="68580" marR="68580" marT="0" marB="0" anchor="ctr">
                    <a:lnL>
                      <a:noFill/>
                    </a:lnL>
                    <a:lnR>
                      <a:noFill/>
                    </a:lnR>
                    <a:lnT w="12700" cap="flat" cmpd="sng" algn="ctr">
                      <a:solidFill>
                        <a:srgbClr val="A3CFE1"/>
                      </a:solidFill>
                      <a:prstDash val="solid"/>
                      <a:round/>
                      <a:headEnd type="none" w="med" len="med"/>
                      <a:tailEnd type="none" w="med" len="med"/>
                    </a:lnT>
                    <a:lnB w="12700" cap="flat" cmpd="sng" algn="ctr">
                      <a:solidFill>
                        <a:srgbClr val="A3CFE1"/>
                      </a:solidFill>
                      <a:prstDash val="solid"/>
                      <a:round/>
                      <a:headEnd type="none" w="med" len="med"/>
                      <a:tailEnd type="none" w="med" len="med"/>
                    </a:lnB>
                  </a:tcPr>
                </a:tc>
                <a:tc>
                  <a:txBody>
                    <a:bodyPr/>
                    <a:lstStyle/>
                    <a:p>
                      <a:pPr algn="ctr">
                        <a:spcAft>
                          <a:spcPts val="0"/>
                        </a:spcAft>
                      </a:pPr>
                      <a:r>
                        <a:rPr lang="en-GB" sz="1050" kern="1200" dirty="0" smtClean="0">
                          <a:solidFill>
                            <a:schemeClr val="tx1"/>
                          </a:solidFill>
                          <a:effectLst/>
                          <a:latin typeface="Arial Narrow" panose="020B0606020202030204" pitchFamily="34" charset="0"/>
                          <a:ea typeface="Gill Sans MT"/>
                          <a:cs typeface="Calibri" panose="020F0502020204030204" pitchFamily="34" charset="0"/>
                        </a:rPr>
                        <a:t>317</a:t>
                      </a:r>
                      <a:endParaRPr lang="en-GB" sz="1050" kern="1200" dirty="0">
                        <a:solidFill>
                          <a:schemeClr val="tx1"/>
                        </a:solidFill>
                        <a:effectLst/>
                        <a:latin typeface="Arial Narrow" panose="020B0606020202030204" pitchFamily="34" charset="0"/>
                        <a:ea typeface="Gill Sans MT"/>
                        <a:cs typeface="Calibri" panose="020F0502020204030204" pitchFamily="34" charset="0"/>
                      </a:endParaRPr>
                    </a:p>
                  </a:txBody>
                  <a:tcPr marL="68580" marR="68580" marT="0" marB="0" anchor="ctr">
                    <a:lnL>
                      <a:noFill/>
                    </a:lnL>
                    <a:lnR w="12700" cap="flat" cmpd="sng" algn="ctr">
                      <a:solidFill>
                        <a:srgbClr val="A3CFE1"/>
                      </a:solidFill>
                      <a:prstDash val="solid"/>
                      <a:round/>
                      <a:headEnd type="none" w="med" len="med"/>
                      <a:tailEnd type="none" w="med" len="med"/>
                    </a:lnR>
                    <a:lnT w="12700" cap="flat" cmpd="sng" algn="ctr">
                      <a:solidFill>
                        <a:srgbClr val="A3CFE1"/>
                      </a:solidFill>
                      <a:prstDash val="solid"/>
                      <a:round/>
                      <a:headEnd type="none" w="med" len="med"/>
                      <a:tailEnd type="none" w="med" len="med"/>
                    </a:lnT>
                    <a:lnB w="12700" cap="flat" cmpd="sng" algn="ctr">
                      <a:solidFill>
                        <a:srgbClr val="A3CFE1"/>
                      </a:solidFill>
                      <a:prstDash val="solid"/>
                      <a:round/>
                      <a:headEnd type="none" w="med" len="med"/>
                      <a:tailEnd type="none" w="med" len="med"/>
                    </a:lnB>
                  </a:tcPr>
                </a:tc>
              </a:tr>
              <a:tr h="85090">
                <a:tc>
                  <a:txBody>
                    <a:bodyPr/>
                    <a:lstStyle/>
                    <a:p>
                      <a:pPr algn="r">
                        <a:spcAft>
                          <a:spcPts val="0"/>
                        </a:spcAft>
                      </a:pPr>
                      <a:r>
                        <a:rPr lang="en-GB" sz="1050" dirty="0">
                          <a:solidFill>
                            <a:schemeClr val="tx1"/>
                          </a:solidFill>
                          <a:effectLst/>
                          <a:latin typeface="Arial Narrow" panose="020B0606020202030204" pitchFamily="34" charset="0"/>
                          <a:ea typeface="Gill Sans MT"/>
                          <a:cs typeface="Calibri" panose="020F0502020204030204" pitchFamily="34" charset="0"/>
                        </a:rPr>
                        <a:t>Repeat rate </a:t>
                      </a:r>
                      <a:endParaRPr lang="en-GB" sz="1050" dirty="0">
                        <a:solidFill>
                          <a:schemeClr val="tx1"/>
                        </a:solidFill>
                        <a:effectLst/>
                        <a:latin typeface="Gill Sans MT"/>
                        <a:ea typeface="Gill Sans MT"/>
                        <a:cs typeface="Times New Roman" panose="02020603050405020304" pitchFamily="18" charset="0"/>
                      </a:endParaRPr>
                    </a:p>
                  </a:txBody>
                  <a:tcPr marL="68580" marR="68580" marT="0" marB="0" anchor="ctr">
                    <a:lnL w="12700" cap="flat" cmpd="sng" algn="ctr">
                      <a:solidFill>
                        <a:srgbClr val="A3CFE1"/>
                      </a:solidFill>
                      <a:prstDash val="solid"/>
                      <a:round/>
                      <a:headEnd type="none" w="med" len="med"/>
                      <a:tailEnd type="none" w="med" len="med"/>
                    </a:lnL>
                    <a:lnR>
                      <a:noFill/>
                    </a:lnR>
                    <a:lnT w="12700" cap="flat" cmpd="sng" algn="ctr">
                      <a:solidFill>
                        <a:srgbClr val="A3CFE1"/>
                      </a:solidFill>
                      <a:prstDash val="solid"/>
                      <a:round/>
                      <a:headEnd type="none" w="med" len="med"/>
                      <a:tailEnd type="none" w="med" len="med"/>
                    </a:lnT>
                    <a:lnB w="12700" cap="flat" cmpd="sng" algn="ctr">
                      <a:solidFill>
                        <a:srgbClr val="A3CFE1"/>
                      </a:solidFill>
                      <a:prstDash val="solid"/>
                      <a:round/>
                      <a:headEnd type="none" w="med" len="med"/>
                      <a:tailEnd type="none" w="med" len="med"/>
                    </a:lnB>
                  </a:tcPr>
                </a:tc>
                <a:tc>
                  <a:txBody>
                    <a:bodyPr/>
                    <a:lstStyle/>
                    <a:p>
                      <a:pPr algn="ctr">
                        <a:spcAft>
                          <a:spcPts val="0"/>
                        </a:spcAft>
                      </a:pPr>
                      <a:r>
                        <a:rPr lang="en-GB" sz="1050" kern="1200" dirty="0">
                          <a:solidFill>
                            <a:schemeClr val="tx1"/>
                          </a:solidFill>
                          <a:effectLst/>
                          <a:latin typeface="Arial Narrow" panose="020B0606020202030204" pitchFamily="34" charset="0"/>
                          <a:ea typeface="Gill Sans MT"/>
                          <a:cs typeface="Calibri" panose="020F0502020204030204" pitchFamily="34" charset="0"/>
                        </a:rPr>
                        <a:t>27%</a:t>
                      </a:r>
                    </a:p>
                  </a:txBody>
                  <a:tcPr marL="68580" marR="68580" marT="0" marB="0" anchor="ctr">
                    <a:lnL>
                      <a:noFill/>
                    </a:lnL>
                    <a:lnR>
                      <a:noFill/>
                    </a:lnR>
                    <a:lnT w="12700" cap="flat" cmpd="sng" algn="ctr">
                      <a:solidFill>
                        <a:srgbClr val="A3CFE1"/>
                      </a:solidFill>
                      <a:prstDash val="solid"/>
                      <a:round/>
                      <a:headEnd type="none" w="med" len="med"/>
                      <a:tailEnd type="none" w="med" len="med"/>
                    </a:lnT>
                    <a:lnB w="12700" cap="flat" cmpd="sng" algn="ctr">
                      <a:solidFill>
                        <a:srgbClr val="A3CFE1"/>
                      </a:solidFill>
                      <a:prstDash val="solid"/>
                      <a:round/>
                      <a:headEnd type="none" w="med" len="med"/>
                      <a:tailEnd type="none" w="med" len="med"/>
                    </a:lnB>
                  </a:tcPr>
                </a:tc>
                <a:tc>
                  <a:txBody>
                    <a:bodyPr/>
                    <a:lstStyle/>
                    <a:p>
                      <a:pPr algn="ctr">
                        <a:spcAft>
                          <a:spcPts val="0"/>
                        </a:spcAft>
                      </a:pPr>
                      <a:r>
                        <a:rPr lang="en-GB" sz="1050" kern="1200" dirty="0" smtClean="0">
                          <a:solidFill>
                            <a:schemeClr val="tx1"/>
                          </a:solidFill>
                          <a:effectLst/>
                          <a:latin typeface="Arial Narrow" panose="020B0606020202030204" pitchFamily="34" charset="0"/>
                          <a:ea typeface="Gill Sans MT"/>
                          <a:cs typeface="Calibri" panose="020F0502020204030204" pitchFamily="34" charset="0"/>
                        </a:rPr>
                        <a:t>28%</a:t>
                      </a:r>
                      <a:endParaRPr lang="en-GB" sz="1050" kern="1200" dirty="0">
                        <a:solidFill>
                          <a:schemeClr val="tx1"/>
                        </a:solidFill>
                        <a:effectLst/>
                        <a:latin typeface="Arial Narrow" panose="020B0606020202030204" pitchFamily="34" charset="0"/>
                        <a:ea typeface="Gill Sans MT"/>
                        <a:cs typeface="Calibri" panose="020F0502020204030204" pitchFamily="34" charset="0"/>
                      </a:endParaRPr>
                    </a:p>
                  </a:txBody>
                  <a:tcPr marL="68580" marR="68580" marT="0" marB="0" anchor="ctr">
                    <a:lnL>
                      <a:noFill/>
                    </a:lnL>
                    <a:lnR>
                      <a:noFill/>
                    </a:lnR>
                    <a:lnT w="12700" cap="flat" cmpd="sng" algn="ctr">
                      <a:solidFill>
                        <a:srgbClr val="A3CFE1"/>
                      </a:solidFill>
                      <a:prstDash val="solid"/>
                      <a:round/>
                      <a:headEnd type="none" w="med" len="med"/>
                      <a:tailEnd type="none" w="med" len="med"/>
                    </a:lnT>
                    <a:lnB w="12700" cap="flat" cmpd="sng" algn="ctr">
                      <a:solidFill>
                        <a:srgbClr val="A3CFE1"/>
                      </a:solidFill>
                      <a:prstDash val="solid"/>
                      <a:round/>
                      <a:headEnd type="none" w="med" len="med"/>
                      <a:tailEnd type="none" w="med" len="med"/>
                    </a:lnB>
                  </a:tcPr>
                </a:tc>
                <a:tc>
                  <a:txBody>
                    <a:bodyPr/>
                    <a:lstStyle/>
                    <a:p>
                      <a:pPr algn="ctr">
                        <a:spcAft>
                          <a:spcPts val="0"/>
                        </a:spcAft>
                      </a:pPr>
                      <a:r>
                        <a:rPr lang="en-GB" sz="1050" kern="1200" dirty="0">
                          <a:solidFill>
                            <a:schemeClr val="tx1"/>
                          </a:solidFill>
                          <a:effectLst/>
                          <a:latin typeface="Arial Narrow" panose="020B0606020202030204" pitchFamily="34" charset="0"/>
                          <a:ea typeface="Gill Sans MT"/>
                          <a:cs typeface="Calibri" panose="020F0502020204030204" pitchFamily="34" charset="0"/>
                        </a:rPr>
                        <a:t>28%</a:t>
                      </a:r>
                    </a:p>
                  </a:txBody>
                  <a:tcPr marL="68580" marR="68580" marT="0" marB="0" anchor="ctr">
                    <a:lnL>
                      <a:noFill/>
                    </a:lnL>
                    <a:lnR>
                      <a:noFill/>
                    </a:lnR>
                    <a:lnT w="12700" cap="flat" cmpd="sng" algn="ctr">
                      <a:solidFill>
                        <a:srgbClr val="A3CFE1"/>
                      </a:solidFill>
                      <a:prstDash val="solid"/>
                      <a:round/>
                      <a:headEnd type="none" w="med" len="med"/>
                      <a:tailEnd type="none" w="med" len="med"/>
                    </a:lnT>
                    <a:lnB w="12700" cap="flat" cmpd="sng" algn="ctr">
                      <a:solidFill>
                        <a:srgbClr val="A3CFE1"/>
                      </a:solidFill>
                      <a:prstDash val="solid"/>
                      <a:round/>
                      <a:headEnd type="none" w="med" len="med"/>
                      <a:tailEnd type="none" w="med" len="med"/>
                    </a:lnB>
                  </a:tcPr>
                </a:tc>
                <a:tc>
                  <a:txBody>
                    <a:bodyPr/>
                    <a:lstStyle/>
                    <a:p>
                      <a:pPr algn="ctr">
                        <a:spcAft>
                          <a:spcPts val="0"/>
                        </a:spcAft>
                      </a:pPr>
                      <a:r>
                        <a:rPr lang="en-GB" sz="1050" kern="1200" dirty="0">
                          <a:solidFill>
                            <a:schemeClr val="tx1"/>
                          </a:solidFill>
                          <a:effectLst/>
                          <a:latin typeface="Arial Narrow" panose="020B0606020202030204" pitchFamily="34" charset="0"/>
                          <a:ea typeface="Gill Sans MT"/>
                          <a:cs typeface="Calibri" panose="020F0502020204030204" pitchFamily="34" charset="0"/>
                        </a:rPr>
                        <a:t>25%</a:t>
                      </a:r>
                    </a:p>
                  </a:txBody>
                  <a:tcPr marL="68580" marR="68580" marT="0" marB="0" anchor="ctr">
                    <a:lnL>
                      <a:noFill/>
                    </a:lnL>
                    <a:lnR>
                      <a:noFill/>
                    </a:lnR>
                    <a:lnT w="12700" cap="flat" cmpd="sng" algn="ctr">
                      <a:solidFill>
                        <a:srgbClr val="A3CFE1"/>
                      </a:solidFill>
                      <a:prstDash val="solid"/>
                      <a:round/>
                      <a:headEnd type="none" w="med" len="med"/>
                      <a:tailEnd type="none" w="med" len="med"/>
                    </a:lnT>
                    <a:lnB w="12700" cap="flat" cmpd="sng" algn="ctr">
                      <a:solidFill>
                        <a:srgbClr val="A3CFE1"/>
                      </a:solidFill>
                      <a:prstDash val="solid"/>
                      <a:round/>
                      <a:headEnd type="none" w="med" len="med"/>
                      <a:tailEnd type="none" w="med" len="med"/>
                    </a:lnB>
                  </a:tcPr>
                </a:tc>
                <a:tc>
                  <a:txBody>
                    <a:bodyPr/>
                    <a:lstStyle/>
                    <a:p>
                      <a:pPr algn="ctr">
                        <a:spcAft>
                          <a:spcPts val="0"/>
                        </a:spcAft>
                      </a:pPr>
                      <a:r>
                        <a:rPr lang="en-GB" sz="1050" kern="1200" dirty="0">
                          <a:solidFill>
                            <a:schemeClr val="tx1"/>
                          </a:solidFill>
                          <a:effectLst/>
                          <a:latin typeface="Arial Narrow" panose="020B0606020202030204" pitchFamily="34" charset="0"/>
                          <a:ea typeface="Gill Sans MT"/>
                          <a:cs typeface="Calibri" panose="020F0502020204030204" pitchFamily="34" charset="0"/>
                        </a:rPr>
                        <a:t>26%</a:t>
                      </a:r>
                    </a:p>
                  </a:txBody>
                  <a:tcPr marL="68580" marR="68580" marT="0" marB="0" anchor="ctr">
                    <a:lnL>
                      <a:noFill/>
                    </a:lnL>
                    <a:lnR>
                      <a:noFill/>
                    </a:lnR>
                    <a:lnT w="12700" cap="flat" cmpd="sng" algn="ctr">
                      <a:solidFill>
                        <a:srgbClr val="A3CFE1"/>
                      </a:solidFill>
                      <a:prstDash val="solid"/>
                      <a:round/>
                      <a:headEnd type="none" w="med" len="med"/>
                      <a:tailEnd type="none" w="med" len="med"/>
                    </a:lnT>
                    <a:lnB w="12700" cap="flat" cmpd="sng" algn="ctr">
                      <a:solidFill>
                        <a:srgbClr val="A3CFE1"/>
                      </a:solidFill>
                      <a:prstDash val="solid"/>
                      <a:round/>
                      <a:headEnd type="none" w="med" len="med"/>
                      <a:tailEnd type="none" w="med" len="med"/>
                    </a:lnB>
                  </a:tcPr>
                </a:tc>
                <a:tc>
                  <a:txBody>
                    <a:bodyPr/>
                    <a:lstStyle/>
                    <a:p>
                      <a:pPr algn="ctr">
                        <a:spcAft>
                          <a:spcPts val="0"/>
                        </a:spcAft>
                      </a:pPr>
                      <a:r>
                        <a:rPr lang="en-GB" sz="1050" kern="1200" dirty="0" smtClean="0">
                          <a:solidFill>
                            <a:schemeClr val="tx1"/>
                          </a:solidFill>
                          <a:effectLst/>
                          <a:latin typeface="Arial Narrow" panose="020B0606020202030204" pitchFamily="34" charset="0"/>
                          <a:ea typeface="Gill Sans MT"/>
                          <a:cs typeface="Calibri" panose="020F0502020204030204" pitchFamily="34" charset="0"/>
                        </a:rPr>
                        <a:t>25%</a:t>
                      </a:r>
                      <a:endParaRPr lang="en-GB" sz="1050" kern="1200" dirty="0">
                        <a:solidFill>
                          <a:schemeClr val="tx1"/>
                        </a:solidFill>
                        <a:effectLst/>
                        <a:latin typeface="Arial Narrow" panose="020B0606020202030204" pitchFamily="34" charset="0"/>
                        <a:ea typeface="Gill Sans MT"/>
                        <a:cs typeface="Calibri" panose="020F0502020204030204" pitchFamily="34" charset="0"/>
                      </a:endParaRPr>
                    </a:p>
                  </a:txBody>
                  <a:tcPr marL="68580" marR="68580" marT="0" marB="0" anchor="ctr">
                    <a:lnL>
                      <a:noFill/>
                    </a:lnL>
                    <a:lnR w="12700" cap="flat" cmpd="sng" algn="ctr">
                      <a:solidFill>
                        <a:srgbClr val="A3CFE1"/>
                      </a:solidFill>
                      <a:prstDash val="solid"/>
                      <a:round/>
                      <a:headEnd type="none" w="med" len="med"/>
                      <a:tailEnd type="none" w="med" len="med"/>
                    </a:lnR>
                    <a:lnT w="12700" cap="flat" cmpd="sng" algn="ctr">
                      <a:solidFill>
                        <a:srgbClr val="A3CFE1"/>
                      </a:solidFill>
                      <a:prstDash val="solid"/>
                      <a:round/>
                      <a:headEnd type="none" w="med" len="med"/>
                      <a:tailEnd type="none" w="med" len="med"/>
                    </a:lnT>
                    <a:lnB w="12700" cap="flat" cmpd="sng" algn="ctr">
                      <a:solidFill>
                        <a:srgbClr val="A3CFE1"/>
                      </a:solidFill>
                      <a:prstDash val="solid"/>
                      <a:round/>
                      <a:headEnd type="none" w="med" len="med"/>
                      <a:tailEnd type="none" w="med" len="med"/>
                    </a:lnB>
                  </a:tcPr>
                </a:tc>
              </a:tr>
            </a:tbl>
          </a:graphicData>
        </a:graphic>
      </p:graphicFrame>
      <p:sp>
        <p:nvSpPr>
          <p:cNvPr id="16" name="Footer Placeholder 5"/>
          <p:cNvSpPr>
            <a:spLocks noGrp="1"/>
          </p:cNvSpPr>
          <p:nvPr>
            <p:ph type="ftr" sz="quarter" idx="11"/>
          </p:nvPr>
        </p:nvSpPr>
        <p:spPr>
          <a:xfrm>
            <a:off x="3281362" y="6577019"/>
            <a:ext cx="3343275" cy="365125"/>
          </a:xfrm>
        </p:spPr>
        <p:txBody>
          <a:bodyPr/>
          <a:lstStyle/>
          <a:p>
            <a:r>
              <a:rPr lang="en-GB" sz="1000" dirty="0" smtClean="0">
                <a:latin typeface="ArialNarrow"/>
              </a:rPr>
              <a:t>Page </a:t>
            </a:r>
            <a:fld id="{D0EAB3E7-3544-49E6-9018-F5C46383E601}" type="slidenum">
              <a:rPr lang="en-GB" sz="1000">
                <a:latin typeface="ArialNarrow"/>
              </a:rPr>
              <a:t>8</a:t>
            </a:fld>
            <a:endParaRPr lang="en-GB" sz="1000" dirty="0">
              <a:latin typeface="ArialNarrow"/>
            </a:endParaRPr>
          </a:p>
        </p:txBody>
      </p:sp>
      <p:graphicFrame>
        <p:nvGraphicFramePr>
          <p:cNvPr id="18" name="Chart 17"/>
          <p:cNvGraphicFramePr>
            <a:graphicFrameLocks/>
          </p:cNvGraphicFramePr>
          <p:nvPr>
            <p:extLst>
              <p:ext uri="{D42A27DB-BD31-4B8C-83A1-F6EECF244321}">
                <p14:modId xmlns:p14="http://schemas.microsoft.com/office/powerpoint/2010/main" val="825001277"/>
              </p:ext>
            </p:extLst>
          </p:nvPr>
        </p:nvGraphicFramePr>
        <p:xfrm>
          <a:off x="452494" y="2827591"/>
          <a:ext cx="4229575" cy="173005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3481480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p:cNvCxnSpPr/>
          <p:nvPr/>
        </p:nvCxnSpPr>
        <p:spPr>
          <a:xfrm>
            <a:off x="4950460" y="411480"/>
            <a:ext cx="6432" cy="6248112"/>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4" name="Title 3"/>
          <p:cNvSpPr>
            <a:spLocks noGrp="1"/>
          </p:cNvSpPr>
          <p:nvPr>
            <p:ph type="title"/>
          </p:nvPr>
        </p:nvSpPr>
        <p:spPr>
          <a:xfrm>
            <a:off x="271094" y="223898"/>
            <a:ext cx="9403312" cy="379328"/>
          </a:xfrm>
          <a:solidFill>
            <a:srgbClr val="B2324B"/>
          </a:solidFill>
          <a:ln w="6350">
            <a:solidFill>
              <a:schemeClr val="tx1"/>
            </a:solidFill>
          </a:ln>
        </p:spPr>
        <p:txBody>
          <a:bodyPr>
            <a:normAutofit/>
          </a:bodyPr>
          <a:lstStyle/>
          <a:p>
            <a:r>
              <a:rPr lang="en-GB" sz="1300" b="1" dirty="0" smtClean="0">
                <a:solidFill>
                  <a:schemeClr val="bg1"/>
                </a:solidFill>
                <a:latin typeface="Arial Narrow" panose="020B0606020202030204" pitchFamily="34" charset="0"/>
              </a:rPr>
              <a:t>SAFEGUARD VULNERABLE PEOPLE</a:t>
            </a:r>
            <a:r>
              <a:rPr lang="en-GB" sz="1300" b="1" dirty="0">
                <a:solidFill>
                  <a:schemeClr val="bg1"/>
                </a:solidFill>
                <a:latin typeface="Arial Narrow" panose="020B0606020202030204" pitchFamily="34" charset="0"/>
              </a:rPr>
              <a:t>				</a:t>
            </a:r>
            <a:r>
              <a:rPr lang="en-GB" sz="1300" b="1" dirty="0" smtClean="0">
                <a:solidFill>
                  <a:schemeClr val="bg1"/>
                </a:solidFill>
                <a:latin typeface="Arial Narrow" panose="020B0606020202030204" pitchFamily="34" charset="0"/>
              </a:rPr>
              <a:t>                              	  </a:t>
            </a:r>
            <a:r>
              <a:rPr lang="en-GB" sz="1300" b="1" i="1" dirty="0" smtClean="0">
                <a:solidFill>
                  <a:schemeClr val="bg1"/>
                </a:solidFill>
                <a:latin typeface="Arial Narrow" panose="020B0606020202030204" pitchFamily="34" charset="0"/>
              </a:rPr>
              <a:t>DELIVERY OVERVIEW</a:t>
            </a:r>
            <a:endParaRPr lang="en-GB" sz="1300" b="1" i="1" dirty="0">
              <a:solidFill>
                <a:schemeClr val="bg1"/>
              </a:solidFill>
              <a:latin typeface="Arial Narrow" panose="020B0606020202030204" pitchFamily="34" charset="0"/>
            </a:endParaRPr>
          </a:p>
        </p:txBody>
      </p:sp>
      <p:sp>
        <p:nvSpPr>
          <p:cNvPr id="5" name="Rectangle 4"/>
          <p:cNvSpPr/>
          <p:nvPr/>
        </p:nvSpPr>
        <p:spPr>
          <a:xfrm>
            <a:off x="267461" y="232913"/>
            <a:ext cx="9398319" cy="6426679"/>
          </a:xfrm>
          <a:prstGeom prst="rect">
            <a:avLst/>
          </a:prstGeom>
          <a:noFill/>
          <a:ln w="28575">
            <a:solidFill>
              <a:srgbClr val="B2324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dirty="0">
              <a:solidFill>
                <a:prstClr val="white"/>
              </a:solidFill>
            </a:endParaRPr>
          </a:p>
        </p:txBody>
      </p:sp>
      <p:grpSp>
        <p:nvGrpSpPr>
          <p:cNvPr id="2" name="Group 1"/>
          <p:cNvGrpSpPr/>
          <p:nvPr/>
        </p:nvGrpSpPr>
        <p:grpSpPr>
          <a:xfrm>
            <a:off x="358104" y="681010"/>
            <a:ext cx="9217031" cy="276999"/>
            <a:chOff x="370936" y="695964"/>
            <a:chExt cx="9217031" cy="276999"/>
          </a:xfrm>
        </p:grpSpPr>
        <p:sp>
          <p:nvSpPr>
            <p:cNvPr id="11" name="TextBox 10"/>
            <p:cNvSpPr txBox="1"/>
            <p:nvPr/>
          </p:nvSpPr>
          <p:spPr>
            <a:xfrm>
              <a:off x="370936" y="695964"/>
              <a:ext cx="4502989" cy="276999"/>
            </a:xfrm>
            <a:prstGeom prst="rect">
              <a:avLst/>
            </a:prstGeom>
            <a:solidFill>
              <a:srgbClr val="B2324B"/>
            </a:solidFill>
          </p:spPr>
          <p:txBody>
            <a:bodyPr wrap="square" rtlCol="0" anchor="t" anchorCtr="0">
              <a:spAutoFit/>
            </a:bodyPr>
            <a:lstStyle>
              <a:defPPr>
                <a:defRPr lang="en-US"/>
              </a:defPPr>
              <a:lvl1pPr>
                <a:defRPr sz="1200" b="1">
                  <a:solidFill>
                    <a:prstClr val="white"/>
                  </a:solidFill>
                  <a:latin typeface="Arial Narrow" panose="020B0606020202030204" pitchFamily="34" charset="0"/>
                </a:defRPr>
              </a:lvl1pPr>
            </a:lstStyle>
            <a:p>
              <a:r>
                <a:rPr lang="en-GB" dirty="0"/>
                <a:t>West Yorkshire Police Delivery</a:t>
              </a:r>
            </a:p>
          </p:txBody>
        </p:sp>
        <p:sp>
          <p:nvSpPr>
            <p:cNvPr id="20" name="TextBox 19"/>
            <p:cNvSpPr txBox="1"/>
            <p:nvPr/>
          </p:nvSpPr>
          <p:spPr>
            <a:xfrm>
              <a:off x="5042052" y="695964"/>
              <a:ext cx="4545915" cy="276999"/>
            </a:xfrm>
            <a:prstGeom prst="rect">
              <a:avLst/>
            </a:prstGeom>
            <a:solidFill>
              <a:srgbClr val="B2324B"/>
            </a:solidFill>
          </p:spPr>
          <p:txBody>
            <a:bodyPr wrap="square" rtlCol="0" anchor="t" anchorCtr="0">
              <a:spAutoFit/>
            </a:bodyPr>
            <a:lstStyle>
              <a:defPPr>
                <a:defRPr lang="en-US"/>
              </a:defPPr>
              <a:lvl1pPr>
                <a:defRPr sz="1200" b="1">
                  <a:solidFill>
                    <a:prstClr val="white"/>
                  </a:solidFill>
                  <a:latin typeface="Arial Narrow" panose="020B0606020202030204" pitchFamily="34" charset="0"/>
                </a:defRPr>
              </a:lvl1pPr>
            </a:lstStyle>
            <a:p>
              <a:r>
                <a:rPr lang="en-GB" dirty="0"/>
                <a:t>West Yorkshire Partners’ Delivery</a:t>
              </a:r>
            </a:p>
          </p:txBody>
        </p:sp>
      </p:grpSp>
      <p:grpSp>
        <p:nvGrpSpPr>
          <p:cNvPr id="15" name="Group 14"/>
          <p:cNvGrpSpPr/>
          <p:nvPr/>
        </p:nvGrpSpPr>
        <p:grpSpPr>
          <a:xfrm>
            <a:off x="161267" y="967024"/>
            <a:ext cx="9513139" cy="2616101"/>
            <a:chOff x="161267" y="967024"/>
            <a:chExt cx="9513139" cy="2616101"/>
          </a:xfrm>
        </p:grpSpPr>
        <p:sp>
          <p:nvSpPr>
            <p:cNvPr id="13" name="TextBox 12"/>
            <p:cNvSpPr txBox="1"/>
            <p:nvPr/>
          </p:nvSpPr>
          <p:spPr>
            <a:xfrm>
              <a:off x="161267" y="967024"/>
              <a:ext cx="4926700" cy="2616101"/>
            </a:xfrm>
            <a:prstGeom prst="rect">
              <a:avLst/>
            </a:prstGeom>
            <a:noFill/>
          </p:spPr>
          <p:txBody>
            <a:bodyPr wrap="square" rtlCol="0">
              <a:spAutoFit/>
            </a:bodyPr>
            <a:lstStyle/>
            <a:p>
              <a:pPr marL="108000" marR="176530" algn="just"/>
              <a:r>
                <a:rPr lang="en-GB" sz="1100" dirty="0">
                  <a:latin typeface="Arial Narrow" panose="020B0606020202030204" pitchFamily="34" charset="0"/>
                  <a:ea typeface="Gill Sans MT"/>
                  <a:cs typeface="Times New Roman" panose="02020603050405020304" pitchFamily="18" charset="0"/>
                </a:rPr>
                <a:t>The HMIC have recently released two reports which highlight West Yorkshire Police’s </a:t>
              </a:r>
              <a:r>
                <a:rPr lang="en-GB" sz="1100" dirty="0" smtClean="0">
                  <a:latin typeface="Arial Narrow" panose="020B0606020202030204" pitchFamily="34" charset="0"/>
                  <a:ea typeface="Gill Sans MT"/>
                  <a:cs typeface="Times New Roman" panose="02020603050405020304" pitchFamily="18" charset="0"/>
                </a:rPr>
                <a:t>work on </a:t>
              </a:r>
              <a:r>
                <a:rPr lang="en-GB" sz="1100" dirty="0">
                  <a:latin typeface="Arial Narrow" panose="020B0606020202030204" pitchFamily="34" charset="0"/>
                  <a:ea typeface="Gill Sans MT"/>
                  <a:cs typeface="Times New Roman" panose="02020603050405020304" pitchFamily="18" charset="0"/>
                </a:rPr>
                <a:t>safeguarding. </a:t>
              </a:r>
              <a:r>
                <a:rPr lang="en-GB" sz="1100" dirty="0" smtClean="0">
                  <a:latin typeface="Arial Narrow" panose="020B0606020202030204" pitchFamily="34" charset="0"/>
                  <a:ea typeface="Gill Sans MT"/>
                  <a:cs typeface="Times New Roman" panose="02020603050405020304" pitchFamily="18" charset="0"/>
                </a:rPr>
                <a:t>A </a:t>
              </a:r>
              <a:r>
                <a:rPr lang="en-GB" sz="1100" dirty="0">
                  <a:latin typeface="Arial Narrow" panose="020B0606020202030204" pitchFamily="34" charset="0"/>
                  <a:ea typeface="Gill Sans MT"/>
                  <a:cs typeface="Times New Roman" panose="02020603050405020304" pitchFamily="18" charset="0"/>
                </a:rPr>
                <a:t>national report on police forces’ response to </a:t>
              </a:r>
              <a:r>
                <a:rPr lang="en-GB" sz="1100" b="1" dirty="0">
                  <a:latin typeface="Arial Narrow" panose="020B0606020202030204" pitchFamily="34" charset="0"/>
                  <a:ea typeface="Gill Sans MT"/>
                  <a:cs typeface="Times New Roman" panose="02020603050405020304" pitchFamily="18" charset="0"/>
                </a:rPr>
                <a:t>modern slavery and human trafficking</a:t>
              </a:r>
              <a:r>
                <a:rPr lang="en-GB" sz="1100" dirty="0">
                  <a:latin typeface="Arial Narrow" panose="020B0606020202030204" pitchFamily="34" charset="0"/>
                  <a:ea typeface="Gill Sans MT"/>
                  <a:cs typeface="Times New Roman" panose="02020603050405020304" pitchFamily="18" charset="0"/>
                </a:rPr>
                <a:t> identified our local commitment to tackling these crimes; West Yorkshire Police (WYP) are second in the country for the volume of modern slavery/human trafficking offences </a:t>
              </a:r>
              <a:r>
                <a:rPr lang="en-GB" sz="1100" dirty="0" smtClean="0">
                  <a:latin typeface="Arial Narrow" panose="020B0606020202030204" pitchFamily="34" charset="0"/>
                  <a:ea typeface="Gill Sans MT"/>
                  <a:cs typeface="Times New Roman" panose="02020603050405020304" pitchFamily="18" charset="0"/>
                </a:rPr>
                <a:t>which are recorded</a:t>
              </a:r>
              <a:r>
                <a:rPr lang="en-GB" sz="1100" dirty="0">
                  <a:latin typeface="Arial Narrow" panose="020B0606020202030204" pitchFamily="34" charset="0"/>
                  <a:ea typeface="Gill Sans MT"/>
                  <a:cs typeface="Times New Roman" panose="02020603050405020304" pitchFamily="18" charset="0"/>
                </a:rPr>
                <a:t>. </a:t>
              </a:r>
              <a:endParaRPr lang="en-GB" sz="1100" dirty="0" smtClean="0">
                <a:latin typeface="Arial Narrow" panose="020B0606020202030204" pitchFamily="34" charset="0"/>
                <a:ea typeface="Gill Sans MT"/>
                <a:cs typeface="Times New Roman" panose="02020603050405020304" pitchFamily="18" charset="0"/>
              </a:endParaRPr>
            </a:p>
            <a:p>
              <a:pPr marL="108000" marR="176530" algn="just">
                <a:spcBef>
                  <a:spcPts val="600"/>
                </a:spcBef>
              </a:pPr>
              <a:r>
                <a:rPr lang="en-GB" sz="1100" dirty="0" smtClean="0">
                  <a:latin typeface="Arial Narrow" panose="020B0606020202030204" pitchFamily="34" charset="0"/>
                  <a:ea typeface="Gill Sans MT"/>
                  <a:cs typeface="Times New Roman" panose="02020603050405020304" pitchFamily="18" charset="0"/>
                </a:rPr>
                <a:t>The </a:t>
              </a:r>
              <a:r>
                <a:rPr lang="en-GB" sz="1100" dirty="0">
                  <a:latin typeface="Arial Narrow" panose="020B0606020202030204" pitchFamily="34" charset="0"/>
                  <a:ea typeface="Gill Sans MT"/>
                  <a:cs typeface="Times New Roman" panose="02020603050405020304" pitchFamily="18" charset="0"/>
                </a:rPr>
                <a:t>latest </a:t>
              </a:r>
              <a:r>
                <a:rPr lang="en-GB" sz="1100" b="1" dirty="0">
                  <a:latin typeface="Arial Narrow" panose="020B0606020202030204" pitchFamily="34" charset="0"/>
                  <a:ea typeface="Gill Sans MT"/>
                  <a:cs typeface="Times New Roman" panose="02020603050405020304" pitchFamily="18" charset="0"/>
                </a:rPr>
                <a:t>PEEL Efficiency </a:t>
              </a:r>
              <a:r>
                <a:rPr lang="en-GB" sz="1100" dirty="0">
                  <a:latin typeface="Arial Narrow" panose="020B0606020202030204" pitchFamily="34" charset="0"/>
                  <a:ea typeface="Gill Sans MT"/>
                  <a:cs typeface="Times New Roman" panose="02020603050405020304" pitchFamily="18" charset="0"/>
                </a:rPr>
                <a:t>report awarded WYP a ‘Good’ grading. On the </a:t>
              </a:r>
              <a:r>
                <a:rPr lang="en-GB" sz="1100" dirty="0" smtClean="0">
                  <a:latin typeface="Arial Narrow" panose="020B0606020202030204" pitchFamily="34" charset="0"/>
                  <a:ea typeface="Gill Sans MT"/>
                  <a:cs typeface="Times New Roman" panose="02020603050405020304" pitchFamily="18" charset="0"/>
                </a:rPr>
                <a:t>Force’s </a:t>
              </a:r>
              <a:r>
                <a:rPr lang="en-GB" sz="1100" dirty="0">
                  <a:latin typeface="Arial Narrow" panose="020B0606020202030204" pitchFamily="34" charset="0"/>
                  <a:ea typeface="Gill Sans MT"/>
                  <a:cs typeface="Times New Roman" panose="02020603050405020304" pitchFamily="18" charset="0"/>
                </a:rPr>
                <a:t>understanding of demand for services, HMIC praised its awareness of emerging crime threats such as modern slavery, child sexual abuse, and honour-based abuse. </a:t>
              </a:r>
            </a:p>
            <a:p>
              <a:pPr marL="108000" marR="176530" algn="just">
                <a:spcBef>
                  <a:spcPts val="600"/>
                </a:spcBef>
              </a:pPr>
              <a:r>
                <a:rPr lang="en-GB" sz="1100" dirty="0" smtClean="0">
                  <a:latin typeface="Arial Narrow" panose="020B0606020202030204" pitchFamily="34" charset="0"/>
                  <a:ea typeface="Gill Sans MT"/>
                  <a:cs typeface="Times New Roman" panose="02020603050405020304" pitchFamily="18" charset="0"/>
                </a:rPr>
                <a:t>Supported </a:t>
              </a:r>
              <a:r>
                <a:rPr lang="en-GB" sz="1100" dirty="0">
                  <a:latin typeface="Arial Narrow" panose="020B0606020202030204" pitchFamily="34" charset="0"/>
                  <a:ea typeface="Gill Sans MT"/>
                  <a:cs typeface="Times New Roman" panose="02020603050405020304" pitchFamily="18" charset="0"/>
                </a:rPr>
                <a:t>by the College of Policing’s Knowledge Fund, West Yorkshire Police has worked with Leeds Beckett University on an 18-month investigation in how </a:t>
              </a:r>
              <a:r>
                <a:rPr lang="en-GB" sz="1100" b="1" dirty="0">
                  <a:latin typeface="Arial Narrow" panose="020B0606020202030204" pitchFamily="34" charset="0"/>
                  <a:ea typeface="Gill Sans MT"/>
                  <a:cs typeface="Times New Roman" panose="02020603050405020304" pitchFamily="18" charset="0"/>
                </a:rPr>
                <a:t>digital crime is policed across the country.</a:t>
              </a:r>
              <a:r>
                <a:rPr lang="en-GB" sz="1100" dirty="0">
                  <a:latin typeface="Arial Narrow" panose="020B0606020202030204" pitchFamily="34" charset="0"/>
                  <a:ea typeface="Gill Sans MT"/>
                  <a:cs typeface="Times New Roman" panose="02020603050405020304" pitchFamily="18" charset="0"/>
                </a:rPr>
                <a:t>  The project aimed to </a:t>
              </a:r>
              <a:r>
                <a:rPr lang="en-GB" sz="1100" dirty="0" smtClean="0">
                  <a:latin typeface="Arial Narrow" panose="020B0606020202030204" pitchFamily="34" charset="0"/>
                  <a:ea typeface="Gill Sans MT"/>
                  <a:cs typeface="Times New Roman" panose="02020603050405020304" pitchFamily="18" charset="0"/>
                </a:rPr>
                <a:t>bring an </a:t>
              </a:r>
              <a:r>
                <a:rPr lang="en-GB" sz="1100" dirty="0">
                  <a:latin typeface="Arial Narrow" panose="020B0606020202030204" pitchFamily="34" charset="0"/>
                  <a:ea typeface="Gill Sans MT"/>
                  <a:cs typeface="Times New Roman" panose="02020603050405020304" pitchFamily="18" charset="0"/>
                </a:rPr>
                <a:t>evidence-based approach to the policing of digital forensics and cybercrime investigations, and has helped to develop new procedures, new capabilities, and gather valuable intelligence.</a:t>
              </a:r>
            </a:p>
            <a:p>
              <a:pPr marL="108000" marR="176530" algn="just"/>
              <a:endParaRPr lang="en-GB" sz="1100" dirty="0">
                <a:latin typeface="Arial Narrow" panose="020B0606020202030204" pitchFamily="34" charset="0"/>
                <a:ea typeface="Gill Sans MT"/>
                <a:cs typeface="Times New Roman" panose="02020603050405020304" pitchFamily="18" charset="0"/>
              </a:endParaRPr>
            </a:p>
          </p:txBody>
        </p:sp>
        <p:sp>
          <p:nvSpPr>
            <p:cNvPr id="25" name="TextBox 24"/>
            <p:cNvSpPr txBox="1"/>
            <p:nvPr/>
          </p:nvSpPr>
          <p:spPr>
            <a:xfrm>
              <a:off x="4899771" y="968320"/>
              <a:ext cx="4774635" cy="261610"/>
            </a:xfrm>
            <a:prstGeom prst="rect">
              <a:avLst/>
            </a:prstGeom>
            <a:noFill/>
          </p:spPr>
          <p:txBody>
            <a:bodyPr wrap="square" rtlCol="0">
              <a:spAutoFit/>
            </a:bodyPr>
            <a:lstStyle/>
            <a:p>
              <a:pPr marL="108000" marR="63500" algn="just">
                <a:spcAft>
                  <a:spcPts val="0"/>
                </a:spcAft>
              </a:pPr>
              <a:endParaRPr lang="en-GB" sz="1100" dirty="0">
                <a:latin typeface="Arial Narrow" panose="020B0606020202030204" pitchFamily="34" charset="0"/>
                <a:ea typeface="Gill Sans MT"/>
                <a:cs typeface="ArialMT"/>
              </a:endParaRPr>
            </a:p>
          </p:txBody>
        </p:sp>
      </p:grpSp>
      <p:cxnSp>
        <p:nvCxnSpPr>
          <p:cNvPr id="9" name="Straight Connector 8"/>
          <p:cNvCxnSpPr/>
          <p:nvPr/>
        </p:nvCxnSpPr>
        <p:spPr>
          <a:xfrm flipV="1">
            <a:off x="258834" y="3469146"/>
            <a:ext cx="9406946" cy="17777"/>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grpSp>
        <p:nvGrpSpPr>
          <p:cNvPr id="3" name="Group 2"/>
          <p:cNvGrpSpPr/>
          <p:nvPr/>
        </p:nvGrpSpPr>
        <p:grpSpPr>
          <a:xfrm>
            <a:off x="356362" y="3544588"/>
            <a:ext cx="9188196" cy="283298"/>
            <a:chOff x="399771" y="3618083"/>
            <a:chExt cx="9188196" cy="283298"/>
          </a:xfrm>
        </p:grpSpPr>
        <p:sp>
          <p:nvSpPr>
            <p:cNvPr id="12" name="TextBox 11"/>
            <p:cNvSpPr txBox="1"/>
            <p:nvPr/>
          </p:nvSpPr>
          <p:spPr>
            <a:xfrm>
              <a:off x="5087967" y="3624382"/>
              <a:ext cx="4500000" cy="276999"/>
            </a:xfrm>
            <a:prstGeom prst="rect">
              <a:avLst/>
            </a:prstGeom>
            <a:solidFill>
              <a:srgbClr val="B2324B"/>
            </a:solidFill>
          </p:spPr>
          <p:txBody>
            <a:bodyPr wrap="square" rtlCol="0" anchor="t" anchorCtr="0">
              <a:spAutoFit/>
            </a:bodyPr>
            <a:lstStyle/>
            <a:p>
              <a:r>
                <a:rPr lang="en-GB" sz="1200" b="1" dirty="0">
                  <a:solidFill>
                    <a:prstClr val="white"/>
                  </a:solidFill>
                  <a:latin typeface="Arial Narrow" panose="020B0606020202030204" pitchFamily="34" charset="0"/>
                </a:rPr>
                <a:t>O</a:t>
              </a:r>
              <a:r>
                <a:rPr lang="en-GB" sz="1200" b="1" dirty="0" smtClean="0">
                  <a:solidFill>
                    <a:prstClr val="white"/>
                  </a:solidFill>
                  <a:latin typeface="Arial Narrow" panose="020B0606020202030204" pitchFamily="34" charset="0"/>
                </a:rPr>
                <a:t>PCC Delivery</a:t>
              </a:r>
              <a:endParaRPr lang="en-GB" sz="1200" b="1" dirty="0">
                <a:solidFill>
                  <a:prstClr val="white"/>
                </a:solidFill>
                <a:latin typeface="Arial Narrow" panose="020B0606020202030204" pitchFamily="34" charset="0"/>
              </a:endParaRPr>
            </a:p>
          </p:txBody>
        </p:sp>
        <p:sp>
          <p:nvSpPr>
            <p:cNvPr id="14" name="TextBox 13"/>
            <p:cNvSpPr txBox="1"/>
            <p:nvPr/>
          </p:nvSpPr>
          <p:spPr>
            <a:xfrm>
              <a:off x="399771" y="3618083"/>
              <a:ext cx="4500000" cy="276999"/>
            </a:xfrm>
            <a:prstGeom prst="rect">
              <a:avLst/>
            </a:prstGeom>
            <a:solidFill>
              <a:srgbClr val="B2324B"/>
            </a:solidFill>
          </p:spPr>
          <p:txBody>
            <a:bodyPr wrap="square" rtlCol="0" anchor="t" anchorCtr="0">
              <a:spAutoFit/>
            </a:bodyPr>
            <a:lstStyle/>
            <a:p>
              <a:r>
                <a:rPr lang="en-GB" sz="1200" b="1" dirty="0">
                  <a:solidFill>
                    <a:prstClr val="white"/>
                  </a:solidFill>
                  <a:latin typeface="Arial Narrow" panose="020B0606020202030204" pitchFamily="34" charset="0"/>
                </a:rPr>
                <a:t>O</a:t>
              </a:r>
              <a:r>
                <a:rPr lang="en-GB" sz="1200" b="1" dirty="0" smtClean="0">
                  <a:solidFill>
                    <a:prstClr val="white"/>
                  </a:solidFill>
                  <a:latin typeface="Arial Narrow" panose="020B0606020202030204" pitchFamily="34" charset="0"/>
                </a:rPr>
                <a:t>PCC Delivery</a:t>
              </a:r>
              <a:endParaRPr lang="en-GB" sz="1200" b="1" dirty="0">
                <a:solidFill>
                  <a:prstClr val="white"/>
                </a:solidFill>
                <a:latin typeface="Arial Narrow" panose="020B0606020202030204" pitchFamily="34" charset="0"/>
              </a:endParaRPr>
            </a:p>
          </p:txBody>
        </p:sp>
      </p:grpSp>
      <p:grpSp>
        <p:nvGrpSpPr>
          <p:cNvPr id="10" name="Group 9"/>
          <p:cNvGrpSpPr/>
          <p:nvPr/>
        </p:nvGrpSpPr>
        <p:grpSpPr>
          <a:xfrm>
            <a:off x="195026" y="3833975"/>
            <a:ext cx="9452567" cy="3386746"/>
            <a:chOff x="257924" y="3713649"/>
            <a:chExt cx="9389503" cy="3508232"/>
          </a:xfrm>
        </p:grpSpPr>
        <p:sp>
          <p:nvSpPr>
            <p:cNvPr id="17" name="TextBox 16"/>
            <p:cNvSpPr txBox="1"/>
            <p:nvPr/>
          </p:nvSpPr>
          <p:spPr>
            <a:xfrm>
              <a:off x="257924" y="3730837"/>
              <a:ext cx="4651862" cy="3491044"/>
            </a:xfrm>
            <a:prstGeom prst="rect">
              <a:avLst/>
            </a:prstGeom>
            <a:noFill/>
          </p:spPr>
          <p:txBody>
            <a:bodyPr wrap="square" rtlCol="0">
              <a:spAutoFit/>
            </a:bodyPr>
            <a:lstStyle/>
            <a:p>
              <a:pPr marL="93663" algn="just" fontAlgn="base"/>
              <a:r>
                <a:rPr lang="en-GB" sz="1100" dirty="0">
                  <a:latin typeface="Arial Narrow" panose="020B0606020202030204" pitchFamily="34" charset="0"/>
                  <a:ea typeface="Gill Sans MT"/>
                  <a:cs typeface="ArialMT"/>
                </a:rPr>
                <a:t>Horton Housing in Bradford has benefited from a £2,500 grant from the OPCC Safer Communities Fund. </a:t>
              </a:r>
              <a:r>
                <a:rPr lang="en-GB" sz="1100" dirty="0" smtClean="0">
                  <a:latin typeface="Arial Narrow" panose="020B0606020202030204" pitchFamily="34" charset="0"/>
                  <a:ea typeface="Gill Sans MT"/>
                  <a:cs typeface="ArialMT"/>
                </a:rPr>
                <a:t>Horton </a:t>
              </a:r>
              <a:r>
                <a:rPr lang="en-GB" sz="1100" dirty="0">
                  <a:latin typeface="Arial Narrow" panose="020B0606020202030204" pitchFamily="34" charset="0"/>
                  <a:ea typeface="Gill Sans MT"/>
                  <a:cs typeface="ArialMT"/>
                </a:rPr>
                <a:t>Housing is a not-for-profit organisation that helps the most </a:t>
              </a:r>
              <a:r>
                <a:rPr lang="en-GB" sz="1100" b="1" dirty="0">
                  <a:latin typeface="Arial Narrow" panose="020B0606020202030204" pitchFamily="34" charset="0"/>
                  <a:ea typeface="Gill Sans MT"/>
                  <a:cs typeface="ArialMT"/>
                </a:rPr>
                <a:t>vulnerable people in society by providing housing, training, and support services </a:t>
              </a:r>
              <a:r>
                <a:rPr lang="en-GB" sz="1100" dirty="0">
                  <a:latin typeface="Arial Narrow" panose="020B0606020202030204" pitchFamily="34" charset="0"/>
                  <a:ea typeface="Gill Sans MT"/>
                  <a:cs typeface="ArialMT"/>
                </a:rPr>
                <a:t>across Bradford, Calderdale, Kirklees and North Yorkshire.  They work with a wide range of clients including people who have </a:t>
              </a:r>
              <a:r>
                <a:rPr lang="en-GB" sz="1100" b="1" dirty="0">
                  <a:latin typeface="Arial Narrow" panose="020B0606020202030204" pitchFamily="34" charset="0"/>
                  <a:ea typeface="Gill Sans MT"/>
                  <a:cs typeface="ArialMT"/>
                </a:rPr>
                <a:t>mental health problems, drug or alcohol issues, refugees, ex-offenders, or people with disabilities</a:t>
              </a:r>
              <a:r>
                <a:rPr lang="en-GB" sz="1100" dirty="0">
                  <a:latin typeface="Arial Narrow" panose="020B0606020202030204" pitchFamily="34" charset="0"/>
                  <a:ea typeface="Gill Sans MT"/>
                  <a:cs typeface="ArialMT"/>
                </a:rPr>
                <a:t>. </a:t>
              </a:r>
              <a:r>
                <a:rPr lang="en-GB" sz="1100" dirty="0" smtClean="0">
                  <a:latin typeface="Arial Narrow" panose="020B0606020202030204" pitchFamily="34" charset="0"/>
                  <a:ea typeface="Gill Sans MT"/>
                  <a:cs typeface="ArialMT"/>
                </a:rPr>
                <a:t>Their </a:t>
              </a:r>
              <a:r>
                <a:rPr lang="en-GB" sz="1100" dirty="0">
                  <a:latin typeface="Arial Narrow" panose="020B0606020202030204" pitchFamily="34" charset="0"/>
                  <a:ea typeface="Gill Sans MT"/>
                  <a:cs typeface="ArialMT"/>
                </a:rPr>
                <a:t>project provides information to equip clients with ‘tenancy ready skills’, like how to sustain a tenancy, </a:t>
              </a:r>
              <a:r>
                <a:rPr lang="en-GB" sz="1100" dirty="0" smtClean="0">
                  <a:latin typeface="Arial Narrow" panose="020B0606020202030204" pitchFamily="34" charset="0"/>
                  <a:ea typeface="Gill Sans MT"/>
                  <a:cs typeface="ArialMT"/>
                </a:rPr>
                <a:t>and how to be </a:t>
              </a:r>
              <a:r>
                <a:rPr lang="en-GB" sz="1100" dirty="0">
                  <a:latin typeface="Arial Narrow" panose="020B0606020202030204" pitchFamily="34" charset="0"/>
                  <a:ea typeface="Gill Sans MT"/>
                  <a:cs typeface="ArialMT"/>
                </a:rPr>
                <a:t>a good neighbour </a:t>
              </a:r>
              <a:r>
                <a:rPr lang="en-GB" sz="1100" dirty="0" smtClean="0">
                  <a:latin typeface="Arial Narrow" panose="020B0606020202030204" pitchFamily="34" charset="0"/>
                  <a:ea typeface="Gill Sans MT"/>
                  <a:cs typeface="ArialMT"/>
                </a:rPr>
                <a:t>and valued </a:t>
              </a:r>
              <a:r>
                <a:rPr lang="en-GB" sz="1100" dirty="0">
                  <a:latin typeface="Arial Narrow" panose="020B0606020202030204" pitchFamily="34" charset="0"/>
                  <a:ea typeface="Gill Sans MT"/>
                  <a:cs typeface="ArialMT"/>
                </a:rPr>
                <a:t>member of the community.</a:t>
              </a:r>
            </a:p>
            <a:p>
              <a:pPr marL="108000" marR="63500" algn="just">
                <a:spcBef>
                  <a:spcPts val="600"/>
                </a:spcBef>
                <a:tabLst>
                  <a:tab pos="4487545" algn="l"/>
                </a:tabLst>
              </a:pPr>
              <a:r>
                <a:rPr lang="en-GB" sz="1100" dirty="0" smtClean="0">
                  <a:latin typeface="Arial Narrow" panose="020B0606020202030204" pitchFamily="34" charset="0"/>
                  <a:ea typeface="Gill Sans MT"/>
                  <a:cs typeface="ArialMT"/>
                </a:rPr>
                <a:t>I </a:t>
              </a:r>
              <a:r>
                <a:rPr lang="en-GB" sz="1100" dirty="0">
                  <a:latin typeface="Arial Narrow" panose="020B0606020202030204" pitchFamily="34" charset="0"/>
                  <a:ea typeface="Gill Sans MT"/>
                  <a:cs typeface="ArialMT"/>
                </a:rPr>
                <a:t>hosted the first ever </a:t>
              </a:r>
              <a:r>
                <a:rPr lang="en-GB" sz="1100" b="1" dirty="0">
                  <a:latin typeface="Arial Narrow" panose="020B0606020202030204" pitchFamily="34" charset="0"/>
                  <a:ea typeface="Gill Sans MT"/>
                  <a:cs typeface="ArialMT"/>
                </a:rPr>
                <a:t>Restorative Justice Volunteer Recognition Event </a:t>
              </a:r>
              <a:r>
                <a:rPr lang="en-GB" sz="1100" dirty="0">
                  <a:latin typeface="Arial Narrow" panose="020B0606020202030204" pitchFamily="34" charset="0"/>
                  <a:ea typeface="Gill Sans MT"/>
                  <a:cs typeface="ArialMT"/>
                </a:rPr>
                <a:t>at the Civic Hall in Leeds in September.  Restorative Justice (RJ) aims to help victims cope and recover from the harm caused by crimes committed against them.  With OPCC support, each district across West Yorkshire now has access to skilled RJ practitioners. Volunteer </a:t>
              </a:r>
              <a:r>
                <a:rPr lang="en-GB" sz="1100" dirty="0" smtClean="0">
                  <a:latin typeface="Arial Narrow" panose="020B0606020202030204" pitchFamily="34" charset="0"/>
                  <a:ea typeface="Gill Sans MT"/>
                  <a:cs typeface="ArialMT"/>
                </a:rPr>
                <a:t>RJ practitioners </a:t>
              </a:r>
              <a:r>
                <a:rPr lang="en-GB" sz="1100" dirty="0">
                  <a:latin typeface="Arial Narrow" panose="020B0606020202030204" pitchFamily="34" charset="0"/>
                  <a:ea typeface="Gill Sans MT"/>
                  <a:cs typeface="ArialMT"/>
                </a:rPr>
                <a:t>are pivotal to the success of the service and this event provided an opportunity to thank each of them for the important contribution they make.</a:t>
              </a:r>
            </a:p>
            <a:p>
              <a:pPr marL="108000" marR="63500" algn="just">
                <a:spcBef>
                  <a:spcPts val="600"/>
                </a:spcBef>
                <a:spcAft>
                  <a:spcPts val="0"/>
                </a:spcAft>
                <a:tabLst>
                  <a:tab pos="4487545" algn="l"/>
                </a:tabLst>
              </a:pPr>
              <a:r>
                <a:rPr lang="en-GB" sz="1100" dirty="0">
                  <a:latin typeface="Arial Narrow" panose="020B0606020202030204" pitchFamily="34" charset="0"/>
                  <a:ea typeface="Gill Sans MT"/>
                  <a:cs typeface="ArialMT"/>
                </a:rPr>
                <a:t>　</a:t>
              </a:r>
            </a:p>
            <a:p>
              <a:pPr marL="108000" marR="63500" algn="just">
                <a:spcBef>
                  <a:spcPts val="600"/>
                </a:spcBef>
                <a:spcAft>
                  <a:spcPts val="0"/>
                </a:spcAft>
                <a:tabLst>
                  <a:tab pos="4487545" algn="l"/>
                </a:tabLst>
              </a:pPr>
              <a:endParaRPr lang="en-GB" sz="1100" dirty="0">
                <a:latin typeface="Arial Narrow" panose="020B0606020202030204" pitchFamily="34" charset="0"/>
                <a:ea typeface="Gill Sans MT"/>
                <a:cs typeface="ArialMT"/>
              </a:endParaRPr>
            </a:p>
            <a:p>
              <a:pPr marL="108000" marR="176530" algn="just"/>
              <a:endParaRPr lang="en-GB" sz="1100" dirty="0">
                <a:latin typeface="Arial Narrow" panose="020B0606020202030204" pitchFamily="34" charset="0"/>
                <a:ea typeface="Gill Sans MT"/>
                <a:cs typeface="ArialMT"/>
              </a:endParaRPr>
            </a:p>
          </p:txBody>
        </p:sp>
        <p:sp>
          <p:nvSpPr>
            <p:cNvPr id="18" name="TextBox 17"/>
            <p:cNvSpPr txBox="1"/>
            <p:nvPr/>
          </p:nvSpPr>
          <p:spPr>
            <a:xfrm>
              <a:off x="5003256" y="3713649"/>
              <a:ext cx="4644171" cy="2725885"/>
            </a:xfrm>
            <a:prstGeom prst="rect">
              <a:avLst/>
            </a:prstGeom>
            <a:noFill/>
          </p:spPr>
          <p:txBody>
            <a:bodyPr wrap="square" rtlCol="0">
              <a:spAutoFit/>
            </a:bodyPr>
            <a:lstStyle/>
            <a:p>
              <a:pPr algn="just"/>
              <a:r>
                <a:rPr lang="en-GB" sz="1100" dirty="0">
                  <a:latin typeface="Arial Narrow" panose="020B0606020202030204" pitchFamily="34" charset="0"/>
                  <a:ea typeface="Gill Sans MT"/>
                  <a:cs typeface="ArialMT"/>
                </a:rPr>
                <a:t>Tackling </a:t>
              </a:r>
              <a:r>
                <a:rPr lang="en-GB" sz="1100" b="1" dirty="0">
                  <a:latin typeface="Arial Narrow" panose="020B0606020202030204" pitchFamily="34" charset="0"/>
                  <a:ea typeface="Gill Sans MT"/>
                  <a:cs typeface="ArialMT"/>
                </a:rPr>
                <a:t>mental health, raising awareness of domestic abuse, and providing awareness </a:t>
              </a:r>
              <a:r>
                <a:rPr lang="en-GB" sz="1100" b="1" dirty="0" smtClean="0">
                  <a:latin typeface="Arial Narrow" panose="020B0606020202030204" pitchFamily="34" charset="0"/>
                  <a:ea typeface="Gill Sans MT"/>
                  <a:cs typeface="ArialMT"/>
                </a:rPr>
                <a:t>of </a:t>
              </a:r>
              <a:r>
                <a:rPr lang="en-GB" sz="1100" b="1" dirty="0">
                  <a:latin typeface="Arial Narrow" panose="020B0606020202030204" pitchFamily="34" charset="0"/>
                  <a:ea typeface="Gill Sans MT"/>
                  <a:cs typeface="ArialMT"/>
                </a:rPr>
                <a:t>doorstep crime</a:t>
              </a:r>
              <a:r>
                <a:rPr lang="en-GB" sz="1100" dirty="0">
                  <a:latin typeface="Arial Narrow" panose="020B0606020202030204" pitchFamily="34" charset="0"/>
                  <a:ea typeface="Gill Sans MT"/>
                  <a:cs typeface="ArialMT"/>
                </a:rPr>
                <a:t> were all topics covered as part of West Yorkshire's Safeguarding Week. Between the 9th and 15th October, local safeguarding boards and community safety partnerships across the region joined forces with the OPCC and West Yorkshire Police to hold workshops and events aimed at informing the public and professionals about how to protect vulnerable people across the region. </a:t>
              </a:r>
            </a:p>
            <a:p>
              <a:pPr algn="just"/>
              <a:endParaRPr lang="en-GB" sz="1100" dirty="0">
                <a:latin typeface="Arial Narrow" panose="020B0606020202030204" pitchFamily="34" charset="0"/>
                <a:ea typeface="Gill Sans MT"/>
                <a:cs typeface="ArialMT"/>
              </a:endParaRPr>
            </a:p>
            <a:p>
              <a:pPr algn="just"/>
              <a:r>
                <a:rPr lang="en-GB" sz="1100" dirty="0">
                  <a:latin typeface="Arial Narrow" panose="020B0606020202030204" pitchFamily="34" charset="0"/>
                  <a:ea typeface="Gill Sans MT"/>
                  <a:cs typeface="ArialMT"/>
                </a:rPr>
                <a:t>The West Yorkshire Criminal Justice and Mental Health Forum is co-ordinated by the OPCC to ensure that partners are working collectively to help those suffering damaging mental wellbeing problems who have contact with the criminal justice system.  At September’s meeting, the forum discussed the ‘places of safety’ which have been established to support people who are experiencing mental health crisis or who are intoxicated and have been taken into custody. </a:t>
              </a:r>
              <a:r>
                <a:rPr lang="en-GB" sz="1100" dirty="0" smtClean="0">
                  <a:latin typeface="Arial Narrow" panose="020B0606020202030204" pitchFamily="34" charset="0"/>
                  <a:ea typeface="Gill Sans MT"/>
                  <a:cs typeface="ArialMT"/>
                </a:rPr>
                <a:t>The </a:t>
              </a:r>
              <a:r>
                <a:rPr lang="en-GB" sz="1100" dirty="0">
                  <a:latin typeface="Arial Narrow" panose="020B0606020202030204" pitchFamily="34" charset="0"/>
                  <a:ea typeface="Gill Sans MT"/>
                  <a:cs typeface="ArialMT"/>
                </a:rPr>
                <a:t>group also discussed the draft </a:t>
              </a:r>
              <a:r>
                <a:rPr lang="en-GB" sz="1100" b="1" dirty="0">
                  <a:latin typeface="Arial Narrow" panose="020B0606020202030204" pitchFamily="34" charset="0"/>
                  <a:ea typeface="Gill Sans MT"/>
                  <a:cs typeface="ArialMT"/>
                </a:rPr>
                <a:t>Suicide Prevention Strategy</a:t>
              </a:r>
              <a:r>
                <a:rPr lang="en-GB" sz="1100" dirty="0">
                  <a:latin typeface="Arial Narrow" panose="020B0606020202030204" pitchFamily="34" charset="0"/>
                  <a:ea typeface="Gill Sans MT"/>
                  <a:cs typeface="ArialMT"/>
                </a:rPr>
                <a:t>, which calls for </a:t>
              </a:r>
              <a:r>
                <a:rPr lang="en-GB" sz="1100" dirty="0" smtClean="0">
                  <a:latin typeface="Arial Narrow" panose="020B0606020202030204" pitchFamily="34" charset="0"/>
                  <a:ea typeface="Gill Sans MT"/>
                  <a:cs typeface="ArialMT"/>
                </a:rPr>
                <a:t>police</a:t>
              </a:r>
              <a:r>
                <a:rPr lang="en-GB" sz="1100" dirty="0">
                  <a:latin typeface="Arial Narrow" panose="020B0606020202030204" pitchFamily="34" charset="0"/>
                  <a:ea typeface="Gill Sans MT"/>
                  <a:cs typeface="ArialMT"/>
                </a:rPr>
                <a:t>, ambulance, and local authority partners to work in partnership with </a:t>
              </a:r>
              <a:r>
                <a:rPr lang="en-GB" sz="1100" dirty="0" smtClean="0">
                  <a:latin typeface="Arial Narrow" panose="020B0606020202030204" pitchFamily="34" charset="0"/>
                  <a:ea typeface="Gill Sans MT"/>
                  <a:cs typeface="ArialMT"/>
                </a:rPr>
                <a:t>the NHS </a:t>
              </a:r>
              <a:r>
                <a:rPr lang="en-GB" sz="1100" dirty="0">
                  <a:latin typeface="Arial Narrow" panose="020B0606020202030204" pitchFamily="34" charset="0"/>
                  <a:ea typeface="Gill Sans MT"/>
                  <a:cs typeface="ArialMT"/>
                </a:rPr>
                <a:t>to appropriately support those at risk.</a:t>
              </a:r>
            </a:p>
          </p:txBody>
        </p:sp>
      </p:grpSp>
      <p:sp>
        <p:nvSpPr>
          <p:cNvPr id="19" name="Footer Placeholder 5"/>
          <p:cNvSpPr>
            <a:spLocks noGrp="1"/>
          </p:cNvSpPr>
          <p:nvPr>
            <p:ph type="ftr" sz="quarter" idx="11"/>
          </p:nvPr>
        </p:nvSpPr>
        <p:spPr>
          <a:xfrm>
            <a:off x="3281362" y="6585897"/>
            <a:ext cx="3343275" cy="365125"/>
          </a:xfrm>
        </p:spPr>
        <p:txBody>
          <a:bodyPr/>
          <a:lstStyle/>
          <a:p>
            <a:r>
              <a:rPr lang="en-GB" sz="1000" dirty="0" smtClean="0">
                <a:latin typeface="Arial Narrow" panose="020B0606020202030204" pitchFamily="34" charset="0"/>
              </a:rPr>
              <a:t>Page </a:t>
            </a:r>
            <a:fld id="{6061D65F-AE6F-42C2-BDDD-090C2CA798B7}" type="slidenum">
              <a:rPr lang="en-GB" sz="1000">
                <a:latin typeface="Arial Narrow" panose="020B0606020202030204" pitchFamily="34" charset="0"/>
              </a:rPr>
              <a:t>9</a:t>
            </a:fld>
            <a:endParaRPr lang="en-GB" sz="1000" dirty="0">
              <a:latin typeface="Arial Narrow" panose="020B0606020202030204" pitchFamily="34" charset="0"/>
            </a:endParaRPr>
          </a:p>
        </p:txBody>
      </p:sp>
      <p:sp>
        <p:nvSpPr>
          <p:cNvPr id="6" name="Rectangle 5"/>
          <p:cNvSpPr/>
          <p:nvPr/>
        </p:nvSpPr>
        <p:spPr>
          <a:xfrm>
            <a:off x="4861093" y="794560"/>
            <a:ext cx="4953000" cy="2708434"/>
          </a:xfrm>
          <a:prstGeom prst="rect">
            <a:avLst/>
          </a:prstGeom>
          <a:noFill/>
        </p:spPr>
        <p:txBody>
          <a:bodyPr wrap="square" rtlCol="0">
            <a:spAutoFit/>
          </a:bodyPr>
          <a:lstStyle/>
          <a:p>
            <a:pPr marL="108000" marR="176530" algn="just"/>
            <a:endParaRPr lang="en-GB" sz="1100" dirty="0">
              <a:latin typeface="Arial Narrow" panose="020B0606020202030204" pitchFamily="34" charset="0"/>
              <a:ea typeface="Gill Sans MT"/>
              <a:cs typeface="Times New Roman" panose="02020603050405020304" pitchFamily="18" charset="0"/>
            </a:endParaRPr>
          </a:p>
          <a:p>
            <a:pPr marL="108000" marR="176530" algn="just"/>
            <a:r>
              <a:rPr lang="en-GB" sz="1100" dirty="0">
                <a:latin typeface="Arial Narrow" panose="020B0606020202030204" pitchFamily="34" charset="0"/>
                <a:ea typeface="Gill Sans MT"/>
                <a:cs typeface="Times New Roman" panose="02020603050405020304" pitchFamily="18" charset="0"/>
              </a:rPr>
              <a:t>West Yorkshire Fire and Rescue Service’s ‘</a:t>
            </a:r>
            <a:r>
              <a:rPr lang="en-GB" sz="1100" b="1" dirty="0">
                <a:latin typeface="Arial Narrow" panose="020B0606020202030204" pitchFamily="34" charset="0"/>
                <a:ea typeface="Gill Sans MT"/>
                <a:cs typeface="Times New Roman" panose="02020603050405020304" pitchFamily="18" charset="0"/>
              </a:rPr>
              <a:t>Safe and Well</a:t>
            </a:r>
            <a:r>
              <a:rPr lang="en-GB" sz="1100" dirty="0">
                <a:latin typeface="Arial Narrow" panose="020B0606020202030204" pitchFamily="34" charset="0"/>
                <a:ea typeface="Gill Sans MT"/>
                <a:cs typeface="Times New Roman" panose="02020603050405020304" pitchFamily="18" charset="0"/>
              </a:rPr>
              <a:t>’ visits are provided to vulnerable people across West Yorkshire to offer fire prevention advice</a:t>
            </a:r>
            <a:r>
              <a:rPr lang="en-GB" sz="1100" dirty="0" smtClean="0">
                <a:latin typeface="Arial Narrow" panose="020B0606020202030204" pitchFamily="34" charset="0"/>
                <a:ea typeface="Gill Sans MT"/>
                <a:cs typeface="Times New Roman" panose="02020603050405020304" pitchFamily="18" charset="0"/>
              </a:rPr>
              <a:t>. </a:t>
            </a:r>
            <a:r>
              <a:rPr lang="en-GB" sz="1100" dirty="0">
                <a:latin typeface="Arial Narrow" panose="020B0606020202030204" pitchFamily="34" charset="0"/>
                <a:ea typeface="Gill Sans MT"/>
                <a:cs typeface="Times New Roman" panose="02020603050405020304" pitchFamily="18" charset="0"/>
              </a:rPr>
              <a:t>The project has been enhanced in partnership with West Yorkshire Police and Trading Standards to help teams spot when someone might be vulnerable to becoming a victim of crime.  Through Safe and Well, WYFRS is able to offer advice to help reduce </a:t>
            </a:r>
            <a:r>
              <a:rPr lang="en-GB" sz="1100" dirty="0" smtClean="0">
                <a:latin typeface="Arial Narrow" panose="020B0606020202030204" pitchFamily="34" charset="0"/>
                <a:ea typeface="Gill Sans MT"/>
                <a:cs typeface="Times New Roman" panose="02020603050405020304" pitchFamily="18" charset="0"/>
              </a:rPr>
              <a:t>vulnerability </a:t>
            </a:r>
            <a:r>
              <a:rPr lang="en-GB" sz="1100" dirty="0">
                <a:latin typeface="Arial Narrow" panose="020B0606020202030204" pitchFamily="34" charset="0"/>
                <a:ea typeface="Gill Sans MT"/>
                <a:cs typeface="Times New Roman" panose="02020603050405020304" pitchFamily="18" charset="0"/>
              </a:rPr>
              <a:t>and provide signposting to support services. </a:t>
            </a:r>
            <a:r>
              <a:rPr lang="en-GB" sz="1100" dirty="0" smtClean="0">
                <a:latin typeface="Arial Narrow" panose="020B0606020202030204" pitchFamily="34" charset="0"/>
                <a:ea typeface="Gill Sans MT"/>
                <a:cs typeface="Times New Roman" panose="02020603050405020304" pitchFamily="18" charset="0"/>
              </a:rPr>
              <a:t>Over </a:t>
            </a:r>
            <a:r>
              <a:rPr lang="en-GB" sz="1100" dirty="0">
                <a:latin typeface="Arial Narrow" panose="020B0606020202030204" pitchFamily="34" charset="0"/>
                <a:ea typeface="Gill Sans MT"/>
                <a:cs typeface="Times New Roman" panose="02020603050405020304" pitchFamily="18" charset="0"/>
              </a:rPr>
              <a:t>the next two years, training will build officers’ capabilities on falls and personal mobility, cold homes, smoking cessation, and social isolation. </a:t>
            </a:r>
          </a:p>
          <a:p>
            <a:pPr marL="108000" marR="176530" algn="just">
              <a:spcBef>
                <a:spcPts val="600"/>
              </a:spcBef>
            </a:pPr>
            <a:r>
              <a:rPr lang="en-GB" sz="1100" dirty="0">
                <a:latin typeface="Arial Narrow" panose="020B0606020202030204" pitchFamily="34" charset="0"/>
                <a:ea typeface="Gill Sans MT"/>
                <a:cs typeface="Times New Roman" panose="02020603050405020304" pitchFamily="18" charset="0"/>
              </a:rPr>
              <a:t>Based in Wakefield city-centre on Friday and Saturday nights, the </a:t>
            </a:r>
            <a:r>
              <a:rPr lang="en-GB" sz="1100" b="1" dirty="0">
                <a:latin typeface="Arial Narrow" panose="020B0606020202030204" pitchFamily="34" charset="0"/>
                <a:ea typeface="Gill Sans MT"/>
                <a:cs typeface="Times New Roman" panose="02020603050405020304" pitchFamily="18" charset="0"/>
              </a:rPr>
              <a:t>Night Marshall and Street Angel </a:t>
            </a:r>
            <a:r>
              <a:rPr lang="en-GB" sz="1100" dirty="0">
                <a:latin typeface="Arial Narrow" panose="020B0606020202030204" pitchFamily="34" charset="0"/>
                <a:ea typeface="Gill Sans MT"/>
                <a:cs typeface="Times New Roman" panose="02020603050405020304" pitchFamily="18" charset="0"/>
              </a:rPr>
              <a:t>service is run by the local authority and West Yorkshire Police. </a:t>
            </a:r>
            <a:r>
              <a:rPr lang="en-GB" sz="1100" dirty="0" smtClean="0">
                <a:latin typeface="Arial Narrow" panose="020B0606020202030204" pitchFamily="34" charset="0"/>
                <a:ea typeface="Gill Sans MT"/>
                <a:cs typeface="Times New Roman" panose="02020603050405020304" pitchFamily="18" charset="0"/>
              </a:rPr>
              <a:t>The </a:t>
            </a:r>
            <a:r>
              <a:rPr lang="en-GB" sz="1100" dirty="0">
                <a:latin typeface="Arial Narrow" panose="020B0606020202030204" pitchFamily="34" charset="0"/>
                <a:ea typeface="Gill Sans MT"/>
                <a:cs typeface="Times New Roman" panose="02020603050405020304" pitchFamily="18" charset="0"/>
              </a:rPr>
              <a:t>service helps to diffuse conflict situations and keep people safe who are vulnerable or intoxicated.  Night Marshals provide a greater sense of safety for visitors and support the Street </a:t>
            </a:r>
            <a:r>
              <a:rPr lang="en-GB" sz="1100" dirty="0" smtClean="0">
                <a:latin typeface="Arial Narrow" panose="020B0606020202030204" pitchFamily="34" charset="0"/>
                <a:ea typeface="Gill Sans MT"/>
                <a:cs typeface="Times New Roman" panose="02020603050405020304" pitchFamily="18" charset="0"/>
              </a:rPr>
              <a:t>Angels </a:t>
            </a:r>
            <a:r>
              <a:rPr lang="en-GB" sz="1100" dirty="0">
                <a:latin typeface="Arial Narrow" panose="020B0606020202030204" pitchFamily="34" charset="0"/>
                <a:ea typeface="Gill Sans MT"/>
                <a:cs typeface="Times New Roman" panose="02020603050405020304" pitchFamily="18" charset="0"/>
              </a:rPr>
              <a:t>who provide help to anyone who may be in distress.  This is one of a number of projects funded by the CSP which help </a:t>
            </a:r>
            <a:r>
              <a:rPr lang="en-GB" sz="1100" dirty="0" smtClean="0">
                <a:latin typeface="Arial Narrow" panose="020B0606020202030204" pitchFamily="34" charset="0"/>
                <a:ea typeface="Gill Sans MT"/>
                <a:cs typeface="Times New Roman" panose="02020603050405020304" pitchFamily="18" charset="0"/>
              </a:rPr>
              <a:t>to prevent </a:t>
            </a:r>
            <a:r>
              <a:rPr lang="en-GB" sz="1100" dirty="0">
                <a:latin typeface="Arial Narrow" panose="020B0606020202030204" pitchFamily="34" charset="0"/>
                <a:ea typeface="Gill Sans MT"/>
                <a:cs typeface="Times New Roman" panose="02020603050405020304" pitchFamily="18" charset="0"/>
              </a:rPr>
              <a:t>crime and tackle ASB.</a:t>
            </a:r>
          </a:p>
        </p:txBody>
      </p:sp>
    </p:spTree>
    <p:extLst>
      <p:ext uri="{BB962C8B-B14F-4D97-AF65-F5344CB8AC3E}">
        <p14:creationId xmlns:p14="http://schemas.microsoft.com/office/powerpoint/2010/main" val="373793080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Override1.xml><?xml version="1.0" encoding="utf-8"?>
<a:themeOverride xmlns:a="http://schemas.openxmlformats.org/drawingml/2006/main">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9316FCF5F64740A5B591D01EEC9D07" ma:contentTypeVersion="1" ma:contentTypeDescription="Create a new document." ma:contentTypeScope="" ma:versionID="a08b3e75a23c1d31ae00e5530fcf900f">
  <xsd:schema xmlns:xsd="http://www.w3.org/2001/XMLSchema" xmlns:xs="http://www.w3.org/2001/XMLSchema" xmlns:p="http://schemas.microsoft.com/office/2006/metadata/properties" xmlns:ns1="http://schemas.microsoft.com/sharepoint/v3" targetNamespace="http://schemas.microsoft.com/office/2006/metadata/properties" ma:root="true" ma:fieldsID="48c5b5cd9b8d25ff6dd15848836f427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TeamTaxHTField0 xmlns="3bc4ffac-db66-4629-a2a4-198b68680464">
      <Terms xmlns="http://schemas.microsoft.com/office/infopath/2007/PartnerControls">
        <TermInfo xmlns="http://schemas.microsoft.com/office/infopath/2007/PartnerControls">
          <TermName xmlns="http://schemas.microsoft.com/office/infopath/2007/PartnerControls">Communications, Customers and Policy</TermName>
          <TermId xmlns="http://schemas.microsoft.com/office/infopath/2007/PartnerControls">97f9085f-dd14-4d27-9268-46f2c30a0615</TermId>
        </TermInfo>
      </Terms>
    </TeamTaxHTField0>
    <TaxCatchAll xmlns="3bc4ffac-db66-4629-a2a4-198b68680464">
      <Value>2</Value>
      <Value>1</Value>
    </TaxCatchAll>
    <ClassificationTaxHTField0 xmlns="3bc4ffac-db66-4629-a2a4-198b68680464">
      <Terms xmlns="http://schemas.microsoft.com/office/infopath/2007/PartnerControls">
        <TermInfo xmlns="http://schemas.microsoft.com/office/infopath/2007/PartnerControls">
          <TermName xmlns="http://schemas.microsoft.com/office/infopath/2007/PartnerControls">Management</TermName>
          <TermId xmlns="http://schemas.microsoft.com/office/infopath/2007/PartnerControls">2f328fdf-4012-4633-b57f-77c080772ec5</TermId>
        </TermInfo>
      </Terms>
    </ClassificationTaxHTField0>
  </documentManagement>
</p:properties>
</file>

<file path=customXml/itemProps1.xml><?xml version="1.0" encoding="utf-8"?>
<ds:datastoreItem xmlns:ds="http://schemas.openxmlformats.org/officeDocument/2006/customXml" ds:itemID="{7D76BEDC-EA74-4B6D-BB37-5BEA97D8174D}"/>
</file>

<file path=customXml/itemProps2.xml><?xml version="1.0" encoding="utf-8"?>
<ds:datastoreItem xmlns:ds="http://schemas.openxmlformats.org/officeDocument/2006/customXml" ds:itemID="{A186257F-CA96-402D-BD8C-A517B284DD4A}"/>
</file>

<file path=customXml/itemProps3.xml><?xml version="1.0" encoding="utf-8"?>
<ds:datastoreItem xmlns:ds="http://schemas.openxmlformats.org/officeDocument/2006/customXml" ds:itemID="{875B1D1A-8D8E-4E83-9362-451D050FE00B}"/>
</file>

<file path=customXml/itemProps4.xml><?xml version="1.0" encoding="utf-8"?>
<ds:datastoreItem xmlns:ds="http://schemas.openxmlformats.org/officeDocument/2006/customXml" ds:itemID="{A186257F-CA96-402D-BD8C-A517B284DD4A}"/>
</file>

<file path=docProps/app.xml><?xml version="1.0" encoding="utf-8"?>
<Properties xmlns="http://schemas.openxmlformats.org/officeDocument/2006/extended-properties" xmlns:vt="http://schemas.openxmlformats.org/officeDocument/2006/docPropsVTypes">
  <Template>Office Theme</Template>
  <TotalTime>10124</TotalTime>
  <Words>8055</Words>
  <Application>Microsoft Office PowerPoint</Application>
  <PresentationFormat>A4 Paper (210x297 mm)</PresentationFormat>
  <Paragraphs>556</Paragraphs>
  <Slides>14</Slides>
  <Notes>2</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PowerPoint Presentation</vt:lpstr>
      <vt:lpstr>DELIVERY QUARTERLY</vt:lpstr>
      <vt:lpstr>DELIVERY QUARTERLY</vt:lpstr>
      <vt:lpstr>TACKLE CRIME AND ANTI-SOCIAL BEHAVIOUR                                     DELIVERY OVERVIEW</vt:lpstr>
      <vt:lpstr>TACKLE CRIME AND ANTI-SOCIAL BEHAVIOUR                                     DELIVERY OVERVIEW</vt:lpstr>
      <vt:lpstr>TACKLE CRIME AND ANTI-SOCIAL BEHAVIOUR                                     DELIVERY OVERVIEW</vt:lpstr>
      <vt:lpstr>TACKLE CRIME AND ANTI-SOCIAL BEHAVIOUR                                     DELIVERY OVERVIEW</vt:lpstr>
      <vt:lpstr>SAFEGUARD VULNERABLE PEOPLE                                      DELIVERY OVERVIEW</vt:lpstr>
      <vt:lpstr>SAFEGUARD VULNERABLE PEOPLE                                     DELIVERY OVERVIEW</vt:lpstr>
      <vt:lpstr>MAKE SURE CRIMINAL JUSTICE WORKS                                     DELIVERY OVERVIEW</vt:lpstr>
      <vt:lpstr>MAKE SURE CRIMINAL JUSTICE WORKS                                     DELIVERY OVERVIEW</vt:lpstr>
      <vt:lpstr>SUPPORT VICTIMS AND WITNESSES                                     DELIVERY OVERVIEW</vt:lpstr>
      <vt:lpstr>SUPPORT VICTIMS AND WITNESSES                                     DELIVERY OVERVIEW</vt:lpstr>
      <vt:lpstr>GLOSSARY</vt:lpstr>
    </vt:vector>
  </TitlesOfParts>
  <Company>West Yorkshire Police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Item 6 -DQ Oct-Sept 17</dc:title>
  <dc:creator>Flenley, Neil</dc:creator>
  <cp:lastModifiedBy>Wilkinson, Samantha</cp:lastModifiedBy>
  <cp:revision>444</cp:revision>
  <cp:lastPrinted>2017-12-04T12:44:34Z</cp:lastPrinted>
  <dcterms:created xsi:type="dcterms:W3CDTF">2017-03-06T15:31:16Z</dcterms:created>
  <dcterms:modified xsi:type="dcterms:W3CDTF">2017-12-07T10:01:33Z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0x0101002E9316FCF5F64740A5B591D01EEC9D07</vt:lpwstr>
  </property>
  <property fmtid="{D5CDD505-2E9C-101B-9397-08002B2CF9AE}" pid="3" name="Team">
    <vt:lpwstr>1;#Communications, Customers and Policy|97f9085f-dd14-4d27-9268-46f2c30a0615</vt:lpwstr>
  </property>
  <property fmtid="{D5CDD505-2E9C-101B-9397-08002B2CF9AE}" pid="4" name="Classification">
    <vt:lpwstr>2;#Management|2f328fdf-4012-4633-b57f-77c080772ec5</vt:lpwstr>
  </property>
</Properties>
</file>